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43"/>
  </p:notesMasterIdLst>
  <p:handoutMasterIdLst>
    <p:handoutMasterId r:id="rId144"/>
  </p:handoutMasterIdLst>
  <p:sldIdLst>
    <p:sldId id="292" r:id="rId2"/>
    <p:sldId id="361" r:id="rId3"/>
    <p:sldId id="401" r:id="rId4"/>
    <p:sldId id="402" r:id="rId5"/>
    <p:sldId id="297" r:id="rId6"/>
    <p:sldId id="340" r:id="rId7"/>
    <p:sldId id="341" r:id="rId8"/>
    <p:sldId id="548" r:id="rId9"/>
    <p:sldId id="1268" r:id="rId10"/>
    <p:sldId id="1269" r:id="rId11"/>
    <p:sldId id="1270" r:id="rId12"/>
    <p:sldId id="302" r:id="rId13"/>
    <p:sldId id="1276" r:id="rId14"/>
    <p:sldId id="1275" r:id="rId15"/>
    <p:sldId id="303" r:id="rId16"/>
    <p:sldId id="467" r:id="rId17"/>
    <p:sldId id="626" r:id="rId18"/>
    <p:sldId id="464" r:id="rId19"/>
    <p:sldId id="472" r:id="rId20"/>
    <p:sldId id="651" r:id="rId21"/>
    <p:sldId id="672" r:id="rId22"/>
    <p:sldId id="516" r:id="rId23"/>
    <p:sldId id="549" r:id="rId24"/>
    <p:sldId id="1281" r:id="rId25"/>
    <p:sldId id="1282" r:id="rId26"/>
    <p:sldId id="545" r:id="rId27"/>
    <p:sldId id="544" r:id="rId28"/>
    <p:sldId id="543" r:id="rId29"/>
    <p:sldId id="627" r:id="rId30"/>
    <p:sldId id="696" r:id="rId31"/>
    <p:sldId id="1283" r:id="rId32"/>
    <p:sldId id="541" r:id="rId33"/>
    <p:sldId id="540" r:id="rId34"/>
    <p:sldId id="538" r:id="rId35"/>
    <p:sldId id="539" r:id="rId36"/>
    <p:sldId id="537" r:id="rId37"/>
    <p:sldId id="1284" r:id="rId38"/>
    <p:sldId id="535" r:id="rId39"/>
    <p:sldId id="550" r:id="rId40"/>
    <p:sldId id="557" r:id="rId41"/>
    <p:sldId id="1285" r:id="rId42"/>
    <p:sldId id="691" r:id="rId43"/>
    <p:sldId id="419" r:id="rId44"/>
    <p:sldId id="582" r:id="rId45"/>
    <p:sldId id="578" r:id="rId46"/>
    <p:sldId id="585" r:id="rId47"/>
    <p:sldId id="522" r:id="rId48"/>
    <p:sldId id="1327" r:id="rId49"/>
    <p:sldId id="519" r:id="rId50"/>
    <p:sldId id="404" r:id="rId51"/>
    <p:sldId id="1324" r:id="rId52"/>
    <p:sldId id="1323" r:id="rId53"/>
    <p:sldId id="1322" r:id="rId54"/>
    <p:sldId id="1320" r:id="rId55"/>
    <p:sldId id="515" r:id="rId56"/>
    <p:sldId id="1248" r:id="rId57"/>
    <p:sldId id="329" r:id="rId58"/>
    <p:sldId id="262" r:id="rId59"/>
    <p:sldId id="330" r:id="rId60"/>
    <p:sldId id="311" r:id="rId61"/>
    <p:sldId id="1294" r:id="rId62"/>
    <p:sldId id="313" r:id="rId63"/>
    <p:sldId id="1290" r:id="rId64"/>
    <p:sldId id="1291" r:id="rId65"/>
    <p:sldId id="1292" r:id="rId66"/>
    <p:sldId id="1287" r:id="rId67"/>
    <p:sldId id="509" r:id="rId68"/>
    <p:sldId id="314" r:id="rId69"/>
    <p:sldId id="1250" r:id="rId70"/>
    <p:sldId id="331" r:id="rId71"/>
    <p:sldId id="1293" r:id="rId72"/>
    <p:sldId id="1178" r:id="rId73"/>
    <p:sldId id="1251" r:id="rId74"/>
    <p:sldId id="1295" r:id="rId75"/>
    <p:sldId id="1325" r:id="rId76"/>
    <p:sldId id="321" r:id="rId77"/>
    <p:sldId id="1296" r:id="rId78"/>
    <p:sldId id="1300" r:id="rId79"/>
    <p:sldId id="1299" r:id="rId80"/>
    <p:sldId id="1298" r:id="rId81"/>
    <p:sldId id="1297" r:id="rId82"/>
    <p:sldId id="1326" r:id="rId83"/>
    <p:sldId id="324" r:id="rId84"/>
    <p:sldId id="1317" r:id="rId85"/>
    <p:sldId id="1318" r:id="rId86"/>
    <p:sldId id="1316" r:id="rId87"/>
    <p:sldId id="1301" r:id="rId88"/>
    <p:sldId id="1302" r:id="rId89"/>
    <p:sldId id="325" r:id="rId90"/>
    <p:sldId id="336" r:id="rId91"/>
    <p:sldId id="1304" r:id="rId92"/>
    <p:sldId id="1303" r:id="rId93"/>
    <p:sldId id="337" r:id="rId94"/>
    <p:sldId id="1306" r:id="rId95"/>
    <p:sldId id="326" r:id="rId96"/>
    <p:sldId id="1308" r:id="rId97"/>
    <p:sldId id="1307" r:id="rId98"/>
    <p:sldId id="1252" r:id="rId99"/>
    <p:sldId id="338" r:id="rId100"/>
    <p:sldId id="327" r:id="rId101"/>
    <p:sldId id="1309" r:id="rId102"/>
    <p:sldId id="1310" r:id="rId103"/>
    <p:sldId id="339" r:id="rId104"/>
    <p:sldId id="1314" r:id="rId105"/>
    <p:sldId id="1313" r:id="rId106"/>
    <p:sldId id="1311" r:id="rId107"/>
    <p:sldId id="328" r:id="rId108"/>
    <p:sldId id="1315" r:id="rId109"/>
    <p:sldId id="1319" r:id="rId110"/>
    <p:sldId id="299" r:id="rId111"/>
    <p:sldId id="1253" r:id="rId112"/>
    <p:sldId id="1254" r:id="rId113"/>
    <p:sldId id="343" r:id="rId114"/>
    <p:sldId id="1255" r:id="rId115"/>
    <p:sldId id="1256" r:id="rId116"/>
    <p:sldId id="348" r:id="rId117"/>
    <p:sldId id="351" r:id="rId118"/>
    <p:sldId id="353" r:id="rId119"/>
    <p:sldId id="1257" r:id="rId120"/>
    <p:sldId id="355" r:id="rId121"/>
    <p:sldId id="1258" r:id="rId122"/>
    <p:sldId id="1259" r:id="rId123"/>
    <p:sldId id="358" r:id="rId124"/>
    <p:sldId id="359" r:id="rId125"/>
    <p:sldId id="1260" r:id="rId126"/>
    <p:sldId id="1261" r:id="rId127"/>
    <p:sldId id="1262" r:id="rId128"/>
    <p:sldId id="1263" r:id="rId129"/>
    <p:sldId id="1264" r:id="rId130"/>
    <p:sldId id="365" r:id="rId131"/>
    <p:sldId id="1265" r:id="rId132"/>
    <p:sldId id="1266" r:id="rId133"/>
    <p:sldId id="381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1267" r:id="rId142"/>
  </p:sldIdLst>
  <p:sldSz cx="9144000" cy="6858000" type="screen4x3"/>
  <p:notesSz cx="6858000" cy="97107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59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CC00"/>
    <a:srgbClr val="D7D200"/>
    <a:srgbClr val="FFFF00"/>
    <a:srgbClr val="3333FF"/>
    <a:srgbClr val="6600FF"/>
    <a:srgbClr val="FF33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94" autoAdjust="0"/>
    <p:restoredTop sz="94799" autoAdjust="0"/>
  </p:normalViewPr>
  <p:slideViewPr>
    <p:cSldViewPr>
      <p:cViewPr varScale="1">
        <p:scale>
          <a:sx n="106" d="100"/>
          <a:sy n="106" d="100"/>
        </p:scale>
        <p:origin x="1908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059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notesMaster" Target="notesMasters/notesMaster1.xml"/><Relationship Id="rId14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61" tIns="47331" rIns="94661" bIns="47331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2" y="0"/>
            <a:ext cx="2971800" cy="48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61" tIns="47331" rIns="94661" bIns="47331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3515"/>
            <a:ext cx="2971800" cy="48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61" tIns="47331" rIns="94661" bIns="47331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2" y="9223515"/>
            <a:ext cx="2971800" cy="48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61" tIns="47331" rIns="94661" bIns="4733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A3F2018-F746-4954-BE62-C1D810EC5A9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02133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1" y="1"/>
            <a:ext cx="6856412" cy="9709052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round/>
            <a:headEnd/>
            <a:tailEnd/>
          </a:ln>
        </p:spPr>
        <p:txBody>
          <a:bodyPr wrap="none" lIns="94661" tIns="47331" rIns="94661" bIns="47331" anchor="ctr"/>
          <a:lstStyle/>
          <a:p>
            <a:endParaRPr lang="pt-BR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4824" cy="9707367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4661" tIns="47331" rIns="94661" bIns="47331" anchor="ctr"/>
          <a:lstStyle/>
          <a:p>
            <a:endParaRPr lang="pt-BR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1"/>
            <a:ext cx="6853239" cy="9705681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4661" tIns="47331" rIns="94661" bIns="47331" anchor="ctr"/>
          <a:lstStyle/>
          <a:p>
            <a:endParaRPr lang="pt-BR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1" y="0"/>
            <a:ext cx="6851651" cy="970399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4661" tIns="47331" rIns="94661" bIns="47331" anchor="ctr"/>
          <a:lstStyle/>
          <a:p>
            <a:endParaRPr lang="pt-BR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1" y="0"/>
            <a:ext cx="6851651" cy="970399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4661" tIns="47331" rIns="94661" bIns="47331" anchor="ctr"/>
          <a:lstStyle/>
          <a:p>
            <a:endParaRPr lang="pt-BR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1" y="0"/>
            <a:ext cx="6851651" cy="970399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4661" tIns="47331" rIns="94661" bIns="47331" anchor="ctr"/>
          <a:lstStyle/>
          <a:p>
            <a:endParaRPr lang="pt-BR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1" y="0"/>
            <a:ext cx="6851651" cy="970399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4661" tIns="47331" rIns="94661" bIns="47331" anchor="ctr"/>
          <a:lstStyle/>
          <a:p>
            <a:endParaRPr lang="pt-BR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1" y="0"/>
            <a:ext cx="6851651" cy="970399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4661" tIns="47331" rIns="94661" bIns="47331" anchor="ctr"/>
          <a:lstStyle/>
          <a:p>
            <a:endParaRPr lang="pt-BR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1" y="0"/>
            <a:ext cx="6851651" cy="970399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4661" tIns="47331" rIns="94661" bIns="47331" anchor="ctr"/>
          <a:lstStyle/>
          <a:p>
            <a:endParaRPr lang="pt-BR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1" y="0"/>
            <a:ext cx="6851651" cy="970399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4661" tIns="47331" rIns="94661" bIns="47331" anchor="ctr"/>
          <a:lstStyle/>
          <a:p>
            <a:endParaRPr lang="pt-BR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1" y="0"/>
            <a:ext cx="6851651" cy="970399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4661" tIns="47331" rIns="94661" bIns="47331" anchor="ctr"/>
          <a:lstStyle/>
          <a:p>
            <a:endParaRPr lang="pt-BR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1" y="0"/>
            <a:ext cx="6851651" cy="970399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4661" tIns="47331" rIns="94661" bIns="47331" anchor="ctr"/>
          <a:lstStyle/>
          <a:p>
            <a:endParaRPr lang="pt-BR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1" y="0"/>
            <a:ext cx="6851651" cy="970399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4661" tIns="47331" rIns="94661" bIns="47331" anchor="ctr"/>
          <a:lstStyle/>
          <a:p>
            <a:endParaRPr lang="pt-BR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1" y="0"/>
            <a:ext cx="6851651" cy="970399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4661" tIns="47331" rIns="94661" bIns="47331" anchor="ctr"/>
          <a:lstStyle/>
          <a:p>
            <a:endParaRPr lang="pt-BR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1" y="0"/>
            <a:ext cx="6851651" cy="970399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4661" tIns="47331" rIns="94661" bIns="47331" anchor="ctr"/>
          <a:lstStyle/>
          <a:p>
            <a:endParaRPr lang="pt-BR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0" y="1"/>
            <a:ext cx="6850063" cy="970231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4661" tIns="47331" rIns="94661" bIns="47331" anchor="ctr"/>
          <a:lstStyle/>
          <a:p>
            <a:endParaRPr lang="pt-BR"/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1" y="1"/>
            <a:ext cx="6848475" cy="9700622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4661" tIns="47331" rIns="94661" bIns="47331" anchor="ctr"/>
          <a:lstStyle/>
          <a:p>
            <a:endParaRPr lang="pt-BR"/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0" y="0"/>
            <a:ext cx="6846887" cy="9698937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4661" tIns="47331" rIns="94661" bIns="47331" anchor="ctr"/>
          <a:lstStyle/>
          <a:p>
            <a:endParaRPr lang="pt-BR"/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1" y="1"/>
            <a:ext cx="6845299" cy="9697251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4661" tIns="47331" rIns="94661" bIns="47331" anchor="ctr"/>
          <a:lstStyle/>
          <a:p>
            <a:endParaRPr lang="pt-BR"/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1" y="0"/>
            <a:ext cx="6843714" cy="969556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4661" tIns="47331" rIns="94661" bIns="47331" anchor="ctr"/>
          <a:lstStyle/>
          <a:p>
            <a:endParaRPr lang="pt-BR"/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0" y="1"/>
            <a:ext cx="6842126" cy="969388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outerShdw dist="152735" dir="2700000" algn="ctr" rotWithShape="0">
              <a:srgbClr val="808080"/>
            </a:outerShdw>
          </a:effectLst>
        </p:spPr>
        <p:txBody>
          <a:bodyPr wrap="none" lIns="94661" tIns="47331" rIns="94661" bIns="47331" anchor="ctr"/>
          <a:lstStyle/>
          <a:p>
            <a:endParaRPr lang="pt-BR"/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1" y="0"/>
            <a:ext cx="6840538" cy="9692194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outerShdw dist="152735" dir="2700000" algn="ctr" rotWithShape="0">
              <a:srgbClr val="808080"/>
            </a:outerShdw>
          </a:effectLst>
        </p:spPr>
        <p:txBody>
          <a:bodyPr wrap="none" lIns="94661" tIns="47331" rIns="94661" bIns="47331" anchor="ctr"/>
          <a:lstStyle/>
          <a:p>
            <a:endParaRPr lang="pt-BR"/>
          </a:p>
        </p:txBody>
      </p:sp>
      <p:sp>
        <p:nvSpPr>
          <p:cNvPr id="2071" name="AutoShape 23"/>
          <p:cNvSpPr>
            <a:spLocks noChangeArrowheads="1"/>
          </p:cNvSpPr>
          <p:nvPr/>
        </p:nvSpPr>
        <p:spPr bwMode="auto">
          <a:xfrm>
            <a:off x="0" y="1"/>
            <a:ext cx="6838950" cy="969050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outerShdw dist="152735" dir="2700000" algn="ctr" rotWithShape="0">
              <a:srgbClr val="808080"/>
            </a:outerShdw>
          </a:effectLst>
        </p:spPr>
        <p:txBody>
          <a:bodyPr wrap="none" lIns="94661" tIns="47331" rIns="94661" bIns="47331" anchor="ctr"/>
          <a:lstStyle/>
          <a:p>
            <a:endParaRPr lang="pt-BR"/>
          </a:p>
        </p:txBody>
      </p:sp>
      <p:sp>
        <p:nvSpPr>
          <p:cNvPr id="2072" name="AutoShape 24"/>
          <p:cNvSpPr>
            <a:spLocks noChangeArrowheads="1"/>
          </p:cNvSpPr>
          <p:nvPr/>
        </p:nvSpPr>
        <p:spPr bwMode="auto">
          <a:xfrm>
            <a:off x="1" y="0"/>
            <a:ext cx="6837362" cy="968882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outerShdw dist="152735" dir="2700000" algn="ctr" rotWithShape="0">
              <a:srgbClr val="808080"/>
            </a:outerShdw>
          </a:effectLst>
        </p:spPr>
        <p:txBody>
          <a:bodyPr wrap="none" lIns="94661" tIns="47331" rIns="94661" bIns="47331" anchor="ctr"/>
          <a:lstStyle/>
          <a:p>
            <a:endParaRPr lang="pt-BR"/>
          </a:p>
        </p:txBody>
      </p:sp>
      <p:sp>
        <p:nvSpPr>
          <p:cNvPr id="2073" name="Rectangle 2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5363" y="730250"/>
            <a:ext cx="4848225" cy="36369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914401" y="4612600"/>
            <a:ext cx="5008562" cy="192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08" tIns="47703" rIns="95408" bIns="47703">
            <a:spAutoFit/>
          </a:bodyPr>
          <a:lstStyle/>
          <a:p>
            <a:pPr>
              <a:lnSpc>
                <a:spcPct val="94000"/>
              </a:lnSpc>
              <a:buSzPct val="100000"/>
              <a:tabLst>
                <a:tab pos="0" algn="l"/>
                <a:tab pos="463450" algn="l"/>
                <a:tab pos="928546" algn="l"/>
                <a:tab pos="1393638" algn="l"/>
                <a:tab pos="1858733" algn="l"/>
                <a:tab pos="2323827" algn="l"/>
                <a:tab pos="2788922" algn="l"/>
                <a:tab pos="3254014" algn="l"/>
                <a:tab pos="3719109" algn="l"/>
                <a:tab pos="4184203" algn="l"/>
                <a:tab pos="4649298" algn="l"/>
                <a:tab pos="5114390" algn="l"/>
                <a:tab pos="5579484" algn="l"/>
                <a:tab pos="6044579" algn="l"/>
                <a:tab pos="6509673" algn="l"/>
                <a:tab pos="6974766" algn="l"/>
                <a:tab pos="7439860" algn="l"/>
                <a:tab pos="7904955" algn="l"/>
                <a:tab pos="8370049" algn="l"/>
                <a:tab pos="8835142" algn="l"/>
                <a:tab pos="9300238" algn="l"/>
              </a:tabLst>
            </a:pPr>
            <a:r>
              <a:rPr lang="en-GB">
                <a:latin typeface="Times" charset="0"/>
              </a:rPr>
              <a:t>Mastertextformat bearbeiten</a:t>
            </a:r>
          </a:p>
          <a:p>
            <a:pPr lvl="1">
              <a:buSzPct val="100000"/>
              <a:tabLst>
                <a:tab pos="0" algn="l"/>
                <a:tab pos="463450" algn="l"/>
                <a:tab pos="928546" algn="l"/>
                <a:tab pos="1393638" algn="l"/>
                <a:tab pos="1858733" algn="l"/>
                <a:tab pos="2323827" algn="l"/>
                <a:tab pos="2788922" algn="l"/>
                <a:tab pos="3254014" algn="l"/>
                <a:tab pos="3719109" algn="l"/>
                <a:tab pos="4184203" algn="l"/>
                <a:tab pos="4649298" algn="l"/>
                <a:tab pos="5114390" algn="l"/>
                <a:tab pos="5579484" algn="l"/>
                <a:tab pos="6044579" algn="l"/>
                <a:tab pos="6509673" algn="l"/>
                <a:tab pos="6974766" algn="l"/>
                <a:tab pos="7439860" algn="l"/>
                <a:tab pos="7904955" algn="l"/>
                <a:tab pos="8370049" algn="l"/>
                <a:tab pos="8835142" algn="l"/>
                <a:tab pos="9300238" algn="l"/>
              </a:tabLst>
            </a:pPr>
            <a:r>
              <a:rPr lang="en-GB">
                <a:solidFill>
                  <a:srgbClr val="000000"/>
                </a:solidFill>
                <a:latin typeface="Times" charset="0"/>
              </a:rPr>
              <a:t>Zweite Ebene</a:t>
            </a:r>
          </a:p>
          <a:p>
            <a:pPr lvl="2">
              <a:buSzPct val="100000"/>
              <a:tabLst>
                <a:tab pos="0" algn="l"/>
                <a:tab pos="463450" algn="l"/>
                <a:tab pos="928546" algn="l"/>
                <a:tab pos="1393638" algn="l"/>
                <a:tab pos="1858733" algn="l"/>
                <a:tab pos="2323827" algn="l"/>
                <a:tab pos="2788922" algn="l"/>
                <a:tab pos="3254014" algn="l"/>
                <a:tab pos="3719109" algn="l"/>
                <a:tab pos="4184203" algn="l"/>
                <a:tab pos="4649298" algn="l"/>
                <a:tab pos="5114390" algn="l"/>
                <a:tab pos="5579484" algn="l"/>
                <a:tab pos="6044579" algn="l"/>
                <a:tab pos="6509673" algn="l"/>
                <a:tab pos="6974766" algn="l"/>
                <a:tab pos="7439860" algn="l"/>
                <a:tab pos="7904955" algn="l"/>
                <a:tab pos="8370049" algn="l"/>
                <a:tab pos="8835142" algn="l"/>
                <a:tab pos="9300238" algn="l"/>
              </a:tabLst>
            </a:pPr>
            <a:r>
              <a:rPr lang="en-GB">
                <a:solidFill>
                  <a:srgbClr val="000000"/>
                </a:solidFill>
                <a:latin typeface="Times" charset="0"/>
              </a:rPr>
              <a:t>Dritte Ebene</a:t>
            </a:r>
          </a:p>
          <a:p>
            <a:pPr lvl="3">
              <a:buSzPct val="100000"/>
              <a:tabLst>
                <a:tab pos="0" algn="l"/>
                <a:tab pos="463450" algn="l"/>
                <a:tab pos="928546" algn="l"/>
                <a:tab pos="1393638" algn="l"/>
                <a:tab pos="1858733" algn="l"/>
                <a:tab pos="2323827" algn="l"/>
                <a:tab pos="2788922" algn="l"/>
                <a:tab pos="3254014" algn="l"/>
                <a:tab pos="3719109" algn="l"/>
                <a:tab pos="4184203" algn="l"/>
                <a:tab pos="4649298" algn="l"/>
                <a:tab pos="5114390" algn="l"/>
                <a:tab pos="5579484" algn="l"/>
                <a:tab pos="6044579" algn="l"/>
                <a:tab pos="6509673" algn="l"/>
                <a:tab pos="6974766" algn="l"/>
                <a:tab pos="7439860" algn="l"/>
                <a:tab pos="7904955" algn="l"/>
                <a:tab pos="8370049" algn="l"/>
                <a:tab pos="8835142" algn="l"/>
                <a:tab pos="9300238" algn="l"/>
              </a:tabLst>
            </a:pPr>
            <a:r>
              <a:rPr lang="en-GB">
                <a:solidFill>
                  <a:srgbClr val="000000"/>
                </a:solidFill>
                <a:latin typeface="Times" charset="0"/>
              </a:rPr>
              <a:t>Vierte Ebene</a:t>
            </a:r>
          </a:p>
          <a:p>
            <a:pPr lvl="4">
              <a:buSzPct val="100000"/>
              <a:tabLst>
                <a:tab pos="0" algn="l"/>
                <a:tab pos="463450" algn="l"/>
                <a:tab pos="928546" algn="l"/>
                <a:tab pos="1393638" algn="l"/>
                <a:tab pos="1858733" algn="l"/>
                <a:tab pos="2323827" algn="l"/>
                <a:tab pos="2788922" algn="l"/>
                <a:tab pos="3254014" algn="l"/>
                <a:tab pos="3719109" algn="l"/>
                <a:tab pos="4184203" algn="l"/>
                <a:tab pos="4649298" algn="l"/>
                <a:tab pos="5114390" algn="l"/>
                <a:tab pos="5579484" algn="l"/>
                <a:tab pos="6044579" algn="l"/>
                <a:tab pos="6509673" algn="l"/>
                <a:tab pos="6974766" algn="l"/>
                <a:tab pos="7439860" algn="l"/>
                <a:tab pos="7904955" algn="l"/>
                <a:tab pos="8370049" algn="l"/>
                <a:tab pos="8835142" algn="l"/>
                <a:tab pos="9300238" algn="l"/>
              </a:tabLst>
            </a:pPr>
            <a:r>
              <a:rPr lang="en-GB">
                <a:solidFill>
                  <a:srgbClr val="000000"/>
                </a:solidFill>
                <a:latin typeface="Times" charset="0"/>
              </a:rPr>
              <a:t>Fünfte Ebene</a:t>
            </a:r>
          </a:p>
        </p:txBody>
      </p:sp>
      <p:sp>
        <p:nvSpPr>
          <p:cNvPr id="2075" name="Rectangle 27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03241" y="4583942"/>
            <a:ext cx="5835649" cy="4302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48218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lympusmicro.com/primer/lightandcolor/particleorwave.htm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4888" y="730250"/>
            <a:ext cx="4848225" cy="36369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03241" y="4583941"/>
            <a:ext cx="5854699" cy="430914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/>
          <a:lstStyle/>
          <a:p>
            <a:r>
              <a:rPr lang="pt-BR" dirty="0"/>
              <a:t>Confirmando uma previsão teórica feita por Einstein há quase um século atrás.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768350"/>
            <a:ext cx="5105400" cy="3829050"/>
          </a:xfrm>
          <a:ln/>
        </p:spPr>
      </p:sp>
      <p:sp>
        <p:nvSpPr>
          <p:cNvPr id="4505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520945" y="4831236"/>
            <a:ext cx="6040978" cy="184666"/>
          </a:xfrm>
          <a:noFill/>
          <a:ln/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0628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768350"/>
            <a:ext cx="5105400" cy="3829050"/>
          </a:xfrm>
          <a:ln/>
        </p:spPr>
      </p:sp>
      <p:sp>
        <p:nvSpPr>
          <p:cNvPr id="4505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520945" y="4831236"/>
            <a:ext cx="6040978" cy="184666"/>
          </a:xfrm>
          <a:noFill/>
          <a:ln/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8037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768350"/>
            <a:ext cx="5105400" cy="3829050"/>
          </a:xfrm>
          <a:ln/>
        </p:spPr>
      </p:sp>
      <p:sp>
        <p:nvSpPr>
          <p:cNvPr id="4505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520945" y="4831236"/>
            <a:ext cx="6040978" cy="184666"/>
          </a:xfrm>
          <a:noFill/>
          <a:ln/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1385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768350"/>
            <a:ext cx="5105400" cy="3829050"/>
          </a:xfrm>
          <a:ln/>
        </p:spPr>
      </p:sp>
      <p:sp>
        <p:nvSpPr>
          <p:cNvPr id="4505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520945" y="4831236"/>
            <a:ext cx="6040978" cy="184666"/>
          </a:xfrm>
          <a:noFill/>
          <a:ln/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7377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768350"/>
            <a:ext cx="5105400" cy="3829050"/>
          </a:xfrm>
          <a:ln/>
        </p:spPr>
      </p:sp>
      <p:sp>
        <p:nvSpPr>
          <p:cNvPr id="4608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520945" y="4831236"/>
            <a:ext cx="6040978" cy="184666"/>
          </a:xfrm>
          <a:noFill/>
          <a:ln/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7510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E16C35-593B-9B55-EAEE-7CE1DFDDB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>
            <a:extLst>
              <a:ext uri="{FF2B5EF4-FFF2-40B4-BE49-F238E27FC236}">
                <a16:creationId xmlns:a16="http://schemas.microsoft.com/office/drawing/2014/main" id="{E3BC6F05-4BAD-81E4-ADFC-532AE0520B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768350"/>
            <a:ext cx="5105400" cy="3829050"/>
          </a:xfrm>
          <a:ln/>
        </p:spPr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3EC6D992-2B1A-0529-B119-B0173566E7A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520945" y="4831236"/>
            <a:ext cx="6040978" cy="184666"/>
          </a:xfrm>
          <a:noFill/>
          <a:ln/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7165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768350"/>
            <a:ext cx="5105400" cy="3829050"/>
          </a:xfrm>
          <a:ln/>
        </p:spPr>
      </p:sp>
      <p:sp>
        <p:nvSpPr>
          <p:cNvPr id="4608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520945" y="4831236"/>
            <a:ext cx="6040978" cy="184666"/>
          </a:xfrm>
          <a:noFill/>
          <a:ln/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3204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768350"/>
            <a:ext cx="5105400" cy="3829050"/>
          </a:xfrm>
          <a:ln/>
        </p:spPr>
      </p:sp>
      <p:sp>
        <p:nvSpPr>
          <p:cNvPr id="4608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520945" y="4831236"/>
            <a:ext cx="6040978" cy="184666"/>
          </a:xfrm>
          <a:noFill/>
          <a:ln/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1945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EA5CE6-0250-CF44-ABBA-FF4A4F7D6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>
            <a:extLst>
              <a:ext uri="{FF2B5EF4-FFF2-40B4-BE49-F238E27FC236}">
                <a16:creationId xmlns:a16="http://schemas.microsoft.com/office/drawing/2014/main" id="{DDBE2398-A10C-439B-79BE-DC08589816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768350"/>
            <a:ext cx="5105400" cy="3829050"/>
          </a:xfrm>
          <a:ln/>
        </p:spPr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FACCDE2D-EC4F-7250-E626-B7DA5653794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520945" y="4831236"/>
            <a:ext cx="6040978" cy="184666"/>
          </a:xfrm>
          <a:noFill/>
          <a:ln/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03295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EC66FA-3E9F-7A67-7ABE-C0B94B203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>
            <a:extLst>
              <a:ext uri="{FF2B5EF4-FFF2-40B4-BE49-F238E27FC236}">
                <a16:creationId xmlns:a16="http://schemas.microsoft.com/office/drawing/2014/main" id="{2374FDB6-6239-484D-758A-83A69B1EB8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768350"/>
            <a:ext cx="5105400" cy="3829050"/>
          </a:xfrm>
          <a:ln/>
        </p:spPr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1677FFFC-A256-88E9-CE73-754F11ACEC9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520945" y="4831236"/>
            <a:ext cx="6040978" cy="184666"/>
          </a:xfrm>
          <a:noFill/>
          <a:ln/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9297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6950" y="730250"/>
            <a:ext cx="4843463" cy="36322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03241" y="4583941"/>
            <a:ext cx="5835649" cy="18466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</a:rPr>
              <a:t>de </a:t>
            </a:r>
            <a:r>
              <a:rPr lang="pt-BR" b="1" dirty="0" err="1">
                <a:solidFill>
                  <a:srgbClr val="000000"/>
                </a:solidFill>
              </a:rPr>
              <a:t>Agrigento</a:t>
            </a:r>
            <a:r>
              <a:rPr lang="pt-BR" dirty="0">
                <a:solidFill>
                  <a:srgbClr val="000000"/>
                </a:solidFill>
              </a:rPr>
              <a:t> </a:t>
            </a:r>
            <a:endParaRPr lang="pt-BR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98B7CF-01E9-FA2D-6B13-3E538ABD6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>
            <a:extLst>
              <a:ext uri="{FF2B5EF4-FFF2-40B4-BE49-F238E27FC236}">
                <a16:creationId xmlns:a16="http://schemas.microsoft.com/office/drawing/2014/main" id="{43B67172-16EA-A693-2238-4974A9E0F9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768350"/>
            <a:ext cx="5105400" cy="3829050"/>
          </a:xfrm>
          <a:ln/>
        </p:spPr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794E772C-0E0A-1A51-4365-6CA08E89E45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520945" y="4831236"/>
            <a:ext cx="6040978" cy="184666"/>
          </a:xfrm>
          <a:noFill/>
          <a:ln/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47082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20EBDB-280A-844B-E656-23E50BBAF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>
            <a:extLst>
              <a:ext uri="{FF2B5EF4-FFF2-40B4-BE49-F238E27FC236}">
                <a16:creationId xmlns:a16="http://schemas.microsoft.com/office/drawing/2014/main" id="{FB5FE662-4523-DE9E-32F1-2EA0036BCB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768350"/>
            <a:ext cx="5105400" cy="3829050"/>
          </a:xfrm>
          <a:ln/>
        </p:spPr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23660C05-D6E7-2B75-8991-BA6B17BC289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520945" y="4831236"/>
            <a:ext cx="6040978" cy="184666"/>
          </a:xfrm>
          <a:noFill/>
          <a:ln/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03173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768350"/>
            <a:ext cx="5105400" cy="3829050"/>
          </a:xfrm>
          <a:ln/>
        </p:spPr>
      </p:sp>
      <p:sp>
        <p:nvSpPr>
          <p:cNvPr id="4608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520945" y="4831236"/>
            <a:ext cx="6040978" cy="184666"/>
          </a:xfrm>
          <a:noFill/>
          <a:ln/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64472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768350"/>
            <a:ext cx="5105400" cy="3829050"/>
          </a:xfrm>
          <a:ln/>
        </p:spPr>
      </p:sp>
      <p:sp>
        <p:nvSpPr>
          <p:cNvPr id="4505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520945" y="4831236"/>
            <a:ext cx="6040978" cy="184666"/>
          </a:xfrm>
          <a:noFill/>
          <a:ln/>
        </p:spPr>
        <p:txBody>
          <a:bodyPr>
            <a:spAutoFit/>
          </a:bodyPr>
          <a:lstStyle/>
          <a:p>
            <a:endParaRPr 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768350"/>
            <a:ext cx="5105400" cy="3829050"/>
          </a:xfrm>
          <a:ln/>
        </p:spPr>
      </p:sp>
      <p:sp>
        <p:nvSpPr>
          <p:cNvPr id="4505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520945" y="4831236"/>
            <a:ext cx="6040978" cy="184666"/>
          </a:xfrm>
          <a:noFill/>
          <a:ln/>
        </p:spPr>
        <p:txBody>
          <a:bodyPr>
            <a:spAutoFit/>
          </a:bodyPr>
          <a:lstStyle/>
          <a:p>
            <a:endParaRPr 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768350"/>
            <a:ext cx="5105400" cy="3829050"/>
          </a:xfrm>
          <a:ln/>
        </p:spPr>
      </p:sp>
      <p:sp>
        <p:nvSpPr>
          <p:cNvPr id="4608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520945" y="4831236"/>
            <a:ext cx="6040978" cy="184666"/>
          </a:xfrm>
          <a:noFill/>
          <a:ln/>
        </p:spPr>
        <p:txBody>
          <a:bodyPr>
            <a:spAutoFit/>
          </a:bodyPr>
          <a:lstStyle/>
          <a:p>
            <a:endParaRPr 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768350"/>
            <a:ext cx="5105400" cy="3829050"/>
          </a:xfrm>
          <a:ln/>
        </p:spPr>
      </p:sp>
      <p:sp>
        <p:nvSpPr>
          <p:cNvPr id="4608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520945" y="4831236"/>
            <a:ext cx="6040978" cy="184666"/>
          </a:xfrm>
          <a:noFill/>
          <a:ln/>
        </p:spPr>
        <p:txBody>
          <a:bodyPr>
            <a:spAutoFit/>
          </a:bodyPr>
          <a:lstStyle/>
          <a:p>
            <a:endParaRPr 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57A764-CDD0-646A-56B1-01C5850CA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>
            <a:extLst>
              <a:ext uri="{FF2B5EF4-FFF2-40B4-BE49-F238E27FC236}">
                <a16:creationId xmlns:a16="http://schemas.microsoft.com/office/drawing/2014/main" id="{FB4872E5-82F8-6774-D5CB-CB45EE2F91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086350" cy="3814763"/>
          </a:xfrm>
          <a:ln/>
        </p:spPr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6E1B58E3-421A-C63A-F3B8-E2BEEB08A9E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520945" y="4831236"/>
            <a:ext cx="6040978" cy="184666"/>
          </a:xfrm>
          <a:noFill/>
          <a:ln/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92881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7EF44B-0DC0-562D-42AE-63582BB9A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>
            <a:extLst>
              <a:ext uri="{FF2B5EF4-FFF2-40B4-BE49-F238E27FC236}">
                <a16:creationId xmlns:a16="http://schemas.microsoft.com/office/drawing/2014/main" id="{AB1AC889-FF0D-A453-4065-EB8149B579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086350" cy="3814763"/>
          </a:xfrm>
          <a:ln/>
        </p:spPr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BB72859D-30A2-7EED-B5FF-A2C56F0245C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520945" y="4831236"/>
            <a:ext cx="6040978" cy="184666"/>
          </a:xfrm>
          <a:noFill/>
          <a:ln/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25751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EEDAD7-DE71-7436-69D5-28A76AB69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>
            <a:extLst>
              <a:ext uri="{FF2B5EF4-FFF2-40B4-BE49-F238E27FC236}">
                <a16:creationId xmlns:a16="http://schemas.microsoft.com/office/drawing/2014/main" id="{91FE0D16-E5DB-DD8A-F63E-63B128EB04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086350" cy="3814763"/>
          </a:xfrm>
          <a:ln/>
        </p:spPr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6C3BD54E-1655-BC5D-3560-2AD5AF91999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520945" y="4831236"/>
            <a:ext cx="6040978" cy="184666"/>
          </a:xfrm>
          <a:noFill/>
          <a:ln/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4256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6950" y="730250"/>
            <a:ext cx="4843463" cy="36322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03241" y="4583941"/>
            <a:ext cx="5835649" cy="18466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8" y="587375"/>
            <a:ext cx="6945312" cy="5210175"/>
          </a:xfrm>
          <a:ln/>
        </p:spPr>
      </p:sp>
      <p:sp>
        <p:nvSpPr>
          <p:cNvPr id="48131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233357" y="5964862"/>
            <a:ext cx="6653951" cy="3528809"/>
          </a:xfrm>
          <a:noFill/>
          <a:ln/>
        </p:spPr>
        <p:txBody>
          <a:bodyPr lIns="98008" tIns="49005" rIns="98008" bIns="49005"/>
          <a:lstStyle/>
          <a:p>
            <a:pPr>
              <a:spcBef>
                <a:spcPct val="0"/>
              </a:spcBef>
            </a:pPr>
            <a:r>
              <a:rPr lang="en-US" sz="2600" dirty="0"/>
              <a:t>Give scale and relationship to the domain that high energy physicists work in.</a:t>
            </a:r>
          </a:p>
          <a:p>
            <a:pPr>
              <a:spcBef>
                <a:spcPct val="0"/>
              </a:spcBef>
            </a:pPr>
            <a:r>
              <a:rPr lang="en-US" sz="2600" dirty="0"/>
              <a:t>Introduce the fundamental bits of matter loosely so that audience can point back to bulk matter.</a:t>
            </a:r>
          </a:p>
          <a:p>
            <a:pPr>
              <a:spcBef>
                <a:spcPct val="0"/>
              </a:spcBef>
            </a:pPr>
            <a:r>
              <a:rPr lang="en-US" sz="2600" dirty="0"/>
              <a:t>Domain.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8" y="587375"/>
            <a:ext cx="6945312" cy="5210175"/>
          </a:xfrm>
          <a:ln/>
        </p:spPr>
      </p:sp>
      <p:sp>
        <p:nvSpPr>
          <p:cNvPr id="48131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233357" y="5964862"/>
            <a:ext cx="6653951" cy="3528809"/>
          </a:xfrm>
          <a:noFill/>
          <a:ln/>
        </p:spPr>
        <p:txBody>
          <a:bodyPr lIns="98008" tIns="49005" rIns="98008" bIns="49005"/>
          <a:lstStyle/>
          <a:p>
            <a:pPr>
              <a:spcBef>
                <a:spcPct val="0"/>
              </a:spcBef>
            </a:pPr>
            <a:r>
              <a:rPr lang="en-US" sz="2600" dirty="0"/>
              <a:t>Give scale and relationship to the domain that high energy physicists work in.</a:t>
            </a:r>
          </a:p>
          <a:p>
            <a:pPr>
              <a:spcBef>
                <a:spcPct val="0"/>
              </a:spcBef>
            </a:pPr>
            <a:r>
              <a:rPr lang="en-US" sz="2600" dirty="0"/>
              <a:t>Introduce the fundamental bits of matter loosely so that audience can point back to bulk matter.</a:t>
            </a:r>
          </a:p>
          <a:p>
            <a:pPr>
              <a:spcBef>
                <a:spcPct val="0"/>
              </a:spcBef>
            </a:pPr>
            <a:r>
              <a:rPr lang="en-US" sz="2600" dirty="0"/>
              <a:t>Domain.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3337" cy="3835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213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20944" y="4831235"/>
            <a:ext cx="6060699" cy="454161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3337" cy="3835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213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20944" y="4831235"/>
            <a:ext cx="6060699" cy="454161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3337" cy="3835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213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20944" y="4831235"/>
            <a:ext cx="6060699" cy="454161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3337" cy="3835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213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20944" y="4831235"/>
            <a:ext cx="6060699" cy="454161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4888" y="730250"/>
            <a:ext cx="4848225" cy="36369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483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03241" y="4583941"/>
            <a:ext cx="5854699" cy="430914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/>
          <a:lstStyle/>
          <a:p>
            <a:pPr defTabSz="465094">
              <a:defRPr/>
            </a:pPr>
            <a:r>
              <a:rPr lang="pt-BR" dirty="0"/>
              <a:t>ref.: </a:t>
            </a:r>
            <a:r>
              <a:rPr lang="pt-BR" dirty="0">
                <a:hlinkClick r:id="rId3"/>
              </a:rPr>
              <a:t>http://www.olympusmicro.com/primer/lightandcolor/particleorwave.html</a:t>
            </a:r>
            <a:endParaRPr lang="pt-BR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3337" cy="3835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213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20944" y="4831235"/>
            <a:ext cx="6060699" cy="454161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/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3337" cy="3835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213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20944" y="4831235"/>
            <a:ext cx="6060699" cy="454161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/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3337" cy="3835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213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20944" y="4831235"/>
            <a:ext cx="6060699" cy="454161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/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3337" cy="3835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213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20944" y="4831235"/>
            <a:ext cx="6060699" cy="454161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/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8" y="587375"/>
            <a:ext cx="6945312" cy="5210175"/>
          </a:xfrm>
          <a:ln/>
        </p:spPr>
      </p:sp>
      <p:sp>
        <p:nvSpPr>
          <p:cNvPr id="48131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233357" y="5964862"/>
            <a:ext cx="6653951" cy="3528809"/>
          </a:xfrm>
          <a:noFill/>
          <a:ln/>
        </p:spPr>
        <p:txBody>
          <a:bodyPr lIns="98008" tIns="49005" rIns="98008" bIns="49005"/>
          <a:lstStyle/>
          <a:p>
            <a:pPr>
              <a:spcBef>
                <a:spcPct val="0"/>
              </a:spcBef>
            </a:pPr>
            <a:r>
              <a:rPr lang="en-US" sz="2600" dirty="0"/>
              <a:t>Give scale and relationship to the domain that high energy physicists work in.</a:t>
            </a:r>
          </a:p>
          <a:p>
            <a:pPr>
              <a:spcBef>
                <a:spcPct val="0"/>
              </a:spcBef>
            </a:pPr>
            <a:r>
              <a:rPr lang="en-US" sz="2600" dirty="0"/>
              <a:t>Introduce the fundamental bits of matter loosely so that audience can point back to bulk matter.</a:t>
            </a:r>
          </a:p>
          <a:p>
            <a:pPr>
              <a:spcBef>
                <a:spcPct val="0"/>
              </a:spcBef>
            </a:pPr>
            <a:r>
              <a:rPr lang="en-US" sz="2600" dirty="0"/>
              <a:t>Domain.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768350"/>
            <a:ext cx="5105400" cy="3829050"/>
          </a:xfrm>
          <a:ln/>
        </p:spPr>
      </p:sp>
      <p:sp>
        <p:nvSpPr>
          <p:cNvPr id="4403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520945" y="4831236"/>
            <a:ext cx="6040978" cy="184666"/>
          </a:xfrm>
          <a:noFill/>
          <a:ln/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2353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768350"/>
            <a:ext cx="5105400" cy="3829050"/>
          </a:xfrm>
          <a:ln/>
        </p:spPr>
      </p:sp>
      <p:sp>
        <p:nvSpPr>
          <p:cNvPr id="4403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520945" y="4831236"/>
            <a:ext cx="6040978" cy="184666"/>
          </a:xfrm>
          <a:noFill/>
          <a:ln/>
        </p:spPr>
        <p:txBody>
          <a:bodyPr>
            <a:spAutoFit/>
          </a:bodyPr>
          <a:lstStyle/>
          <a:p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768350"/>
            <a:ext cx="5105400" cy="3829050"/>
          </a:xfrm>
          <a:ln/>
        </p:spPr>
      </p:sp>
      <p:sp>
        <p:nvSpPr>
          <p:cNvPr id="4505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520945" y="4831236"/>
            <a:ext cx="6040978" cy="184666"/>
          </a:xfrm>
          <a:noFill/>
          <a:ln/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3987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768350"/>
            <a:ext cx="5105400" cy="3829050"/>
          </a:xfrm>
          <a:ln/>
        </p:spPr>
      </p:sp>
      <p:sp>
        <p:nvSpPr>
          <p:cNvPr id="4505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520945" y="4831236"/>
            <a:ext cx="6040978" cy="184666"/>
          </a:xfrm>
          <a:noFill/>
          <a:ln/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3860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768350"/>
            <a:ext cx="5105400" cy="3829050"/>
          </a:xfrm>
          <a:ln/>
        </p:spPr>
      </p:sp>
      <p:sp>
        <p:nvSpPr>
          <p:cNvPr id="4505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520945" y="4831236"/>
            <a:ext cx="6040978" cy="184666"/>
          </a:xfrm>
          <a:noFill/>
          <a:ln/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1436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34175" y="42863"/>
            <a:ext cx="2181225" cy="66040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90500" y="42863"/>
            <a:ext cx="6391275" cy="66040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762000" y="762000"/>
            <a:ext cx="7924800" cy="53244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1AFB9D4-CC1A-4B2C-8541-2A376CBA8E1F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90500" y="1366838"/>
            <a:ext cx="4286250" cy="5280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366838"/>
            <a:ext cx="4286250" cy="5280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8FF"/>
            </a:gs>
            <a:gs pos="100000">
              <a:schemeClr val="bg1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90500" y="42863"/>
            <a:ext cx="8724900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texto-título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" y="1366838"/>
            <a:ext cx="8724900" cy="528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duplo para editar os formatos do esquema do texto</a:t>
            </a:r>
          </a:p>
          <a:p>
            <a:pPr lvl="1"/>
            <a:r>
              <a:rPr lang="en-GB"/>
              <a:t>Segundo nível do esquema</a:t>
            </a:r>
          </a:p>
          <a:p>
            <a:pPr lvl="2"/>
            <a:r>
              <a:rPr lang="en-GB"/>
              <a:t>Terceiro nível do esquema</a:t>
            </a:r>
          </a:p>
          <a:p>
            <a:pPr lvl="3"/>
            <a:r>
              <a:rPr lang="en-GB"/>
              <a:t>Quarto nível do esquema</a:t>
            </a:r>
          </a:p>
          <a:p>
            <a:pPr lvl="4"/>
            <a:r>
              <a:rPr lang="en-GB"/>
              <a:t>Quinto nível do esquema</a:t>
            </a:r>
          </a:p>
          <a:p>
            <a:pPr lvl="4"/>
            <a:r>
              <a:rPr lang="en-GB"/>
              <a:t>Sexto nível do esquema</a:t>
            </a:r>
          </a:p>
          <a:p>
            <a:pPr lvl="4"/>
            <a:r>
              <a:rPr lang="en-GB"/>
              <a:t>S₫timo nível do esquema</a:t>
            </a:r>
          </a:p>
          <a:p>
            <a:pPr lvl="4"/>
            <a:r>
              <a:rPr lang="en-GB"/>
              <a:t>Oitavo nível do esquema</a:t>
            </a:r>
          </a:p>
          <a:p>
            <a:pPr lvl="4"/>
            <a:r>
              <a:rPr lang="en-GB"/>
              <a:t>Nono nível do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0" fontAlgn="base" hangingPunct="0">
        <a:lnSpc>
          <a:spcPts val="2413"/>
        </a:lnSpc>
        <a:spcBef>
          <a:spcPct val="0"/>
        </a:spcBef>
        <a:spcAft>
          <a:spcPct val="0"/>
        </a:spcAft>
        <a:buClr>
          <a:srgbClr val="4C4C4C"/>
        </a:buClr>
        <a:buSzPct val="100000"/>
        <a:buFont typeface="Times" charset="0"/>
        <a:defRPr sz="3600" b="1">
          <a:solidFill>
            <a:srgbClr val="4C4C4C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4C4C4C"/>
        </a:buClr>
        <a:buSzPct val="100000"/>
        <a:buFont typeface="Times" charset="0"/>
        <a:defRPr sz="4400">
          <a:solidFill>
            <a:srgbClr val="000000"/>
          </a:solidFill>
          <a:latin typeface="Times New Roman" pitchFamily="18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4C4C4C"/>
        </a:buClr>
        <a:buSzPct val="100000"/>
        <a:buFont typeface="Times" charset="0"/>
        <a:defRPr sz="4400">
          <a:solidFill>
            <a:srgbClr val="000000"/>
          </a:solidFill>
          <a:latin typeface="Times New Roman" pitchFamily="18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4C4C4C"/>
        </a:buClr>
        <a:buSzPct val="100000"/>
        <a:buFont typeface="Times" charset="0"/>
        <a:defRPr sz="4400">
          <a:solidFill>
            <a:srgbClr val="000000"/>
          </a:solidFill>
          <a:latin typeface="Times New Roman" pitchFamily="18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4C4C4C"/>
        </a:buClr>
        <a:buSzPct val="100000"/>
        <a:buFont typeface="Times" charset="0"/>
        <a:defRPr sz="4400">
          <a:solidFill>
            <a:srgbClr val="000000"/>
          </a:solidFill>
          <a:latin typeface="Times New Roman" pitchFamily="18" charset="0"/>
        </a:defRPr>
      </a:lvl5pPr>
      <a:lvl6pPr marL="457200" algn="l" defTabSz="449263" rtl="0" eaLnBrk="0" fontAlgn="base" hangingPunct="0">
        <a:spcBef>
          <a:spcPct val="0"/>
        </a:spcBef>
        <a:spcAft>
          <a:spcPct val="0"/>
        </a:spcAft>
        <a:buClr>
          <a:srgbClr val="4C4C4C"/>
        </a:buClr>
        <a:buSzPct val="100000"/>
        <a:buFont typeface="Times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l" defTabSz="449263" rtl="0" eaLnBrk="0" fontAlgn="base" hangingPunct="0">
        <a:spcBef>
          <a:spcPct val="0"/>
        </a:spcBef>
        <a:spcAft>
          <a:spcPct val="0"/>
        </a:spcAft>
        <a:buClr>
          <a:srgbClr val="4C4C4C"/>
        </a:buClr>
        <a:buSzPct val="100000"/>
        <a:buFont typeface="Times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l" defTabSz="449263" rtl="0" eaLnBrk="0" fontAlgn="base" hangingPunct="0">
        <a:spcBef>
          <a:spcPct val="0"/>
        </a:spcBef>
        <a:spcAft>
          <a:spcPct val="0"/>
        </a:spcAft>
        <a:buClr>
          <a:srgbClr val="4C4C4C"/>
        </a:buClr>
        <a:buSzPct val="100000"/>
        <a:buFont typeface="Times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l" defTabSz="449263" rtl="0" eaLnBrk="0" fontAlgn="base" hangingPunct="0">
        <a:spcBef>
          <a:spcPct val="0"/>
        </a:spcBef>
        <a:spcAft>
          <a:spcPct val="0"/>
        </a:spcAft>
        <a:buClr>
          <a:srgbClr val="4C4C4C"/>
        </a:buClr>
        <a:buSzPct val="100000"/>
        <a:buFont typeface="Times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04800" indent="-304800" algn="l" defTabSz="449263" rtl="0" eaLnBrk="0" fontAlgn="base" hangingPunct="0">
        <a:lnSpc>
          <a:spcPts val="2413"/>
        </a:lnSpc>
        <a:spcBef>
          <a:spcPts val="463"/>
        </a:spcBef>
        <a:spcAft>
          <a:spcPct val="0"/>
        </a:spcAft>
        <a:buClr>
          <a:srgbClr val="000000"/>
        </a:buClr>
        <a:buSzPct val="100000"/>
        <a:buFont typeface="Times" charset="0"/>
        <a:buChar char="•"/>
        <a:defRPr sz="3200" b="1">
          <a:solidFill>
            <a:srgbClr val="000000"/>
          </a:solidFill>
          <a:latin typeface="+mn-lt"/>
          <a:ea typeface="+mn-ea"/>
          <a:cs typeface="+mn-cs"/>
        </a:defRPr>
      </a:lvl1pPr>
      <a:lvl2pPr marL="704850" indent="-247650" algn="l" defTabSz="449263" rtl="0" eaLnBrk="0" fontAlgn="base" hangingPunct="0">
        <a:lnSpc>
          <a:spcPts val="2413"/>
        </a:lnSpc>
        <a:spcBef>
          <a:spcPts val="363"/>
        </a:spcBef>
        <a:spcAft>
          <a:spcPct val="0"/>
        </a:spcAft>
        <a:buClr>
          <a:srgbClr val="000000"/>
        </a:buClr>
        <a:buSzPct val="100000"/>
        <a:buFont typeface="Times" charset="0"/>
        <a:buChar char="–"/>
        <a:defRPr sz="2800" b="1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lnSpc>
          <a:spcPts val="2388"/>
        </a:lnSpc>
        <a:spcBef>
          <a:spcPts val="275"/>
        </a:spcBef>
        <a:spcAft>
          <a:spcPct val="0"/>
        </a:spcAft>
        <a:buClr>
          <a:srgbClr val="000000"/>
        </a:buClr>
        <a:buSzPct val="100000"/>
        <a:buFont typeface="Times" charset="0"/>
        <a:buChar char="•"/>
        <a:defRPr sz="2400" b="1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lnSpc>
          <a:spcPts val="2300"/>
        </a:lnSpc>
        <a:spcBef>
          <a:spcPts val="175"/>
        </a:spcBef>
        <a:spcAft>
          <a:spcPct val="0"/>
        </a:spcAft>
        <a:buClr>
          <a:srgbClr val="000000"/>
        </a:buClr>
        <a:buSzPct val="100000"/>
        <a:buFont typeface="Times" charset="0"/>
        <a:buChar char="–"/>
        <a:defRPr sz="2000" b="1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lnSpc>
          <a:spcPts val="2300"/>
        </a:lnSpc>
        <a:spcBef>
          <a:spcPts val="175"/>
        </a:spcBef>
        <a:spcAft>
          <a:spcPct val="0"/>
        </a:spcAft>
        <a:buClr>
          <a:srgbClr val="000000"/>
        </a:buClr>
        <a:buSzPct val="100000"/>
        <a:buFont typeface="Times" charset="0"/>
        <a:buChar char="»"/>
        <a:defRPr sz="2000" b="1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lnSpc>
          <a:spcPts val="2300"/>
        </a:lnSpc>
        <a:spcBef>
          <a:spcPts val="175"/>
        </a:spcBef>
        <a:spcAft>
          <a:spcPct val="0"/>
        </a:spcAft>
        <a:buClr>
          <a:srgbClr val="000000"/>
        </a:buClr>
        <a:buSzPct val="100000"/>
        <a:buFont typeface="Times" charset="0"/>
        <a:buChar char="»"/>
        <a:defRPr sz="2000" b="1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lnSpc>
          <a:spcPts val="2300"/>
        </a:lnSpc>
        <a:spcBef>
          <a:spcPts val="175"/>
        </a:spcBef>
        <a:spcAft>
          <a:spcPct val="0"/>
        </a:spcAft>
        <a:buClr>
          <a:srgbClr val="000000"/>
        </a:buClr>
        <a:buSzPct val="100000"/>
        <a:buFont typeface="Times" charset="0"/>
        <a:buChar char="»"/>
        <a:defRPr sz="2000" b="1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lnSpc>
          <a:spcPts val="2300"/>
        </a:lnSpc>
        <a:spcBef>
          <a:spcPts val="175"/>
        </a:spcBef>
        <a:spcAft>
          <a:spcPct val="0"/>
        </a:spcAft>
        <a:buClr>
          <a:srgbClr val="000000"/>
        </a:buClr>
        <a:buSzPct val="100000"/>
        <a:buFont typeface="Times" charset="0"/>
        <a:buChar char="»"/>
        <a:defRPr sz="2000" b="1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lnSpc>
          <a:spcPts val="2300"/>
        </a:lnSpc>
        <a:spcBef>
          <a:spcPts val="175"/>
        </a:spcBef>
        <a:spcAft>
          <a:spcPct val="0"/>
        </a:spcAft>
        <a:buClr>
          <a:srgbClr val="000000"/>
        </a:buClr>
        <a:buSzPct val="100000"/>
        <a:buFont typeface="Times" charset="0"/>
        <a:buChar char="»"/>
        <a:defRPr sz="2000" b="1">
          <a:solidFill>
            <a:srgbClr val="000000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3" Type="http://schemas.openxmlformats.org/officeDocument/2006/relationships/image" Target="../media/image176.jpeg"/><Relationship Id="rId7" Type="http://schemas.openxmlformats.org/officeDocument/2006/relationships/image" Target="../media/image180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jpeg"/><Relationship Id="rId11" Type="http://schemas.openxmlformats.org/officeDocument/2006/relationships/image" Target="../media/image174.jpeg"/><Relationship Id="rId5" Type="http://schemas.openxmlformats.org/officeDocument/2006/relationships/image" Target="../media/image178.jpeg"/><Relationship Id="rId10" Type="http://schemas.openxmlformats.org/officeDocument/2006/relationships/image" Target="../media/image56.png"/><Relationship Id="rId4" Type="http://schemas.openxmlformats.org/officeDocument/2006/relationships/image" Target="../media/image177.jpeg"/><Relationship Id="rId9" Type="http://schemas.openxmlformats.org/officeDocument/2006/relationships/image" Target="../media/image182.jpe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176.jpeg"/><Relationship Id="rId7" Type="http://schemas.openxmlformats.org/officeDocument/2006/relationships/image" Target="../media/image178.jpeg"/><Relationship Id="rId12" Type="http://schemas.openxmlformats.org/officeDocument/2006/relationships/image" Target="../media/image183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jpeg"/><Relationship Id="rId11" Type="http://schemas.openxmlformats.org/officeDocument/2006/relationships/image" Target="../media/image182.jpeg"/><Relationship Id="rId5" Type="http://schemas.openxmlformats.org/officeDocument/2006/relationships/image" Target="../media/image56.png"/><Relationship Id="rId10" Type="http://schemas.openxmlformats.org/officeDocument/2006/relationships/image" Target="../media/image181.jpeg"/><Relationship Id="rId4" Type="http://schemas.openxmlformats.org/officeDocument/2006/relationships/image" Target="../media/image177.jpeg"/><Relationship Id="rId9" Type="http://schemas.openxmlformats.org/officeDocument/2006/relationships/image" Target="../media/image180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3.png"/><Relationship Id="rId4" Type="http://schemas.openxmlformats.org/officeDocument/2006/relationships/image" Target="../media/image5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7" Type="http://schemas.openxmlformats.org/officeDocument/2006/relationships/image" Target="../media/image187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5" Type="http://schemas.openxmlformats.org/officeDocument/2006/relationships/image" Target="../media/image186.jpeg"/><Relationship Id="rId4" Type="http://schemas.openxmlformats.org/officeDocument/2006/relationships/image" Target="../media/image56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5.jpeg"/><Relationship Id="rId7" Type="http://schemas.openxmlformats.org/officeDocument/2006/relationships/image" Target="../media/image183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jpeg"/><Relationship Id="rId5" Type="http://schemas.openxmlformats.org/officeDocument/2006/relationships/image" Target="../media/image188.jpeg"/><Relationship Id="rId10" Type="http://schemas.openxmlformats.org/officeDocument/2006/relationships/image" Target="../media/image190.png"/><Relationship Id="rId4" Type="http://schemas.openxmlformats.org/officeDocument/2006/relationships/image" Target="../media/image56.png"/><Relationship Id="rId9" Type="http://schemas.openxmlformats.org/officeDocument/2006/relationships/image" Target="../media/image189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13" Type="http://schemas.openxmlformats.org/officeDocument/2006/relationships/image" Target="../media/image193.png"/><Relationship Id="rId3" Type="http://schemas.openxmlformats.org/officeDocument/2006/relationships/image" Target="../media/image185.jpeg"/><Relationship Id="rId7" Type="http://schemas.openxmlformats.org/officeDocument/2006/relationships/image" Target="../media/image192.jpeg"/><Relationship Id="rId12" Type="http://schemas.openxmlformats.org/officeDocument/2006/relationships/image" Target="../media/image190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jpeg"/><Relationship Id="rId11" Type="http://schemas.openxmlformats.org/officeDocument/2006/relationships/image" Target="../media/image189.png"/><Relationship Id="rId5" Type="http://schemas.openxmlformats.org/officeDocument/2006/relationships/image" Target="../media/image188.jpeg"/><Relationship Id="rId10" Type="http://schemas.openxmlformats.org/officeDocument/2006/relationships/image" Target="../media/image187.png"/><Relationship Id="rId4" Type="http://schemas.openxmlformats.org/officeDocument/2006/relationships/image" Target="../media/image56.png"/><Relationship Id="rId9" Type="http://schemas.openxmlformats.org/officeDocument/2006/relationships/image" Target="../media/image18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7" Type="http://schemas.openxmlformats.org/officeDocument/2006/relationships/image" Target="../media/image198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png"/><Relationship Id="rId5" Type="http://schemas.openxmlformats.org/officeDocument/2006/relationships/image" Target="../media/image197.emf"/><Relationship Id="rId4" Type="http://schemas.openxmlformats.org/officeDocument/2006/relationships/image" Target="../media/image19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emf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png"/><Relationship Id="rId5" Type="http://schemas.openxmlformats.org/officeDocument/2006/relationships/image" Target="../media/image56.png"/><Relationship Id="rId4" Type="http://schemas.openxmlformats.org/officeDocument/2006/relationships/image" Target="../media/image17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9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0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4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0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0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5.png"/><Relationship Id="rId4" Type="http://schemas.openxmlformats.org/officeDocument/2006/relationships/hyperlink" Target="http://www.mpi-hd.mpg.de/hfm/HESS/pages/press/2012/HESS_II_first_light/images/Image_02.jpg" TargetMode="Externa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7" Type="http://schemas.openxmlformats.org/officeDocument/2006/relationships/image" Target="../media/image23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3.jpeg"/><Relationship Id="rId5" Type="http://schemas.openxmlformats.org/officeDocument/2006/relationships/hyperlink" Target="//upload.wikimedia.org/wikipedia/en/b/b5/BRM-FD-open.jpg" TargetMode="External"/><Relationship Id="rId4" Type="http://schemas.openxmlformats.org/officeDocument/2006/relationships/image" Target="../media/image232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236.jpeg"/><Relationship Id="rId7" Type="http://schemas.openxmlformats.org/officeDocument/2006/relationships/image" Target="../media/image24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9.jpeg"/><Relationship Id="rId5" Type="http://schemas.openxmlformats.org/officeDocument/2006/relationships/image" Target="../media/image238.jpeg"/><Relationship Id="rId4" Type="http://schemas.openxmlformats.org/officeDocument/2006/relationships/image" Target="../media/image2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png"/><Relationship Id="rId5" Type="http://schemas.openxmlformats.org/officeDocument/2006/relationships/image" Target="../media/image244.png"/><Relationship Id="rId4" Type="http://schemas.openxmlformats.org/officeDocument/2006/relationships/image" Target="../media/image243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0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46.gif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jpeg"/><Relationship Id="rId3" Type="http://schemas.openxmlformats.org/officeDocument/2006/relationships/image" Target="../media/image247.jpeg"/><Relationship Id="rId7" Type="http://schemas.openxmlformats.org/officeDocument/2006/relationships/image" Target="../media/image25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0.jpeg"/><Relationship Id="rId5" Type="http://schemas.openxmlformats.org/officeDocument/2006/relationships/image" Target="../media/image249.jpeg"/><Relationship Id="rId4" Type="http://schemas.openxmlformats.org/officeDocument/2006/relationships/image" Target="../media/image248.jpeg"/><Relationship Id="rId9" Type="http://schemas.openxmlformats.org/officeDocument/2006/relationships/image" Target="../media/image253.pn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4.png"/><Relationship Id="rId4" Type="http://schemas.openxmlformats.org/officeDocument/2006/relationships/image" Target="../media/image42.jpe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Por%20Probably%20albumen%20carte-de-visite%20by%20John%20Watkins%20-%20Opposite%20p.%20290%20of%20Millikan%20and%20Gale&amp;#039;s Practical Physics (1922), Dom&#237;nio p&#250;blico, &lt;a href=&quot;https://commons.wikimedia.org/w/index.php?curid=2525521&quot;&gt;Hiperliga&#231;&#227;o&lt;/a&gt;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hyperlink" Target="Dom&#237;nio%20p&#250;blico,%20https:/commons.wikimedia.org/w/index.php?curid=186989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Por%20Probably%20albumen%20carte-de-visite%20by%20John%20Watkins%20-%20Opposite%20p.%20290%20of%20Millikan%20and%20Gale&amp;#039;s Practical Physics (1922), Dom&#237;nio p&#250;blico, &lt;a href=&quot;https://commons.wikimedia.org/w/index.php?curid=2525521&quot;&gt;Hiperliga&#231;&#227;o&lt;/a&gt;" TargetMode="External"/><Relationship Id="rId7" Type="http://schemas.openxmlformats.org/officeDocument/2006/relationships/image" Target="../media/image51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5" Type="http://schemas.openxmlformats.org/officeDocument/2006/relationships/hyperlink" Target="https://ciencias4all.files.wordpress.com/2011/07/eletrolise.gif" TargetMode="Externa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By%20George%20Charles%20Beresford%20(1864-1938)%20-%20%5b1%5d,%20Public%20Domain,%20https:/commons.wikimedia.org/w/index.php?curid=33738818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NULL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By%20George%20Charles%20Beresford%20(1864-1938)%20-%20%5b1%5d,%20Public%20Domain,%20https:/commons.wikimedia.org/w/index.php?curid=33738818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5.jpeg"/><Relationship Id="rId9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58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NUL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Por%20Probably%20albumen%20carte-de-visite%20by%20John%20Watkins%20-%20Opposite%20p.%20290%20of%20Millikan%20and%20Gale&amp;#039;s Practical Physics (1922), Dom&#237;nio p&#250;blico, &lt;a href=&quot;https://commons.wikimedia.org/w/index.php?curid=2525521&quot;&gt;Hiperliga&#231;&#227;o&lt;/a&gt;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NUL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Por%20Probably%20albumen%20carte-de-visite%20by%20John%20Watkins%20-%20Opposite%20p.%20290%20of%20Millikan%20and%20Gale&amp;#039;s Practical Physics (1922), Dom&#237;nio p&#250;blico, &lt;a href=&quot;https://commons.wikimedia.org/w/index.php?curid=2525521&quot;&gt;Hiperliga&#231;&#227;o&lt;/a&gt;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55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61.png"/><Relationship Id="rId4" Type="http://schemas.openxmlformats.org/officeDocument/2006/relationships/image" Target="NULL"/><Relationship Id="rId9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6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3.jpeg"/><Relationship Id="rId4" Type="http://schemas.openxmlformats.org/officeDocument/2006/relationships/image" Target="../media/image7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0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1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0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1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5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15.jpeg"/><Relationship Id="rId7" Type="http://schemas.openxmlformats.org/officeDocument/2006/relationships/hyperlink" Target="http://en.wikipedia.org/wiki/File:Octahedron.svg" TargetMode="External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hyperlink" Target="http://en.wikipedia.org/wiki/File:Hexahedron.jpg" TargetMode="External"/><Relationship Id="rId5" Type="http://schemas.openxmlformats.org/officeDocument/2006/relationships/hyperlink" Target="http://en.wikipedia.org/wiki/File:Tetrahedron.jpg" TargetMode="External"/><Relationship Id="rId10" Type="http://schemas.openxmlformats.org/officeDocument/2006/relationships/image" Target="../media/image19.jpeg"/><Relationship Id="rId4" Type="http://schemas.openxmlformats.org/officeDocument/2006/relationships/image" Target="../media/image16.jpeg"/><Relationship Id="rId9" Type="http://schemas.openxmlformats.org/officeDocument/2006/relationships/hyperlink" Target="http://en.wikipedia.org/wiki/File:Icosahedron.jpg" TargetMode="External"/><Relationship Id="rId14" Type="http://schemas.openxmlformats.org/officeDocument/2006/relationships/image" Target="../media/image2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87.wmf"/><Relationship Id="rId4" Type="http://schemas.openxmlformats.org/officeDocument/2006/relationships/oleObject" Target="../embeddings/oleObject2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5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wmf"/><Relationship Id="rId4" Type="http://schemas.openxmlformats.org/officeDocument/2006/relationships/oleObject" Target="../embeddings/oleObject2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5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hyperlink" Target="http://www.google.com.br/url?sa=i&amp;rct=j&amp;q=&amp;esrc=s&amp;frm=1&amp;source=images&amp;cd=&amp;cad=rja&amp;docid=Sb3p2Y6ZZHpLhM&amp;tbnid=jow7JCY9trgkLM:&amp;ved=0CAUQjRw&amp;url=http://semnome.net/2010/01/conseguindo-ideias-para-postagens.html&amp;ei=vowGUbX3I6y50AGd84HAAg&amp;bvm=bv.41524429,d.dmQ&amp;psig=AFQjCNGwxv_vwwYlDTb3cCOdM_EkLaMf2g&amp;ust=1359470142942143" TargetMode="External"/><Relationship Id="rId4" Type="http://schemas.openxmlformats.org/officeDocument/2006/relationships/image" Target="../media/image7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7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7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hyperlink" Target="http://www.google.com.br/url?sa=i&amp;rct=j&amp;q=&amp;esrc=s&amp;frm=1&amp;source=images&amp;cd=&amp;cad=rja&amp;docid=XK_VKOcsGZ92NM&amp;tbnid=7UZ5Zt_0u_LxJM:&amp;ved=0CAUQjRw&amp;url=http://www.brasilescola.com/quimica/o-atomo-rutherford.htm&amp;ei=nY0GUduVDoy10AHxy4HgDQ&amp;bvm=bv.41524429,d.dmQ&amp;psig=AFQjCNFI_r2sWEg-CTPnZRyWYeCoLYjoPA&amp;ust=1359470366667510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56.png"/><Relationship Id="rId4" Type="http://schemas.openxmlformats.org/officeDocument/2006/relationships/image" Target="../media/image11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gif"/><Relationship Id="rId4" Type="http://schemas.openxmlformats.org/officeDocument/2006/relationships/image" Target="../media/image5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56.png"/><Relationship Id="rId4" Type="http://schemas.openxmlformats.org/officeDocument/2006/relationships/image" Target="../media/image116.gi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56.png"/><Relationship Id="rId4" Type="http://schemas.openxmlformats.org/officeDocument/2006/relationships/image" Target="../media/image116.gif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18.png"/><Relationship Id="rId7" Type="http://schemas.openxmlformats.org/officeDocument/2006/relationships/image" Target="../media/image120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119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21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jpeg"/><Relationship Id="rId4" Type="http://schemas.openxmlformats.org/officeDocument/2006/relationships/image" Target="../media/image12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127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.br/url?sa=i&amp;rct=j&amp;q=&amp;esrc=s&amp;frm=1&amp;source=images&amp;cd=&amp;cad=rja&amp;docid=k9mhWE0gjTXzlM&amp;tbnid=OM4RnNN_JKzfgM:&amp;ved=0CAUQjRw&amp;url=http://www.boredofstudies.org/wiki/Physics_9.8.3&amp;ei=4hQ9UoDqKozS9gT2qYCoDg&amp;bvm=bv.52434380,d.eWU&amp;psig=AFQjCNGjiuzemzKMUY5pOcyRmBqmDFfdZQ&amp;ust=1379821109874050" TargetMode="External"/><Relationship Id="rId5" Type="http://schemas.openxmlformats.org/officeDocument/2006/relationships/image" Target="../media/image126.jpeg"/><Relationship Id="rId4" Type="http://schemas.openxmlformats.org/officeDocument/2006/relationships/image" Target="../media/image12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33.png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46.png"/><Relationship Id="rId4" Type="http://schemas.openxmlformats.org/officeDocument/2006/relationships/image" Target="../media/image13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emf"/><Relationship Id="rId5" Type="http://schemas.openxmlformats.org/officeDocument/2006/relationships/image" Target="../media/image56.png"/><Relationship Id="rId4" Type="http://schemas.openxmlformats.org/officeDocument/2006/relationships/image" Target="../media/image13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5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142.wmf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41.wmf"/><Relationship Id="rId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56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wmf"/><Relationship Id="rId4" Type="http://schemas.openxmlformats.org/officeDocument/2006/relationships/oleObject" Target="../embeddings/oleObject6.bin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50.jpeg"/><Relationship Id="rId7" Type="http://schemas.openxmlformats.org/officeDocument/2006/relationships/image" Target="../media/image138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152.jpeg"/><Relationship Id="rId10" Type="http://schemas.openxmlformats.org/officeDocument/2006/relationships/image" Target="../media/image142.wmf"/><Relationship Id="rId4" Type="http://schemas.openxmlformats.org/officeDocument/2006/relationships/image" Target="../media/image151.jpeg"/><Relationship Id="rId9" Type="http://schemas.openxmlformats.org/officeDocument/2006/relationships/oleObject" Target="../embeddings/oleObject6.bin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56.png"/><Relationship Id="rId7" Type="http://schemas.openxmlformats.org/officeDocument/2006/relationships/image" Target="../media/image157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171.wmf"/><Relationship Id="rId3" Type="http://schemas.openxmlformats.org/officeDocument/2006/relationships/image" Target="../media/image56.png"/><Relationship Id="rId7" Type="http://schemas.openxmlformats.org/officeDocument/2006/relationships/hyperlink" Target="http://membres.lycos.fr/geryon/bio.htm" TargetMode="External"/><Relationship Id="rId12" Type="http://schemas.openxmlformats.org/officeDocument/2006/relationships/image" Target="../media/image168.wmf"/><Relationship Id="rId17" Type="http://schemas.openxmlformats.org/officeDocument/2006/relationships/oleObject" Target="../embeddings/oleObject10.bin"/><Relationship Id="rId2" Type="http://schemas.openxmlformats.org/officeDocument/2006/relationships/image" Target="../media/image153.png"/><Relationship Id="rId16" Type="http://schemas.openxmlformats.org/officeDocument/2006/relationships/image" Target="../media/image170.wmf"/><Relationship Id="rId20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11" Type="http://schemas.openxmlformats.org/officeDocument/2006/relationships/oleObject" Target="../embeddings/oleObject7.bin"/><Relationship Id="rId5" Type="http://schemas.openxmlformats.org/officeDocument/2006/relationships/image" Target="../media/image163.jpeg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167.png"/><Relationship Id="rId19" Type="http://schemas.openxmlformats.org/officeDocument/2006/relationships/image" Target="../media/image172.png"/><Relationship Id="rId4" Type="http://schemas.openxmlformats.org/officeDocument/2006/relationships/image" Target="../media/image162.jpeg"/><Relationship Id="rId9" Type="http://schemas.openxmlformats.org/officeDocument/2006/relationships/image" Target="../media/image166.png"/><Relationship Id="rId14" Type="http://schemas.openxmlformats.org/officeDocument/2006/relationships/image" Target="../media/image16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EBE3AA49-E71B-5555-00F4-C8BE6A7F0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88" y="5960747"/>
            <a:ext cx="5616624" cy="70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160" tIns="46080" rIns="92160" bIns="46080">
            <a:spAutoFit/>
          </a:bodyPr>
          <a:lstStyle/>
          <a:p>
            <a:pPr algn="ctr">
              <a:lnSpc>
                <a:spcPts val="2400"/>
              </a:lnSpc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i="1" dirty="0">
                <a:solidFill>
                  <a:srgbClr val="FFFF00"/>
                </a:solidFill>
                <a:latin typeface="Times" charset="0"/>
              </a:rPr>
              <a:t>Prof. Marcelo Augusto Leigui de Oliveira</a:t>
            </a:r>
            <a:br>
              <a:rPr lang="en-GB" sz="2000" b="1" i="1" dirty="0">
                <a:solidFill>
                  <a:srgbClr val="FFFF00"/>
                </a:solidFill>
                <a:latin typeface="Times" charset="0"/>
              </a:rPr>
            </a:br>
            <a:r>
              <a:rPr lang="en-GB" sz="1800" b="1" i="1" u="sng" dirty="0">
                <a:solidFill>
                  <a:srgbClr val="FFFF00"/>
                </a:solidFill>
                <a:latin typeface="Times" charset="0"/>
              </a:rPr>
              <a:t>leigui@ufabc.edu.br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DDE5FDB-1ED5-6C9E-28E2-9E0281FB7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75656" cy="117735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92B1ECC-BA09-284A-ADF2-9E4955EF0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9748" y="0"/>
            <a:ext cx="1994252" cy="63817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3DAD5EA-E322-7F62-C7DF-E824376FA7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7587" y="1"/>
            <a:ext cx="2028825" cy="858834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EA5C563D-A0C3-5C80-FDCF-E012DB60D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5" y="5054900"/>
            <a:ext cx="8964488" cy="836968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t-BR" sz="2000" kern="0" dirty="0">
                <a:solidFill>
                  <a:srgbClr val="FFFF00"/>
                </a:solidFill>
              </a:rPr>
              <a:t>Marcos no Desenvolvimento da Física</a:t>
            </a:r>
            <a:br>
              <a:rPr lang="pt-BR" sz="2000" kern="0" dirty="0">
                <a:solidFill>
                  <a:srgbClr val="FFFF00"/>
                </a:solidFill>
              </a:rPr>
            </a:br>
            <a:br>
              <a:rPr lang="pt-BR" sz="2000" kern="0" dirty="0">
                <a:solidFill>
                  <a:srgbClr val="FFFF00"/>
                </a:solidFill>
              </a:rPr>
            </a:br>
            <a:r>
              <a:rPr lang="pt-BR" sz="2000" kern="0" dirty="0">
                <a:solidFill>
                  <a:srgbClr val="FFFF00"/>
                </a:solidFill>
              </a:rPr>
              <a:t>Marco #8: O átomo nuclear</a:t>
            </a:r>
            <a:endParaRPr lang="en-GB" sz="2000" i="1" kern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395288" y="1196975"/>
            <a:ext cx="72730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1803</a:t>
            </a:r>
            <a:r>
              <a:rPr lang="pt-BR" sz="1800" dirty="0"/>
              <a:t> Dalton estabelece uma base científica para a hipótese atomística com sua lei da composição constante: “dois elementos </a:t>
            </a:r>
            <a:br>
              <a:rPr lang="pt-BR" sz="1800" dirty="0"/>
            </a:br>
            <a:r>
              <a:rPr lang="pt-BR" sz="1800" dirty="0"/>
              <a:t>(A e B) que formam uma série de componentes combinam-se numa razão de pequenos números inteiros”.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395288" y="2524859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dirty="0"/>
              <a:t>CO</a:t>
            </a:r>
            <a:r>
              <a:rPr lang="pt-BR" sz="1000" dirty="0"/>
              <a:t>2</a:t>
            </a:r>
            <a:r>
              <a:rPr lang="pt-BR" sz="1800" dirty="0"/>
              <a:t>, H</a:t>
            </a:r>
            <a:r>
              <a:rPr lang="pt-BR" sz="1000" dirty="0"/>
              <a:t>2</a:t>
            </a:r>
            <a:r>
              <a:rPr lang="pt-BR" sz="1800" dirty="0"/>
              <a:t>O, CO, H</a:t>
            </a:r>
            <a:r>
              <a:rPr lang="pt-BR" sz="1000" dirty="0"/>
              <a:t>2</a:t>
            </a:r>
            <a:r>
              <a:rPr lang="pt-BR" sz="1800" dirty="0"/>
              <a:t>O</a:t>
            </a:r>
            <a:r>
              <a:rPr lang="pt-BR" sz="1000" dirty="0"/>
              <a:t>2</a:t>
            </a:r>
            <a:r>
              <a:rPr lang="pt-BR" sz="1800" dirty="0"/>
              <a:t>, CH</a:t>
            </a:r>
            <a:r>
              <a:rPr lang="pt-BR" sz="1000" dirty="0"/>
              <a:t>4</a:t>
            </a:r>
            <a:r>
              <a:rPr lang="pt-BR" sz="1800" dirty="0"/>
              <a:t>, C</a:t>
            </a:r>
            <a:r>
              <a:rPr lang="pt-BR" sz="1000" dirty="0"/>
              <a:t>2</a:t>
            </a:r>
            <a:r>
              <a:rPr lang="pt-BR" sz="1800" dirty="0"/>
              <a:t>H</a:t>
            </a:r>
            <a:r>
              <a:rPr lang="pt-BR" sz="1000" dirty="0"/>
              <a:t>2</a:t>
            </a:r>
            <a:r>
              <a:rPr lang="pt-BR" sz="1800" dirty="0"/>
              <a:t>, ...</a:t>
            </a:r>
          </a:p>
        </p:txBody>
      </p:sp>
      <p:pic>
        <p:nvPicPr>
          <p:cNvPr id="6153" name="Picture 9" descr="dalton_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4847" y="2374186"/>
            <a:ext cx="2376338" cy="446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16" descr="dalt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759963"/>
            <a:ext cx="1438697" cy="16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1C217875-8ED8-4765-B8C6-3D057F0F8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92" y="2450090"/>
            <a:ext cx="28438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1200" dirty="0"/>
              <a:t>John Dalton (1766-1844)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F80DA3-BADF-CF1B-305A-A0DB46447DF5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7416825" cy="836968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XIX</a:t>
            </a:r>
          </a:p>
        </p:txBody>
      </p:sp>
    </p:spTree>
    <p:extLst>
      <p:ext uri="{BB962C8B-B14F-4D97-AF65-F5344CB8AC3E}">
        <p14:creationId xmlns:p14="http://schemas.microsoft.com/office/powerpoint/2010/main" val="129028021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948306" y="799426"/>
            <a:ext cx="61118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1964 </a:t>
            </a:r>
            <a:r>
              <a:rPr lang="pt-BR" sz="1800" dirty="0"/>
              <a:t>P. </a:t>
            </a:r>
            <a:r>
              <a:rPr lang="pt-BR" sz="1800" dirty="0" err="1"/>
              <a:t>Higgs</a:t>
            </a:r>
            <a:r>
              <a:rPr lang="pt-BR" sz="1800" dirty="0"/>
              <a:t> propõe a existência de um bóson que dá origem à massa das partículas.</a:t>
            </a:r>
          </a:p>
        </p:txBody>
      </p:sp>
      <p:pic>
        <p:nvPicPr>
          <p:cNvPr id="96258" name="Picture 2" descr="https://encrypted-tbn2.gstatic.com/images?q=tbn:ANd9GcR4TqUyCa_Y1XMetrjOScwwnhDfC9h_-t9e9Sltg_JuXgcgZwe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65" y="778745"/>
            <a:ext cx="1474117" cy="1857388"/>
          </a:xfrm>
          <a:prstGeom prst="rect">
            <a:avLst/>
          </a:prstGeom>
          <a:noFill/>
        </p:spPr>
      </p:pic>
      <p:grpSp>
        <p:nvGrpSpPr>
          <p:cNvPr id="5" name="Group 15">
            <a:extLst>
              <a:ext uri="{FF2B5EF4-FFF2-40B4-BE49-F238E27FC236}">
                <a16:creationId xmlns:a16="http://schemas.microsoft.com/office/drawing/2014/main" id="{AD034B77-C98F-C971-D825-91850EFF1837}"/>
              </a:ext>
            </a:extLst>
          </p:cNvPr>
          <p:cNvGrpSpPr>
            <a:grpSpLocks/>
          </p:cNvGrpSpPr>
          <p:nvPr/>
        </p:nvGrpSpPr>
        <p:grpSpPr bwMode="auto">
          <a:xfrm>
            <a:off x="1963190" y="1778886"/>
            <a:ext cx="3165475" cy="617538"/>
            <a:chOff x="3107" y="2251"/>
            <a:chExt cx="1994" cy="389"/>
          </a:xfrm>
        </p:grpSpPr>
        <p:pic>
          <p:nvPicPr>
            <p:cNvPr id="6" name="Picture 16" descr="nobel_l">
              <a:extLst>
                <a:ext uri="{FF2B5EF4-FFF2-40B4-BE49-F238E27FC236}">
                  <a16:creationId xmlns:a16="http://schemas.microsoft.com/office/drawing/2014/main" id="{A5C3EBA1-1B3B-BA66-7D7E-99DF032571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07" y="2251"/>
              <a:ext cx="387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7">
              <a:extLst>
                <a:ext uri="{FF2B5EF4-FFF2-40B4-BE49-F238E27FC236}">
                  <a16:creationId xmlns:a16="http://schemas.microsoft.com/office/drawing/2014/main" id="{229044A6-DE71-F781-8468-43C6F49E58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0" y="2387"/>
              <a:ext cx="163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2013 </a:t>
              </a:r>
              <a:r>
                <a:rPr lang="pt-BR" sz="1800" dirty="0" err="1"/>
                <a:t>Higgs</a:t>
              </a:r>
              <a:r>
                <a:rPr lang="pt-BR" sz="1800" dirty="0"/>
                <a:t> &amp; </a:t>
              </a:r>
              <a:r>
                <a:rPr lang="pt-BR" sz="1800" dirty="0" err="1"/>
                <a:t>Eglert</a:t>
              </a:r>
              <a:endParaRPr lang="pt-BR" sz="1800" dirty="0"/>
            </a:p>
          </p:txBody>
        </p:sp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9A87C40B-FD88-9C8A-BED5-C6B5FF3B1C73}"/>
              </a:ext>
            </a:extLst>
          </p:cNvPr>
          <p:cNvSpPr txBox="1"/>
          <p:nvPr/>
        </p:nvSpPr>
        <p:spPr>
          <a:xfrm>
            <a:off x="410981" y="2632819"/>
            <a:ext cx="11220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Peter </a:t>
            </a:r>
            <a:r>
              <a:rPr lang="pt-BR" sz="1400" dirty="0" err="1">
                <a:cs typeface="Times New Roman" panose="02020603050405020304" pitchFamily="18" charset="0"/>
              </a:rPr>
              <a:t>Higgs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(1929-2024)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8A0C6EC5-B488-6214-360B-C29B0DFCD7CD}"/>
              </a:ext>
            </a:extLst>
          </p:cNvPr>
          <p:cNvSpPr txBox="1">
            <a:spLocks noChangeArrowheads="1"/>
          </p:cNvSpPr>
          <p:nvPr/>
        </p:nvSpPr>
        <p:spPr>
          <a:xfrm>
            <a:off x="3000803" y="70303"/>
            <a:ext cx="3863914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4C3FC-9EF4-E779-8DC6-16169749D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3" name="Text Box 5">
            <a:extLst>
              <a:ext uri="{FF2B5EF4-FFF2-40B4-BE49-F238E27FC236}">
                <a16:creationId xmlns:a16="http://schemas.microsoft.com/office/drawing/2014/main" id="{4E539220-A99E-0098-0720-EA20DB48D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2177" y="3429000"/>
            <a:ext cx="5111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1967 </a:t>
            </a:r>
            <a:r>
              <a:rPr lang="pt-BR" sz="1800" dirty="0"/>
              <a:t>S. Glashow, S. Weinberg e A. Salam propõem o modelo </a:t>
            </a:r>
            <a:r>
              <a:rPr lang="pt-BR" sz="1800" dirty="0" err="1"/>
              <a:t>eletrofaco</a:t>
            </a:r>
            <a:r>
              <a:rPr lang="pt-BR" sz="1800" dirty="0"/>
              <a:t>.</a:t>
            </a: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32BADFB1-E7DE-0AD1-9DD8-CE60AD67D04C}"/>
              </a:ext>
            </a:extLst>
          </p:cNvPr>
          <p:cNvGrpSpPr>
            <a:grpSpLocks/>
          </p:cNvGrpSpPr>
          <p:nvPr/>
        </p:nvGrpSpPr>
        <p:grpSpPr bwMode="auto">
          <a:xfrm>
            <a:off x="234965" y="3417898"/>
            <a:ext cx="2968625" cy="1343025"/>
            <a:chOff x="703" y="663"/>
            <a:chExt cx="1870" cy="846"/>
          </a:xfrm>
        </p:grpSpPr>
        <p:pic>
          <p:nvPicPr>
            <p:cNvPr id="36889" name="Picture 6" descr="glashow">
              <a:extLst>
                <a:ext uri="{FF2B5EF4-FFF2-40B4-BE49-F238E27FC236}">
                  <a16:creationId xmlns:a16="http://schemas.microsoft.com/office/drawing/2014/main" id="{D2E11F97-6C40-2BFB-E2F6-10FA8DDD32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3" y="663"/>
              <a:ext cx="600" cy="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90" name="Picture 7" descr="weinberg">
              <a:extLst>
                <a:ext uri="{FF2B5EF4-FFF2-40B4-BE49-F238E27FC236}">
                  <a16:creationId xmlns:a16="http://schemas.microsoft.com/office/drawing/2014/main" id="{81725D4E-A813-D1A9-286D-ABB56B0C5A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8" y="663"/>
              <a:ext cx="600" cy="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91" name="Picture 8" descr="salam">
              <a:extLst>
                <a:ext uri="{FF2B5EF4-FFF2-40B4-BE49-F238E27FC236}">
                  <a16:creationId xmlns:a16="http://schemas.microsoft.com/office/drawing/2014/main" id="{72DAA98D-5407-ECBC-D89D-08DFC10058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73" y="663"/>
              <a:ext cx="600" cy="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0058" name="Picture 10" descr="forces_gr">
            <a:extLst>
              <a:ext uri="{FF2B5EF4-FFF2-40B4-BE49-F238E27FC236}">
                <a16:creationId xmlns:a16="http://schemas.microsoft.com/office/drawing/2014/main" id="{A6728762-F805-874A-17B1-587146567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436888"/>
            <a:ext cx="1512888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9" name="Picture 11" descr="forces_em">
            <a:extLst>
              <a:ext uri="{FF2B5EF4-FFF2-40B4-BE49-F238E27FC236}">
                <a16:creationId xmlns:a16="http://schemas.microsoft.com/office/drawing/2014/main" id="{D0699667-10FA-1DFA-B7A7-FE6D0F95C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197" y="4436888"/>
            <a:ext cx="15113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60" name="Picture 12" descr="forces_st">
            <a:extLst>
              <a:ext uri="{FF2B5EF4-FFF2-40B4-BE49-F238E27FC236}">
                <a16:creationId xmlns:a16="http://schemas.microsoft.com/office/drawing/2014/main" id="{3A3CF907-C73E-BA77-57AD-25A12BC44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5660851"/>
            <a:ext cx="151288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61" name="Picture 13" descr="forces_wk">
            <a:extLst>
              <a:ext uri="{FF2B5EF4-FFF2-40B4-BE49-F238E27FC236}">
                <a16:creationId xmlns:a16="http://schemas.microsoft.com/office/drawing/2014/main" id="{2F226777-188C-43B7-C312-BCF29EB85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4197" y="5660851"/>
            <a:ext cx="15113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62" name="Picture 14" descr="unif_electroweak">
            <a:extLst>
              <a:ext uri="{FF2B5EF4-FFF2-40B4-BE49-F238E27FC236}">
                <a16:creationId xmlns:a16="http://schemas.microsoft.com/office/drawing/2014/main" id="{35D6E333-879C-F908-207A-7ADA820A2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6935" y="5084588"/>
            <a:ext cx="232410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5">
            <a:extLst>
              <a:ext uri="{FF2B5EF4-FFF2-40B4-BE49-F238E27FC236}">
                <a16:creationId xmlns:a16="http://schemas.microsoft.com/office/drawing/2014/main" id="{188B495C-917B-00AB-085B-2C75CABD5538}"/>
              </a:ext>
            </a:extLst>
          </p:cNvPr>
          <p:cNvGrpSpPr>
            <a:grpSpLocks/>
          </p:cNvGrpSpPr>
          <p:nvPr/>
        </p:nvGrpSpPr>
        <p:grpSpPr bwMode="auto">
          <a:xfrm>
            <a:off x="234965" y="5576073"/>
            <a:ext cx="3165475" cy="857250"/>
            <a:chOff x="3107" y="2251"/>
            <a:chExt cx="1994" cy="540"/>
          </a:xfrm>
        </p:grpSpPr>
        <p:pic>
          <p:nvPicPr>
            <p:cNvPr id="36887" name="Picture 16" descr="nobel_l">
              <a:extLst>
                <a:ext uri="{FF2B5EF4-FFF2-40B4-BE49-F238E27FC236}">
                  <a16:creationId xmlns:a16="http://schemas.microsoft.com/office/drawing/2014/main" id="{33455251-4866-5939-691D-C0422B2188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107" y="2251"/>
              <a:ext cx="387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8" name="Text Box 17">
              <a:extLst>
                <a:ext uri="{FF2B5EF4-FFF2-40B4-BE49-F238E27FC236}">
                  <a16:creationId xmlns:a16="http://schemas.microsoft.com/office/drawing/2014/main" id="{B6822C92-8968-E21D-00B4-D019110350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0" y="2387"/>
              <a:ext cx="1631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1979 </a:t>
              </a:r>
              <a:r>
                <a:rPr lang="pt-BR" sz="1800" dirty="0"/>
                <a:t>Glashow, Weinberg &amp; Salam</a:t>
              </a:r>
            </a:p>
          </p:txBody>
        </p:sp>
      </p:grpSp>
      <p:sp>
        <p:nvSpPr>
          <p:cNvPr id="28" name="Text Box 5">
            <a:extLst>
              <a:ext uri="{FF2B5EF4-FFF2-40B4-BE49-F238E27FC236}">
                <a16:creationId xmlns:a16="http://schemas.microsoft.com/office/drawing/2014/main" id="{2A723FB9-7AC1-9D5F-74FD-606EB4139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306" y="799426"/>
            <a:ext cx="61118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1964 </a:t>
            </a:r>
            <a:r>
              <a:rPr lang="pt-BR" sz="1800" dirty="0"/>
              <a:t>P. </a:t>
            </a:r>
            <a:r>
              <a:rPr lang="pt-BR" sz="1800" dirty="0" err="1"/>
              <a:t>Higgs</a:t>
            </a:r>
            <a:r>
              <a:rPr lang="pt-BR" sz="1800" dirty="0"/>
              <a:t> propõe a existência de um bóson que dá origem à massa das partículas.</a:t>
            </a:r>
          </a:p>
        </p:txBody>
      </p:sp>
      <p:pic>
        <p:nvPicPr>
          <p:cNvPr id="96258" name="Picture 2" descr="https://encrypted-tbn2.gstatic.com/images?q=tbn:ANd9GcR4TqUyCa_Y1XMetrjOScwwnhDfC9h_-t9e9Sltg_JuXgcgZweh">
            <a:extLst>
              <a:ext uri="{FF2B5EF4-FFF2-40B4-BE49-F238E27FC236}">
                <a16:creationId xmlns:a16="http://schemas.microsoft.com/office/drawing/2014/main" id="{5B27C790-2722-81DD-C6F1-5F02F1A59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4965" y="778745"/>
            <a:ext cx="1474117" cy="1857388"/>
          </a:xfrm>
          <a:prstGeom prst="rect">
            <a:avLst/>
          </a:prstGeom>
          <a:noFill/>
        </p:spPr>
      </p:pic>
      <p:grpSp>
        <p:nvGrpSpPr>
          <p:cNvPr id="5" name="Group 15">
            <a:extLst>
              <a:ext uri="{FF2B5EF4-FFF2-40B4-BE49-F238E27FC236}">
                <a16:creationId xmlns:a16="http://schemas.microsoft.com/office/drawing/2014/main" id="{BC1E9AB4-5505-BFD0-19A7-01BD7AB9ED83}"/>
              </a:ext>
            </a:extLst>
          </p:cNvPr>
          <p:cNvGrpSpPr>
            <a:grpSpLocks/>
          </p:cNvGrpSpPr>
          <p:nvPr/>
        </p:nvGrpSpPr>
        <p:grpSpPr bwMode="auto">
          <a:xfrm>
            <a:off x="1963190" y="1778886"/>
            <a:ext cx="3165475" cy="617538"/>
            <a:chOff x="3107" y="2251"/>
            <a:chExt cx="1994" cy="389"/>
          </a:xfrm>
        </p:grpSpPr>
        <p:pic>
          <p:nvPicPr>
            <p:cNvPr id="6" name="Picture 16" descr="nobel_l">
              <a:extLst>
                <a:ext uri="{FF2B5EF4-FFF2-40B4-BE49-F238E27FC236}">
                  <a16:creationId xmlns:a16="http://schemas.microsoft.com/office/drawing/2014/main" id="{FF5EEE5F-2DAF-0A95-CFF7-F2E9F8CB44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107" y="2251"/>
              <a:ext cx="387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7">
              <a:extLst>
                <a:ext uri="{FF2B5EF4-FFF2-40B4-BE49-F238E27FC236}">
                  <a16:creationId xmlns:a16="http://schemas.microsoft.com/office/drawing/2014/main" id="{A7B6A89F-32EF-BE7D-EBB4-54530CD724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0" y="2387"/>
              <a:ext cx="163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2013 </a:t>
              </a:r>
              <a:r>
                <a:rPr lang="pt-BR" sz="1800" dirty="0" err="1"/>
                <a:t>Higgs</a:t>
              </a:r>
              <a:r>
                <a:rPr lang="pt-BR" sz="1800" dirty="0"/>
                <a:t> &amp; </a:t>
              </a:r>
              <a:r>
                <a:rPr lang="pt-BR" sz="1800" dirty="0" err="1"/>
                <a:t>Eglert</a:t>
              </a:r>
              <a:endParaRPr lang="pt-BR" sz="1800" dirty="0"/>
            </a:p>
          </p:txBody>
        </p:sp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2C5ABA77-6A8D-6072-C95D-B9C0BF99BB74}"/>
              </a:ext>
            </a:extLst>
          </p:cNvPr>
          <p:cNvSpPr txBox="1"/>
          <p:nvPr/>
        </p:nvSpPr>
        <p:spPr>
          <a:xfrm>
            <a:off x="410981" y="2632819"/>
            <a:ext cx="11220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Peter </a:t>
            </a:r>
            <a:r>
              <a:rPr lang="pt-BR" sz="1400" dirty="0" err="1">
                <a:cs typeface="Times New Roman" panose="02020603050405020304" pitchFamily="18" charset="0"/>
              </a:rPr>
              <a:t>Higgs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(1929-2024)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9654B2E-7947-E5E9-1243-1024ADA8B765}"/>
              </a:ext>
            </a:extLst>
          </p:cNvPr>
          <p:cNvSpPr txBox="1"/>
          <p:nvPr/>
        </p:nvSpPr>
        <p:spPr>
          <a:xfrm>
            <a:off x="120944" y="4798938"/>
            <a:ext cx="11220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Sheldon </a:t>
            </a:r>
            <a:r>
              <a:rPr lang="pt-BR" sz="1400" dirty="0" err="1">
                <a:cs typeface="Times New Roman" panose="02020603050405020304" pitchFamily="18" charset="0"/>
              </a:rPr>
              <a:t>Glasow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(1932-)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39AFB9F-46BD-8B1A-4121-50D42DBC48F7}"/>
              </a:ext>
            </a:extLst>
          </p:cNvPr>
          <p:cNvSpPr txBox="1"/>
          <p:nvPr/>
        </p:nvSpPr>
        <p:spPr>
          <a:xfrm>
            <a:off x="1076619" y="4828921"/>
            <a:ext cx="111890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Steven Weinberg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(193</a:t>
            </a:r>
            <a:r>
              <a:rPr lang="pt-BR" sz="1400" dirty="0">
                <a:cs typeface="Times New Roman" panose="02020603050405020304" pitchFamily="18" charset="0"/>
              </a:rPr>
              <a:t>3</a:t>
            </a: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-2021)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7879550-62F7-7E0F-0194-7EACF3BF642E}"/>
              </a:ext>
            </a:extLst>
          </p:cNvPr>
          <p:cNvSpPr txBox="1"/>
          <p:nvPr/>
        </p:nvSpPr>
        <p:spPr>
          <a:xfrm>
            <a:off x="2113837" y="4857760"/>
            <a:ext cx="12468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Abdus Salam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(1926-1996)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DFD0791-9615-FCDF-7730-F56CF503D88F}"/>
              </a:ext>
            </a:extLst>
          </p:cNvPr>
          <p:cNvSpPr txBox="1">
            <a:spLocks noChangeArrowheads="1"/>
          </p:cNvSpPr>
          <p:nvPr/>
        </p:nvSpPr>
        <p:spPr>
          <a:xfrm>
            <a:off x="3000803" y="70303"/>
            <a:ext cx="3863914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310970657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80683-BAF8-E450-58D7-D585A9C05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3" name="Text Box 5">
            <a:extLst>
              <a:ext uri="{FF2B5EF4-FFF2-40B4-BE49-F238E27FC236}">
                <a16:creationId xmlns:a16="http://schemas.microsoft.com/office/drawing/2014/main" id="{F4ADC2DB-2BA0-C5B8-9C87-0ED69661D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2177" y="3429000"/>
            <a:ext cx="5111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1967 </a:t>
            </a:r>
            <a:r>
              <a:rPr lang="pt-BR" sz="1800" dirty="0"/>
              <a:t>S. Glashow, S. Weinberg e A. Salam propõem o modelo </a:t>
            </a:r>
            <a:r>
              <a:rPr lang="pt-BR" sz="1800" dirty="0" err="1"/>
              <a:t>eletrofaco</a:t>
            </a:r>
            <a:r>
              <a:rPr lang="pt-BR" sz="1800" dirty="0"/>
              <a:t>.</a:t>
            </a: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F5F702B7-8A58-1E68-F181-39A99C776B3C}"/>
              </a:ext>
            </a:extLst>
          </p:cNvPr>
          <p:cNvGrpSpPr>
            <a:grpSpLocks/>
          </p:cNvGrpSpPr>
          <p:nvPr/>
        </p:nvGrpSpPr>
        <p:grpSpPr bwMode="auto">
          <a:xfrm>
            <a:off x="234965" y="3417898"/>
            <a:ext cx="2968625" cy="1343025"/>
            <a:chOff x="703" y="663"/>
            <a:chExt cx="1870" cy="846"/>
          </a:xfrm>
        </p:grpSpPr>
        <p:pic>
          <p:nvPicPr>
            <p:cNvPr id="36889" name="Picture 6" descr="glashow">
              <a:extLst>
                <a:ext uri="{FF2B5EF4-FFF2-40B4-BE49-F238E27FC236}">
                  <a16:creationId xmlns:a16="http://schemas.microsoft.com/office/drawing/2014/main" id="{35858F40-63BC-0A71-3B69-1128F421DB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3" y="663"/>
              <a:ext cx="600" cy="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90" name="Picture 7" descr="weinberg">
              <a:extLst>
                <a:ext uri="{FF2B5EF4-FFF2-40B4-BE49-F238E27FC236}">
                  <a16:creationId xmlns:a16="http://schemas.microsoft.com/office/drawing/2014/main" id="{7CDB46AF-EC9A-FD1B-A893-483322DE91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8" y="663"/>
              <a:ext cx="600" cy="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91" name="Picture 8" descr="salam">
              <a:extLst>
                <a:ext uri="{FF2B5EF4-FFF2-40B4-BE49-F238E27FC236}">
                  <a16:creationId xmlns:a16="http://schemas.microsoft.com/office/drawing/2014/main" id="{51BF7DCA-1DC9-8A5E-3A4B-03F9274A3E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73" y="663"/>
              <a:ext cx="600" cy="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5">
            <a:extLst>
              <a:ext uri="{FF2B5EF4-FFF2-40B4-BE49-F238E27FC236}">
                <a16:creationId xmlns:a16="http://schemas.microsoft.com/office/drawing/2014/main" id="{A82D7579-5382-3362-9508-6DC92FDC1EEC}"/>
              </a:ext>
            </a:extLst>
          </p:cNvPr>
          <p:cNvGrpSpPr>
            <a:grpSpLocks/>
          </p:cNvGrpSpPr>
          <p:nvPr/>
        </p:nvGrpSpPr>
        <p:grpSpPr bwMode="auto">
          <a:xfrm>
            <a:off x="234965" y="5576073"/>
            <a:ext cx="3165475" cy="857250"/>
            <a:chOff x="3107" y="2251"/>
            <a:chExt cx="1994" cy="540"/>
          </a:xfrm>
        </p:grpSpPr>
        <p:pic>
          <p:nvPicPr>
            <p:cNvPr id="36887" name="Picture 16" descr="nobel_l">
              <a:extLst>
                <a:ext uri="{FF2B5EF4-FFF2-40B4-BE49-F238E27FC236}">
                  <a16:creationId xmlns:a16="http://schemas.microsoft.com/office/drawing/2014/main" id="{730D2A52-8FDF-77C0-74D5-788BD614C8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07" y="2251"/>
              <a:ext cx="387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8" name="Text Box 17">
              <a:extLst>
                <a:ext uri="{FF2B5EF4-FFF2-40B4-BE49-F238E27FC236}">
                  <a16:creationId xmlns:a16="http://schemas.microsoft.com/office/drawing/2014/main" id="{85ECB2D9-1A7D-AF72-C394-6196F66B02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0" y="2387"/>
              <a:ext cx="1631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1979 </a:t>
              </a:r>
              <a:r>
                <a:rPr lang="pt-BR" sz="1800" dirty="0"/>
                <a:t>Glashow, Weinberg &amp; Salam</a:t>
              </a:r>
            </a:p>
          </p:txBody>
        </p:sp>
      </p:grpSp>
      <p:sp>
        <p:nvSpPr>
          <p:cNvPr id="28" name="Text Box 5">
            <a:extLst>
              <a:ext uri="{FF2B5EF4-FFF2-40B4-BE49-F238E27FC236}">
                <a16:creationId xmlns:a16="http://schemas.microsoft.com/office/drawing/2014/main" id="{CC6737CE-C712-3D0E-5808-DC54CBF1E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306" y="799426"/>
            <a:ext cx="61118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1964 </a:t>
            </a:r>
            <a:r>
              <a:rPr lang="pt-BR" sz="1800" dirty="0"/>
              <a:t>P. </a:t>
            </a:r>
            <a:r>
              <a:rPr lang="pt-BR" sz="1800" dirty="0" err="1"/>
              <a:t>Higgs</a:t>
            </a:r>
            <a:r>
              <a:rPr lang="pt-BR" sz="1800" dirty="0"/>
              <a:t> propõe a existência de um bóson que dá origem à massa das partículas.</a:t>
            </a:r>
          </a:p>
        </p:txBody>
      </p:sp>
      <p:pic>
        <p:nvPicPr>
          <p:cNvPr id="96258" name="Picture 2" descr="https://encrypted-tbn2.gstatic.com/images?q=tbn:ANd9GcR4TqUyCa_Y1XMetrjOScwwnhDfC9h_-t9e9Sltg_JuXgcgZweh">
            <a:extLst>
              <a:ext uri="{FF2B5EF4-FFF2-40B4-BE49-F238E27FC236}">
                <a16:creationId xmlns:a16="http://schemas.microsoft.com/office/drawing/2014/main" id="{443FF2E3-97DE-A76F-0C15-649D19B04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4965" y="778745"/>
            <a:ext cx="1474117" cy="1857388"/>
          </a:xfrm>
          <a:prstGeom prst="rect">
            <a:avLst/>
          </a:prstGeom>
          <a:noFill/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B37A3C4C-C357-572B-4642-3FD2BCD29514}"/>
              </a:ext>
            </a:extLst>
          </p:cNvPr>
          <p:cNvSpPr txBox="1">
            <a:spLocks noChangeArrowheads="1"/>
          </p:cNvSpPr>
          <p:nvPr/>
        </p:nvSpPr>
        <p:spPr>
          <a:xfrm>
            <a:off x="3000803" y="70303"/>
            <a:ext cx="3863914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  <p:grpSp>
        <p:nvGrpSpPr>
          <p:cNvPr id="5" name="Group 15">
            <a:extLst>
              <a:ext uri="{FF2B5EF4-FFF2-40B4-BE49-F238E27FC236}">
                <a16:creationId xmlns:a16="http://schemas.microsoft.com/office/drawing/2014/main" id="{CBE54DCF-A45C-EE07-87F7-E1A1FED8355C}"/>
              </a:ext>
            </a:extLst>
          </p:cNvPr>
          <p:cNvGrpSpPr>
            <a:grpSpLocks/>
          </p:cNvGrpSpPr>
          <p:nvPr/>
        </p:nvGrpSpPr>
        <p:grpSpPr bwMode="auto">
          <a:xfrm>
            <a:off x="1963190" y="1778886"/>
            <a:ext cx="3165475" cy="617538"/>
            <a:chOff x="3107" y="2251"/>
            <a:chExt cx="1994" cy="389"/>
          </a:xfrm>
        </p:grpSpPr>
        <p:pic>
          <p:nvPicPr>
            <p:cNvPr id="6" name="Picture 16" descr="nobel_l">
              <a:extLst>
                <a:ext uri="{FF2B5EF4-FFF2-40B4-BE49-F238E27FC236}">
                  <a16:creationId xmlns:a16="http://schemas.microsoft.com/office/drawing/2014/main" id="{695C9655-507E-1C7C-309B-5E8CCB701E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07" y="2251"/>
              <a:ext cx="387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7">
              <a:extLst>
                <a:ext uri="{FF2B5EF4-FFF2-40B4-BE49-F238E27FC236}">
                  <a16:creationId xmlns:a16="http://schemas.microsoft.com/office/drawing/2014/main" id="{3BED0DA6-32DE-1931-4CDD-C79A7794B5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0" y="2387"/>
              <a:ext cx="163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2013 </a:t>
              </a:r>
              <a:r>
                <a:rPr lang="pt-BR" sz="1800" dirty="0" err="1"/>
                <a:t>Higgs</a:t>
              </a:r>
              <a:r>
                <a:rPr lang="pt-BR" sz="1800" dirty="0"/>
                <a:t> &amp; </a:t>
              </a:r>
              <a:r>
                <a:rPr lang="pt-BR" sz="1800" dirty="0" err="1"/>
                <a:t>Eglert</a:t>
              </a:r>
              <a:endParaRPr lang="pt-BR" sz="1800" dirty="0"/>
            </a:p>
          </p:txBody>
        </p:sp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79189B71-D184-A463-2A9C-BFEDDACFDB3A}"/>
              </a:ext>
            </a:extLst>
          </p:cNvPr>
          <p:cNvSpPr txBox="1"/>
          <p:nvPr/>
        </p:nvSpPr>
        <p:spPr>
          <a:xfrm>
            <a:off x="410981" y="2632819"/>
            <a:ext cx="11220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Peter </a:t>
            </a:r>
            <a:r>
              <a:rPr lang="pt-BR" sz="1400" dirty="0" err="1">
                <a:cs typeface="Times New Roman" panose="02020603050405020304" pitchFamily="18" charset="0"/>
              </a:rPr>
              <a:t>Higgs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(1929-2024)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7134312-B0CA-D485-0E0C-84125741DB55}"/>
              </a:ext>
            </a:extLst>
          </p:cNvPr>
          <p:cNvSpPr txBox="1"/>
          <p:nvPr/>
        </p:nvSpPr>
        <p:spPr>
          <a:xfrm>
            <a:off x="120944" y="4798938"/>
            <a:ext cx="11220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Sheldon </a:t>
            </a:r>
            <a:r>
              <a:rPr lang="pt-BR" sz="1400" dirty="0" err="1">
                <a:cs typeface="Times New Roman" panose="02020603050405020304" pitchFamily="18" charset="0"/>
              </a:rPr>
              <a:t>Glasow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(1932-)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EA3A305-C1EE-5D96-5F36-D8273B8A7A7A}"/>
              </a:ext>
            </a:extLst>
          </p:cNvPr>
          <p:cNvSpPr txBox="1"/>
          <p:nvPr/>
        </p:nvSpPr>
        <p:spPr>
          <a:xfrm>
            <a:off x="1076619" y="4828921"/>
            <a:ext cx="111890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Steven Weinberg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(193</a:t>
            </a:r>
            <a:r>
              <a:rPr lang="pt-BR" sz="1400" dirty="0">
                <a:cs typeface="Times New Roman" panose="02020603050405020304" pitchFamily="18" charset="0"/>
              </a:rPr>
              <a:t>3</a:t>
            </a: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-2021)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4A37FEE-D158-6F19-1D17-9F4E06DFED4A}"/>
              </a:ext>
            </a:extLst>
          </p:cNvPr>
          <p:cNvSpPr txBox="1"/>
          <p:nvPr/>
        </p:nvSpPr>
        <p:spPr>
          <a:xfrm>
            <a:off x="2113837" y="4857760"/>
            <a:ext cx="12468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Abdus Salam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(1926-1996)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130052" name="Text Box 4">
            <a:extLst>
              <a:ext uri="{FF2B5EF4-FFF2-40B4-BE49-F238E27FC236}">
                <a16:creationId xmlns:a16="http://schemas.microsoft.com/office/drawing/2014/main" id="{A7B29DED-691A-DA51-09FE-98493128E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8666" y="3711172"/>
            <a:ext cx="33152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1970 </a:t>
            </a:r>
            <a:r>
              <a:rPr lang="pt-BR" sz="1800" dirty="0"/>
              <a:t>S. Glashow lança a hipótese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EEF21DE-BF62-ECBC-DB25-28DB020385A5}"/>
              </a:ext>
            </a:extLst>
          </p:cNvPr>
          <p:cNvSpPr txBox="1"/>
          <p:nvPr/>
        </p:nvSpPr>
        <p:spPr>
          <a:xfrm>
            <a:off x="3347864" y="397858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do quark charmoso.</a:t>
            </a:r>
          </a:p>
        </p:txBody>
      </p:sp>
      <p:pic>
        <p:nvPicPr>
          <p:cNvPr id="12" name="Picture 10" descr="forces_gr">
            <a:extLst>
              <a:ext uri="{FF2B5EF4-FFF2-40B4-BE49-F238E27FC236}">
                <a16:creationId xmlns:a16="http://schemas.microsoft.com/office/drawing/2014/main" id="{9B9EC652-499D-C309-2363-E5DFEA5C3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4436888"/>
            <a:ext cx="1512888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forces_em">
            <a:extLst>
              <a:ext uri="{FF2B5EF4-FFF2-40B4-BE49-F238E27FC236}">
                <a16:creationId xmlns:a16="http://schemas.microsoft.com/office/drawing/2014/main" id="{9596AE4E-7477-A6C3-35D6-89D631257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4197" y="4436888"/>
            <a:ext cx="15113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2" descr="forces_st">
            <a:extLst>
              <a:ext uri="{FF2B5EF4-FFF2-40B4-BE49-F238E27FC236}">
                <a16:creationId xmlns:a16="http://schemas.microsoft.com/office/drawing/2014/main" id="{E2A2B340-6007-3F2B-AAFE-4B191EB62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660851"/>
            <a:ext cx="151288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forces_wk">
            <a:extLst>
              <a:ext uri="{FF2B5EF4-FFF2-40B4-BE49-F238E27FC236}">
                <a16:creationId xmlns:a16="http://schemas.microsoft.com/office/drawing/2014/main" id="{CB2B644D-4D9B-AFA9-AA70-ABDC6C95C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4197" y="5660851"/>
            <a:ext cx="15113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4" descr="unif_electroweak">
            <a:extLst>
              <a:ext uri="{FF2B5EF4-FFF2-40B4-BE49-F238E27FC236}">
                <a16:creationId xmlns:a16="http://schemas.microsoft.com/office/drawing/2014/main" id="{AD114A77-9001-3288-9E7D-6BAAAF815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86935" y="5084588"/>
            <a:ext cx="232410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5E494A10-50BD-21CF-DBB8-A40E76CF1C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74441" y="89814"/>
            <a:ext cx="906059" cy="90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2952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66" name="Text Box 18"/>
          <p:cNvSpPr txBox="1">
            <a:spLocks noChangeArrowheads="1"/>
          </p:cNvSpPr>
          <p:nvPr/>
        </p:nvSpPr>
        <p:spPr bwMode="auto">
          <a:xfrm>
            <a:off x="2425655" y="2479265"/>
            <a:ext cx="65722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1974 </a:t>
            </a:r>
            <a:r>
              <a:rPr lang="pt-BR" sz="1800" dirty="0"/>
              <a:t>B. Richter e S. Ting confirmam a hipótese do charme com a detecção da partícula J/</a:t>
            </a:r>
            <a:r>
              <a:rPr lang="el-GR" sz="1800" dirty="0">
                <a:cs typeface="Times New Roman" pitchFamily="18" charset="0"/>
              </a:rPr>
              <a:t>Ψ</a:t>
            </a:r>
            <a:r>
              <a:rPr lang="pt-BR" sz="1800" dirty="0"/>
              <a:t>.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409530" y="2479266"/>
            <a:ext cx="1960562" cy="1343025"/>
            <a:chOff x="249" y="2251"/>
            <a:chExt cx="1235" cy="846"/>
          </a:xfrm>
        </p:grpSpPr>
        <p:pic>
          <p:nvPicPr>
            <p:cNvPr id="36885" name="Picture 19" descr="richte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9" y="2251"/>
              <a:ext cx="600" cy="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6" name="Picture 20" descr="ti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84" y="2251"/>
              <a:ext cx="600" cy="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2503468" y="3208999"/>
            <a:ext cx="3165475" cy="617537"/>
            <a:chOff x="3107" y="2251"/>
            <a:chExt cx="1994" cy="389"/>
          </a:xfrm>
        </p:grpSpPr>
        <p:pic>
          <p:nvPicPr>
            <p:cNvPr id="36883" name="Picture 23" descr="nobel_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07" y="2251"/>
              <a:ext cx="387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4" name="Text Box 24"/>
            <p:cNvSpPr txBox="1">
              <a:spLocks noChangeArrowheads="1"/>
            </p:cNvSpPr>
            <p:nvPr/>
          </p:nvSpPr>
          <p:spPr bwMode="auto">
            <a:xfrm>
              <a:off x="3470" y="2387"/>
              <a:ext cx="163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/>
                <a:t>1976 </a:t>
              </a:r>
              <a:r>
                <a:rPr lang="pt-BR" sz="1800"/>
                <a:t>Richter &amp; Ting</a:t>
              </a: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5053DB76-042C-DE18-75E7-8420DF24697A}"/>
              </a:ext>
            </a:extLst>
          </p:cNvPr>
          <p:cNvSpPr txBox="1"/>
          <p:nvPr/>
        </p:nvSpPr>
        <p:spPr>
          <a:xfrm>
            <a:off x="282416" y="3842464"/>
            <a:ext cx="11220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Burton Richter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(1931-2018)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50EE2DD-2D0F-54AB-1EFA-E2366DAC75CC}"/>
              </a:ext>
            </a:extLst>
          </p:cNvPr>
          <p:cNvSpPr txBox="1"/>
          <p:nvPr/>
        </p:nvSpPr>
        <p:spPr>
          <a:xfrm>
            <a:off x="1332800" y="3830367"/>
            <a:ext cx="11220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Samuel C.C. Ting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(1936-)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AC4C3E94-B01E-FEC7-5A2B-880EFCD0ADF0}"/>
              </a:ext>
            </a:extLst>
          </p:cNvPr>
          <p:cNvSpPr txBox="1">
            <a:spLocks noChangeArrowheads="1"/>
          </p:cNvSpPr>
          <p:nvPr/>
        </p:nvSpPr>
        <p:spPr>
          <a:xfrm>
            <a:off x="3000803" y="70303"/>
            <a:ext cx="3863914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3F4FCBB-F311-1BA8-9BF7-B08C3340C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4441" y="89814"/>
            <a:ext cx="906059" cy="906059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CB9D0-2E32-6F60-AA49-A49BBB6D9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66" name="Text Box 18">
            <a:extLst>
              <a:ext uri="{FF2B5EF4-FFF2-40B4-BE49-F238E27FC236}">
                <a16:creationId xmlns:a16="http://schemas.microsoft.com/office/drawing/2014/main" id="{B2F901AC-31F5-84C3-C318-A1301B713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655" y="1611674"/>
            <a:ext cx="56487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1974 </a:t>
            </a:r>
            <a:r>
              <a:rPr lang="pt-BR" sz="1800" dirty="0"/>
              <a:t>B. Richter e S. Ting confirmam a hipótese do charme com a detecção da partícula J/</a:t>
            </a:r>
            <a:r>
              <a:rPr lang="el-GR" sz="1800" dirty="0">
                <a:cs typeface="Times New Roman" pitchFamily="18" charset="0"/>
              </a:rPr>
              <a:t>Ψ</a:t>
            </a:r>
            <a:r>
              <a:rPr lang="pt-BR" sz="1800" dirty="0"/>
              <a:t>.</a:t>
            </a:r>
          </a:p>
        </p:txBody>
      </p:sp>
      <p:grpSp>
        <p:nvGrpSpPr>
          <p:cNvPr id="4" name="Group 21">
            <a:extLst>
              <a:ext uri="{FF2B5EF4-FFF2-40B4-BE49-F238E27FC236}">
                <a16:creationId xmlns:a16="http://schemas.microsoft.com/office/drawing/2014/main" id="{49B59B94-1D41-59D6-FB18-B7A43E8CEC16}"/>
              </a:ext>
            </a:extLst>
          </p:cNvPr>
          <p:cNvGrpSpPr>
            <a:grpSpLocks/>
          </p:cNvGrpSpPr>
          <p:nvPr/>
        </p:nvGrpSpPr>
        <p:grpSpPr bwMode="auto">
          <a:xfrm>
            <a:off x="409530" y="1611675"/>
            <a:ext cx="1960562" cy="1343025"/>
            <a:chOff x="249" y="2251"/>
            <a:chExt cx="1235" cy="846"/>
          </a:xfrm>
        </p:grpSpPr>
        <p:pic>
          <p:nvPicPr>
            <p:cNvPr id="36885" name="Picture 19" descr="richter">
              <a:extLst>
                <a:ext uri="{FF2B5EF4-FFF2-40B4-BE49-F238E27FC236}">
                  <a16:creationId xmlns:a16="http://schemas.microsoft.com/office/drawing/2014/main" id="{18B5B9D1-3B3A-C932-6C20-3C4F2A79B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9" y="2251"/>
              <a:ext cx="600" cy="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6" name="Picture 20" descr="ting">
              <a:extLst>
                <a:ext uri="{FF2B5EF4-FFF2-40B4-BE49-F238E27FC236}">
                  <a16:creationId xmlns:a16="http://schemas.microsoft.com/office/drawing/2014/main" id="{A3C1E9ED-259E-E348-647C-1C06C9F9CA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84" y="2251"/>
              <a:ext cx="600" cy="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22">
            <a:extLst>
              <a:ext uri="{FF2B5EF4-FFF2-40B4-BE49-F238E27FC236}">
                <a16:creationId xmlns:a16="http://schemas.microsoft.com/office/drawing/2014/main" id="{F0EE644F-2296-F8B6-0431-531A63D8380C}"/>
              </a:ext>
            </a:extLst>
          </p:cNvPr>
          <p:cNvGrpSpPr>
            <a:grpSpLocks/>
          </p:cNvGrpSpPr>
          <p:nvPr/>
        </p:nvGrpSpPr>
        <p:grpSpPr bwMode="auto">
          <a:xfrm>
            <a:off x="2503468" y="2341408"/>
            <a:ext cx="3165475" cy="617537"/>
            <a:chOff x="3107" y="2251"/>
            <a:chExt cx="1994" cy="389"/>
          </a:xfrm>
        </p:grpSpPr>
        <p:pic>
          <p:nvPicPr>
            <p:cNvPr id="36883" name="Picture 23" descr="nobel_l">
              <a:extLst>
                <a:ext uri="{FF2B5EF4-FFF2-40B4-BE49-F238E27FC236}">
                  <a16:creationId xmlns:a16="http://schemas.microsoft.com/office/drawing/2014/main" id="{774E14BB-9F0C-62DA-CDDB-0DC7E1978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07" y="2251"/>
              <a:ext cx="387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4" name="Text Box 24">
              <a:extLst>
                <a:ext uri="{FF2B5EF4-FFF2-40B4-BE49-F238E27FC236}">
                  <a16:creationId xmlns:a16="http://schemas.microsoft.com/office/drawing/2014/main" id="{C336E1D3-80BD-9489-65F3-659E700120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0" y="2387"/>
              <a:ext cx="163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/>
                <a:t>1976 </a:t>
              </a:r>
              <a:r>
                <a:rPr lang="pt-BR" sz="1800"/>
                <a:t>Richter &amp; Ting</a:t>
              </a:r>
            </a:p>
          </p:txBody>
        </p:sp>
      </p:grpSp>
      <p:grpSp>
        <p:nvGrpSpPr>
          <p:cNvPr id="6" name="Group 26">
            <a:extLst>
              <a:ext uri="{FF2B5EF4-FFF2-40B4-BE49-F238E27FC236}">
                <a16:creationId xmlns:a16="http://schemas.microsoft.com/office/drawing/2014/main" id="{1E04C066-44B4-0ACE-A15C-EA257FFE9CEB}"/>
              </a:ext>
            </a:extLst>
          </p:cNvPr>
          <p:cNvGrpSpPr>
            <a:grpSpLocks/>
          </p:cNvGrpSpPr>
          <p:nvPr/>
        </p:nvGrpSpPr>
        <p:grpSpPr bwMode="auto">
          <a:xfrm>
            <a:off x="4315466" y="5025334"/>
            <a:ext cx="3165475" cy="617538"/>
            <a:chOff x="3107" y="2251"/>
            <a:chExt cx="1994" cy="389"/>
          </a:xfrm>
        </p:grpSpPr>
        <p:pic>
          <p:nvPicPr>
            <p:cNvPr id="36881" name="Picture 27" descr="nobel_l">
              <a:extLst>
                <a:ext uri="{FF2B5EF4-FFF2-40B4-BE49-F238E27FC236}">
                  <a16:creationId xmlns:a16="http://schemas.microsoft.com/office/drawing/2014/main" id="{E481224A-17BD-D2D4-0810-B8752376EC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07" y="2251"/>
              <a:ext cx="387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2" name="Text Box 28">
              <a:extLst>
                <a:ext uri="{FF2B5EF4-FFF2-40B4-BE49-F238E27FC236}">
                  <a16:creationId xmlns:a16="http://schemas.microsoft.com/office/drawing/2014/main" id="{95DF4F98-A15C-5204-2552-A91982F1E5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0" y="2387"/>
              <a:ext cx="163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1995 </a:t>
              </a:r>
              <a:r>
                <a:rPr lang="pt-BR" sz="1800" dirty="0"/>
                <a:t>Reines &amp; Perl</a:t>
              </a:r>
            </a:p>
          </p:txBody>
        </p:sp>
      </p:grpSp>
      <p:sp>
        <p:nvSpPr>
          <p:cNvPr id="56" name="Text Box 25">
            <a:extLst>
              <a:ext uri="{FF2B5EF4-FFF2-40B4-BE49-F238E27FC236}">
                <a16:creationId xmlns:a16="http://schemas.microsoft.com/office/drawing/2014/main" id="{3F5677AC-7EC7-204C-3AB5-A9380B335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570" y="4346728"/>
            <a:ext cx="34258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1975 </a:t>
            </a:r>
            <a:r>
              <a:rPr lang="pt-BR" sz="1800" dirty="0"/>
              <a:t>M. Perl descobre o </a:t>
            </a:r>
            <a:r>
              <a:rPr lang="pt-BR" sz="1800" dirty="0" err="1"/>
              <a:t>lépton</a:t>
            </a:r>
            <a:r>
              <a:rPr lang="pt-BR" sz="1800" dirty="0"/>
              <a:t> </a:t>
            </a:r>
            <a:r>
              <a:rPr lang="el-GR" sz="1800" dirty="0">
                <a:cs typeface="Times New Roman" pitchFamily="18" charset="0"/>
              </a:rPr>
              <a:t>τ</a:t>
            </a:r>
            <a:r>
              <a:rPr lang="pt-BR" sz="1800" dirty="0"/>
              <a:t>.</a:t>
            </a:r>
          </a:p>
        </p:txBody>
      </p:sp>
      <p:pic>
        <p:nvPicPr>
          <p:cNvPr id="57" name="Picture 29" descr="perl">
            <a:extLst>
              <a:ext uri="{FF2B5EF4-FFF2-40B4-BE49-F238E27FC236}">
                <a16:creationId xmlns:a16="http://schemas.microsoft.com/office/drawing/2014/main" id="{EEB7C041-DE12-4704-42C6-2F6CD2C6D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9395" y="4342168"/>
            <a:ext cx="9525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67E14B6-2D01-6DDF-D710-453716AFE9F3}"/>
              </a:ext>
            </a:extLst>
          </p:cNvPr>
          <p:cNvSpPr txBox="1"/>
          <p:nvPr/>
        </p:nvSpPr>
        <p:spPr>
          <a:xfrm>
            <a:off x="282416" y="2974873"/>
            <a:ext cx="11220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Burton Richter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(1931-2018)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FED8178-95A7-3FF1-229B-BE3B1F5B4C50}"/>
              </a:ext>
            </a:extLst>
          </p:cNvPr>
          <p:cNvSpPr txBox="1"/>
          <p:nvPr/>
        </p:nvSpPr>
        <p:spPr>
          <a:xfrm>
            <a:off x="1332800" y="2962776"/>
            <a:ext cx="11220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Samuel C.C. Ting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(1936-)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8DEC607-3DE6-4716-4D8A-F87B7AE85B86}"/>
              </a:ext>
            </a:extLst>
          </p:cNvPr>
          <p:cNvSpPr txBox="1"/>
          <p:nvPr/>
        </p:nvSpPr>
        <p:spPr>
          <a:xfrm>
            <a:off x="7596336" y="5624288"/>
            <a:ext cx="11220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Martin Lewis Perl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</a:t>
            </a:r>
            <a:r>
              <a:rPr lang="pt-BR" sz="1400" dirty="0">
                <a:cs typeface="Times New Roman" panose="02020603050405020304" pitchFamily="18" charset="0"/>
              </a:rPr>
              <a:t>27</a:t>
            </a: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-2014)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AB9638C7-CC63-ABEB-9DAB-F5C629B8FDB3}"/>
              </a:ext>
            </a:extLst>
          </p:cNvPr>
          <p:cNvSpPr txBox="1">
            <a:spLocks noChangeArrowheads="1"/>
          </p:cNvSpPr>
          <p:nvPr/>
        </p:nvSpPr>
        <p:spPr>
          <a:xfrm>
            <a:off x="3000803" y="70303"/>
            <a:ext cx="3863914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97248BE-3E13-88F8-82D7-8CB65792FF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4441" y="89814"/>
            <a:ext cx="906059" cy="90605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3DD7205-86C9-7B14-5795-79EE842FFA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4440" y="980728"/>
            <a:ext cx="906060" cy="89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906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3D68D-1D4B-7315-0DFA-C76D2F143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8">
            <a:extLst>
              <a:ext uri="{FF2B5EF4-FFF2-40B4-BE49-F238E27FC236}">
                <a16:creationId xmlns:a16="http://schemas.microsoft.com/office/drawing/2014/main" id="{3E9DD3B1-509E-0AA3-2EDC-AA02C30A0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656" y="1611674"/>
            <a:ext cx="4677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1974 </a:t>
            </a:r>
            <a:r>
              <a:rPr lang="pt-BR" sz="1800" dirty="0"/>
              <a:t>B. Richter e S. Ting confirmam a hipótese do charme com a detecção da partícula J/</a:t>
            </a:r>
            <a:r>
              <a:rPr lang="el-GR" sz="1800" dirty="0">
                <a:cs typeface="Times New Roman" pitchFamily="18" charset="0"/>
              </a:rPr>
              <a:t>Ψ</a:t>
            </a:r>
            <a:r>
              <a:rPr lang="pt-BR" sz="1800" dirty="0"/>
              <a:t>.</a:t>
            </a:r>
          </a:p>
        </p:txBody>
      </p:sp>
      <p:grpSp>
        <p:nvGrpSpPr>
          <p:cNvPr id="4" name="Group 21">
            <a:extLst>
              <a:ext uri="{FF2B5EF4-FFF2-40B4-BE49-F238E27FC236}">
                <a16:creationId xmlns:a16="http://schemas.microsoft.com/office/drawing/2014/main" id="{59CFE50B-BBAC-34FD-CA57-6089B1FFCF9D}"/>
              </a:ext>
            </a:extLst>
          </p:cNvPr>
          <p:cNvGrpSpPr>
            <a:grpSpLocks/>
          </p:cNvGrpSpPr>
          <p:nvPr/>
        </p:nvGrpSpPr>
        <p:grpSpPr bwMode="auto">
          <a:xfrm>
            <a:off x="399480" y="864381"/>
            <a:ext cx="1960562" cy="1343025"/>
            <a:chOff x="249" y="2251"/>
            <a:chExt cx="1235" cy="846"/>
          </a:xfrm>
        </p:grpSpPr>
        <p:pic>
          <p:nvPicPr>
            <p:cNvPr id="36885" name="Picture 19" descr="richter">
              <a:extLst>
                <a:ext uri="{FF2B5EF4-FFF2-40B4-BE49-F238E27FC236}">
                  <a16:creationId xmlns:a16="http://schemas.microsoft.com/office/drawing/2014/main" id="{BC92124A-A535-D353-248F-721F6D6F13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9" y="2251"/>
              <a:ext cx="600" cy="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6" name="Picture 20" descr="ting">
              <a:extLst>
                <a:ext uri="{FF2B5EF4-FFF2-40B4-BE49-F238E27FC236}">
                  <a16:creationId xmlns:a16="http://schemas.microsoft.com/office/drawing/2014/main" id="{D2EE1A19-C1B0-0212-922C-5F294B459D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84" y="2251"/>
              <a:ext cx="600" cy="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22">
            <a:extLst>
              <a:ext uri="{FF2B5EF4-FFF2-40B4-BE49-F238E27FC236}">
                <a16:creationId xmlns:a16="http://schemas.microsoft.com/office/drawing/2014/main" id="{B1A0C131-0F66-D688-FD3F-8018970F9F2B}"/>
              </a:ext>
            </a:extLst>
          </p:cNvPr>
          <p:cNvGrpSpPr>
            <a:grpSpLocks/>
          </p:cNvGrpSpPr>
          <p:nvPr/>
        </p:nvGrpSpPr>
        <p:grpSpPr bwMode="auto">
          <a:xfrm>
            <a:off x="2500183" y="2194331"/>
            <a:ext cx="3165475" cy="617537"/>
            <a:chOff x="3107" y="2251"/>
            <a:chExt cx="1994" cy="389"/>
          </a:xfrm>
        </p:grpSpPr>
        <p:pic>
          <p:nvPicPr>
            <p:cNvPr id="36883" name="Picture 23" descr="nobel_l">
              <a:extLst>
                <a:ext uri="{FF2B5EF4-FFF2-40B4-BE49-F238E27FC236}">
                  <a16:creationId xmlns:a16="http://schemas.microsoft.com/office/drawing/2014/main" id="{65747FA2-E364-76CC-6084-9F16D22984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07" y="2251"/>
              <a:ext cx="387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4" name="Text Box 24">
              <a:extLst>
                <a:ext uri="{FF2B5EF4-FFF2-40B4-BE49-F238E27FC236}">
                  <a16:creationId xmlns:a16="http://schemas.microsoft.com/office/drawing/2014/main" id="{6841D0A2-A3C8-ECFF-5621-81E77CDA70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0" y="2387"/>
              <a:ext cx="163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/>
                <a:t>1976 </a:t>
              </a:r>
              <a:r>
                <a:rPr lang="pt-BR" sz="1800"/>
                <a:t>Richter &amp; Ting</a:t>
              </a:r>
            </a:p>
          </p:txBody>
        </p:sp>
      </p:grpSp>
      <p:grpSp>
        <p:nvGrpSpPr>
          <p:cNvPr id="6" name="Group 26">
            <a:extLst>
              <a:ext uri="{FF2B5EF4-FFF2-40B4-BE49-F238E27FC236}">
                <a16:creationId xmlns:a16="http://schemas.microsoft.com/office/drawing/2014/main" id="{B1BD69C9-C1E4-9311-842A-978A25428A62}"/>
              </a:ext>
            </a:extLst>
          </p:cNvPr>
          <p:cNvGrpSpPr>
            <a:grpSpLocks/>
          </p:cNvGrpSpPr>
          <p:nvPr/>
        </p:nvGrpSpPr>
        <p:grpSpPr bwMode="auto">
          <a:xfrm>
            <a:off x="4345510" y="3675558"/>
            <a:ext cx="3165475" cy="617538"/>
            <a:chOff x="3107" y="2251"/>
            <a:chExt cx="1994" cy="389"/>
          </a:xfrm>
        </p:grpSpPr>
        <p:pic>
          <p:nvPicPr>
            <p:cNvPr id="36881" name="Picture 27" descr="nobel_l">
              <a:extLst>
                <a:ext uri="{FF2B5EF4-FFF2-40B4-BE49-F238E27FC236}">
                  <a16:creationId xmlns:a16="http://schemas.microsoft.com/office/drawing/2014/main" id="{57FE3728-DC3A-0354-2DCD-B13B487C63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07" y="2251"/>
              <a:ext cx="387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2" name="Text Box 28">
              <a:extLst>
                <a:ext uri="{FF2B5EF4-FFF2-40B4-BE49-F238E27FC236}">
                  <a16:creationId xmlns:a16="http://schemas.microsoft.com/office/drawing/2014/main" id="{EC434A74-646F-4637-8440-1D574CB8FB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0" y="2387"/>
              <a:ext cx="163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1995 </a:t>
              </a:r>
              <a:r>
                <a:rPr lang="pt-BR" sz="1800" dirty="0"/>
                <a:t>Reines &amp; Perl</a:t>
              </a:r>
            </a:p>
          </p:txBody>
        </p:sp>
      </p:grpSp>
      <p:sp>
        <p:nvSpPr>
          <p:cNvPr id="44" name="Text Box 4">
            <a:extLst>
              <a:ext uri="{FF2B5EF4-FFF2-40B4-BE49-F238E27FC236}">
                <a16:creationId xmlns:a16="http://schemas.microsoft.com/office/drawing/2014/main" id="{054040A2-721A-51FD-FCFF-A047F926F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464" y="4934495"/>
            <a:ext cx="4824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1977 </a:t>
            </a:r>
            <a:r>
              <a:rPr lang="pt-BR" sz="1800" dirty="0"/>
              <a:t>L. Lederman descobre o quark </a:t>
            </a:r>
            <a:r>
              <a:rPr lang="pt-BR" sz="1800" dirty="0" err="1"/>
              <a:t>bottom</a:t>
            </a:r>
            <a:r>
              <a:rPr lang="pt-BR" sz="1800" dirty="0"/>
              <a:t>.</a:t>
            </a:r>
          </a:p>
        </p:txBody>
      </p:sp>
      <p:pic>
        <p:nvPicPr>
          <p:cNvPr id="45" name="Picture 5" descr="lederman">
            <a:extLst>
              <a:ext uri="{FF2B5EF4-FFF2-40B4-BE49-F238E27FC236}">
                <a16:creationId xmlns:a16="http://schemas.microsoft.com/office/drawing/2014/main" id="{B2482C65-3269-F7A9-F2B9-EF5BEF5D9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938867"/>
            <a:ext cx="9525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Group 13">
            <a:extLst>
              <a:ext uri="{FF2B5EF4-FFF2-40B4-BE49-F238E27FC236}">
                <a16:creationId xmlns:a16="http://schemas.microsoft.com/office/drawing/2014/main" id="{5F5F9BB6-402F-7680-D4A4-E17C2E851F80}"/>
              </a:ext>
            </a:extLst>
          </p:cNvPr>
          <p:cNvGrpSpPr>
            <a:grpSpLocks/>
          </p:cNvGrpSpPr>
          <p:nvPr/>
        </p:nvGrpSpPr>
        <p:grpSpPr bwMode="auto">
          <a:xfrm>
            <a:off x="1409502" y="5301208"/>
            <a:ext cx="3165475" cy="1131888"/>
            <a:chOff x="3107" y="2251"/>
            <a:chExt cx="1994" cy="713"/>
          </a:xfrm>
        </p:grpSpPr>
        <p:pic>
          <p:nvPicPr>
            <p:cNvPr id="47" name="Picture 14" descr="nobel_l">
              <a:extLst>
                <a:ext uri="{FF2B5EF4-FFF2-40B4-BE49-F238E27FC236}">
                  <a16:creationId xmlns:a16="http://schemas.microsoft.com/office/drawing/2014/main" id="{3F3421C1-85B0-152A-332A-184BFBE2BE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07" y="2251"/>
              <a:ext cx="387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" name="Text Box 15">
              <a:extLst>
                <a:ext uri="{FF2B5EF4-FFF2-40B4-BE49-F238E27FC236}">
                  <a16:creationId xmlns:a16="http://schemas.microsoft.com/office/drawing/2014/main" id="{B8B84E1A-7F07-537F-24C0-280CFD5686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0" y="2387"/>
              <a:ext cx="1631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1988 </a:t>
              </a:r>
              <a:r>
                <a:rPr lang="pt-BR" sz="1800" dirty="0"/>
                <a:t>Lederman, Schwartz &amp; Steinberger (pela descoberta do </a:t>
              </a:r>
              <a:r>
                <a:rPr lang="el-GR" sz="1800" dirty="0">
                  <a:cs typeface="Times New Roman" pitchFamily="18" charset="0"/>
                </a:rPr>
                <a:t>ν</a:t>
              </a:r>
              <a:r>
                <a:rPr lang="el-GR" sz="1800" baseline="-25000" dirty="0">
                  <a:cs typeface="Times New Roman" pitchFamily="18" charset="0"/>
                </a:rPr>
                <a:t>μ</a:t>
              </a:r>
              <a:r>
                <a:rPr lang="pt-BR" sz="1800" baseline="-25000" dirty="0">
                  <a:cs typeface="Times New Roman" pitchFamily="18" charset="0"/>
                </a:rPr>
                <a:t>)</a:t>
              </a:r>
              <a:endParaRPr lang="el-GR" sz="1800" baseline="-25000" dirty="0">
                <a:cs typeface="Times New Roman" pitchFamily="18" charset="0"/>
              </a:endParaRPr>
            </a:p>
          </p:txBody>
        </p:sp>
      </p:grpSp>
      <p:sp>
        <p:nvSpPr>
          <p:cNvPr id="56" name="Text Box 25">
            <a:extLst>
              <a:ext uri="{FF2B5EF4-FFF2-40B4-BE49-F238E27FC236}">
                <a16:creationId xmlns:a16="http://schemas.microsoft.com/office/drawing/2014/main" id="{7F97C99A-3B41-6BB0-1BAC-C8B5EEAFA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0614" y="2996952"/>
            <a:ext cx="34258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1975 </a:t>
            </a:r>
            <a:r>
              <a:rPr lang="pt-BR" sz="1800" dirty="0"/>
              <a:t>M. Perl descobre o </a:t>
            </a:r>
            <a:r>
              <a:rPr lang="pt-BR" sz="1800" dirty="0" err="1"/>
              <a:t>lépton</a:t>
            </a:r>
            <a:r>
              <a:rPr lang="pt-BR" sz="1800" dirty="0"/>
              <a:t> </a:t>
            </a:r>
            <a:r>
              <a:rPr lang="el-GR" sz="1800" dirty="0">
                <a:cs typeface="Times New Roman" pitchFamily="18" charset="0"/>
              </a:rPr>
              <a:t>τ</a:t>
            </a:r>
            <a:r>
              <a:rPr lang="pt-BR" sz="1800" dirty="0"/>
              <a:t>.</a:t>
            </a:r>
          </a:p>
        </p:txBody>
      </p:sp>
      <p:pic>
        <p:nvPicPr>
          <p:cNvPr id="57" name="Picture 29" descr="perl">
            <a:extLst>
              <a:ext uri="{FF2B5EF4-FFF2-40B4-BE49-F238E27FC236}">
                <a16:creationId xmlns:a16="http://schemas.microsoft.com/office/drawing/2014/main" id="{3AFCD01D-3B1D-12BD-26A2-584D64794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09439" y="2992392"/>
            <a:ext cx="9525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112F900-7333-5335-1F9B-E30C2119E995}"/>
              </a:ext>
            </a:extLst>
          </p:cNvPr>
          <p:cNvSpPr txBox="1"/>
          <p:nvPr/>
        </p:nvSpPr>
        <p:spPr>
          <a:xfrm>
            <a:off x="272366" y="2227579"/>
            <a:ext cx="11220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Burton Richter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(1931-2018)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ABD9BDE-8FF8-F962-D3BC-4732DC295B7F}"/>
              </a:ext>
            </a:extLst>
          </p:cNvPr>
          <p:cNvSpPr txBox="1"/>
          <p:nvPr/>
        </p:nvSpPr>
        <p:spPr>
          <a:xfrm>
            <a:off x="1322750" y="2215482"/>
            <a:ext cx="11220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Samuel C.C. Ting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(1936-)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170A1CD-91C4-DC01-3AF4-78072643C181}"/>
              </a:ext>
            </a:extLst>
          </p:cNvPr>
          <p:cNvSpPr txBox="1"/>
          <p:nvPr/>
        </p:nvSpPr>
        <p:spPr>
          <a:xfrm>
            <a:off x="7626380" y="4274512"/>
            <a:ext cx="11220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Martin Lewis Perl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</a:t>
            </a:r>
            <a:r>
              <a:rPr lang="pt-BR" sz="1400" dirty="0">
                <a:cs typeface="Times New Roman" panose="02020603050405020304" pitchFamily="18" charset="0"/>
              </a:rPr>
              <a:t>27</a:t>
            </a: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-2014)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6324BD2-2467-7BF5-0F40-4B2AED627D31}"/>
              </a:ext>
            </a:extLst>
          </p:cNvPr>
          <p:cNvSpPr txBox="1"/>
          <p:nvPr/>
        </p:nvSpPr>
        <p:spPr>
          <a:xfrm>
            <a:off x="272366" y="5210616"/>
            <a:ext cx="11220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Leon M. Lederman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</a:t>
            </a:r>
            <a:r>
              <a:rPr lang="pt-BR" sz="1400" dirty="0">
                <a:cs typeface="Times New Roman" panose="02020603050405020304" pitchFamily="18" charset="0"/>
              </a:rPr>
              <a:t>22</a:t>
            </a: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-2018)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9FBEF88F-A27B-0726-7A80-ADBD6E6A38C6}"/>
              </a:ext>
            </a:extLst>
          </p:cNvPr>
          <p:cNvSpPr txBox="1">
            <a:spLocks noChangeArrowheads="1"/>
          </p:cNvSpPr>
          <p:nvPr/>
        </p:nvSpPr>
        <p:spPr>
          <a:xfrm>
            <a:off x="3000803" y="70303"/>
            <a:ext cx="3863914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CC0344C-E64C-5B98-5A25-3C29E22E62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4441" y="89814"/>
            <a:ext cx="906059" cy="90605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0A6499A-96B0-4F89-13E1-3AA4DF6C01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0381" y="1013892"/>
            <a:ext cx="906060" cy="899897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D29A4F9-130A-1F4F-40C7-4FC4BDDD69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9159" y="1013892"/>
            <a:ext cx="911341" cy="905142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89C48D1C-E6B9-8D7C-1AC1-1452D3CCD0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8386" y="90731"/>
            <a:ext cx="898942" cy="90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4693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D2891-CB6A-949A-F21A-D681F5421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1">
            <a:extLst>
              <a:ext uri="{FF2B5EF4-FFF2-40B4-BE49-F238E27FC236}">
                <a16:creationId xmlns:a16="http://schemas.microsoft.com/office/drawing/2014/main" id="{6C744322-32FE-5B96-7C0D-F17C25FB1B8D}"/>
              </a:ext>
            </a:extLst>
          </p:cNvPr>
          <p:cNvGrpSpPr>
            <a:grpSpLocks/>
          </p:cNvGrpSpPr>
          <p:nvPr/>
        </p:nvGrpSpPr>
        <p:grpSpPr bwMode="auto">
          <a:xfrm>
            <a:off x="399480" y="864381"/>
            <a:ext cx="1960562" cy="1343025"/>
            <a:chOff x="249" y="2251"/>
            <a:chExt cx="1235" cy="846"/>
          </a:xfrm>
        </p:grpSpPr>
        <p:pic>
          <p:nvPicPr>
            <p:cNvPr id="36885" name="Picture 19" descr="richter">
              <a:extLst>
                <a:ext uri="{FF2B5EF4-FFF2-40B4-BE49-F238E27FC236}">
                  <a16:creationId xmlns:a16="http://schemas.microsoft.com/office/drawing/2014/main" id="{C3110338-5744-B1B8-2549-76A39516B0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9" y="2251"/>
              <a:ext cx="600" cy="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6" name="Picture 20" descr="ting">
              <a:extLst>
                <a:ext uri="{FF2B5EF4-FFF2-40B4-BE49-F238E27FC236}">
                  <a16:creationId xmlns:a16="http://schemas.microsoft.com/office/drawing/2014/main" id="{63057E56-21C4-CA89-B659-1E9599321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84" y="2251"/>
              <a:ext cx="600" cy="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6">
            <a:extLst>
              <a:ext uri="{FF2B5EF4-FFF2-40B4-BE49-F238E27FC236}">
                <a16:creationId xmlns:a16="http://schemas.microsoft.com/office/drawing/2014/main" id="{65A6BBAF-F001-9B71-9FC9-38DB3CA9522E}"/>
              </a:ext>
            </a:extLst>
          </p:cNvPr>
          <p:cNvGrpSpPr>
            <a:grpSpLocks/>
          </p:cNvGrpSpPr>
          <p:nvPr/>
        </p:nvGrpSpPr>
        <p:grpSpPr bwMode="auto">
          <a:xfrm>
            <a:off x="6053142" y="3205183"/>
            <a:ext cx="1939925" cy="1139826"/>
            <a:chOff x="3107" y="2251"/>
            <a:chExt cx="1222" cy="718"/>
          </a:xfrm>
        </p:grpSpPr>
        <p:pic>
          <p:nvPicPr>
            <p:cNvPr id="36881" name="Picture 27" descr="nobel_l">
              <a:extLst>
                <a:ext uri="{FF2B5EF4-FFF2-40B4-BE49-F238E27FC236}">
                  <a16:creationId xmlns:a16="http://schemas.microsoft.com/office/drawing/2014/main" id="{DC9E4832-5A51-23CE-CAB0-E400865373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07" y="2251"/>
              <a:ext cx="387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2" name="Text Box 28">
              <a:extLst>
                <a:ext uri="{FF2B5EF4-FFF2-40B4-BE49-F238E27FC236}">
                  <a16:creationId xmlns:a16="http://schemas.microsoft.com/office/drawing/2014/main" id="{160435F2-1A40-B709-8357-4A3077CC04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0" y="2387"/>
              <a:ext cx="859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1995 </a:t>
              </a:r>
              <a:br>
                <a:rPr lang="pt-BR" sz="1800" b="1" dirty="0"/>
              </a:br>
              <a:r>
                <a:rPr lang="pt-BR" sz="1800" dirty="0"/>
                <a:t>Reines &amp; Perl</a:t>
              </a:r>
            </a:p>
          </p:txBody>
        </p:sp>
      </p:grpSp>
      <p:sp>
        <p:nvSpPr>
          <p:cNvPr id="44" name="Text Box 4">
            <a:extLst>
              <a:ext uri="{FF2B5EF4-FFF2-40B4-BE49-F238E27FC236}">
                <a16:creationId xmlns:a16="http://schemas.microsoft.com/office/drawing/2014/main" id="{0475DF88-809A-ACAC-A02F-BB62A9222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290" y="3717032"/>
            <a:ext cx="4824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1977 </a:t>
            </a:r>
            <a:r>
              <a:rPr lang="pt-BR" sz="1800" dirty="0"/>
              <a:t>L. Lederman descobre o quark </a:t>
            </a:r>
            <a:r>
              <a:rPr lang="pt-BR" sz="1800" dirty="0" err="1"/>
              <a:t>bottom</a:t>
            </a:r>
            <a:r>
              <a:rPr lang="pt-BR" sz="1800" dirty="0"/>
              <a:t>.</a:t>
            </a:r>
          </a:p>
        </p:txBody>
      </p:sp>
      <p:pic>
        <p:nvPicPr>
          <p:cNvPr id="45" name="Picture 5" descr="lederman">
            <a:extLst>
              <a:ext uri="{FF2B5EF4-FFF2-40B4-BE49-F238E27FC236}">
                <a16:creationId xmlns:a16="http://schemas.microsoft.com/office/drawing/2014/main" id="{8154E6B3-23DC-9408-7148-E6F991ED9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000372"/>
            <a:ext cx="9525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Group 13">
            <a:extLst>
              <a:ext uri="{FF2B5EF4-FFF2-40B4-BE49-F238E27FC236}">
                <a16:creationId xmlns:a16="http://schemas.microsoft.com/office/drawing/2014/main" id="{4049A35C-0CBE-C5C8-8E8E-166904D5B10A}"/>
              </a:ext>
            </a:extLst>
          </p:cNvPr>
          <p:cNvGrpSpPr>
            <a:grpSpLocks/>
          </p:cNvGrpSpPr>
          <p:nvPr/>
        </p:nvGrpSpPr>
        <p:grpSpPr bwMode="auto">
          <a:xfrm>
            <a:off x="406393" y="5227656"/>
            <a:ext cx="3165475" cy="1131888"/>
            <a:chOff x="3107" y="2251"/>
            <a:chExt cx="1994" cy="713"/>
          </a:xfrm>
        </p:grpSpPr>
        <p:pic>
          <p:nvPicPr>
            <p:cNvPr id="47" name="Picture 14" descr="nobel_l">
              <a:extLst>
                <a:ext uri="{FF2B5EF4-FFF2-40B4-BE49-F238E27FC236}">
                  <a16:creationId xmlns:a16="http://schemas.microsoft.com/office/drawing/2014/main" id="{A8503AB7-54C1-6B5D-3099-804F8A7039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07" y="2251"/>
              <a:ext cx="387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" name="Text Box 15">
              <a:extLst>
                <a:ext uri="{FF2B5EF4-FFF2-40B4-BE49-F238E27FC236}">
                  <a16:creationId xmlns:a16="http://schemas.microsoft.com/office/drawing/2014/main" id="{B8466A20-18CD-4C68-936C-1330232443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0" y="2387"/>
              <a:ext cx="1631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1988 </a:t>
              </a:r>
              <a:r>
                <a:rPr lang="pt-BR" sz="1800" dirty="0"/>
                <a:t>Lederman, Schwartz &amp; Steinberger (pela descoberta do </a:t>
              </a:r>
              <a:r>
                <a:rPr lang="el-GR" sz="1800" dirty="0">
                  <a:cs typeface="Times New Roman" pitchFamily="18" charset="0"/>
                </a:rPr>
                <a:t>ν</a:t>
              </a:r>
              <a:r>
                <a:rPr lang="el-GR" sz="1800" baseline="-25000" dirty="0">
                  <a:cs typeface="Times New Roman" pitchFamily="18" charset="0"/>
                </a:rPr>
                <a:t>μ</a:t>
              </a:r>
              <a:r>
                <a:rPr lang="pt-BR" sz="1800" baseline="-25000" dirty="0">
                  <a:cs typeface="Times New Roman" pitchFamily="18" charset="0"/>
                </a:rPr>
                <a:t>)</a:t>
              </a:r>
              <a:endParaRPr lang="el-GR" sz="1800" baseline="-25000" dirty="0">
                <a:cs typeface="Times New Roman" pitchFamily="18" charset="0"/>
              </a:endParaRPr>
            </a:p>
          </p:txBody>
        </p:sp>
      </p:grpSp>
      <p:sp>
        <p:nvSpPr>
          <p:cNvPr id="49" name="Text Box 6">
            <a:extLst>
              <a:ext uri="{FF2B5EF4-FFF2-40B4-BE49-F238E27FC236}">
                <a16:creationId xmlns:a16="http://schemas.microsoft.com/office/drawing/2014/main" id="{4B5B5006-60AF-A796-D005-405EFCC18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68" y="4357694"/>
            <a:ext cx="55721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1983 </a:t>
            </a:r>
            <a:r>
              <a:rPr lang="pt-BR" sz="1800" dirty="0"/>
              <a:t>C. Rubbia e S. van der </a:t>
            </a:r>
            <a:r>
              <a:rPr lang="pt-BR" sz="1800" dirty="0" err="1"/>
              <a:t>Meer</a:t>
            </a:r>
            <a:r>
              <a:rPr lang="pt-BR" sz="1800" dirty="0"/>
              <a:t> detectam no </a:t>
            </a:r>
            <a:r>
              <a:rPr lang="pt-BR" sz="1800" dirty="0" err="1"/>
              <a:t>Cern</a:t>
            </a:r>
            <a:r>
              <a:rPr lang="pt-BR" sz="1800" dirty="0"/>
              <a:t> os bósons intermediários da interação fraca: W</a:t>
            </a:r>
            <a:r>
              <a:rPr lang="en-US" sz="1800" baseline="30000" dirty="0">
                <a:cs typeface="Times New Roman" pitchFamily="18" charset="0"/>
              </a:rPr>
              <a:t>±</a:t>
            </a:r>
            <a:r>
              <a:rPr lang="en-US" sz="1800" dirty="0">
                <a:cs typeface="Times New Roman" pitchFamily="18" charset="0"/>
              </a:rPr>
              <a:t> e Z</a:t>
            </a:r>
            <a:r>
              <a:rPr lang="en-US" sz="1800" baseline="30000" dirty="0">
                <a:cs typeface="Times New Roman" pitchFamily="18" charset="0"/>
              </a:rPr>
              <a:t>0</a:t>
            </a:r>
            <a:r>
              <a:rPr lang="pt-BR" sz="1800" dirty="0"/>
              <a:t>.</a:t>
            </a:r>
          </a:p>
        </p:txBody>
      </p:sp>
      <p:grpSp>
        <p:nvGrpSpPr>
          <p:cNvPr id="50" name="Group 9">
            <a:extLst>
              <a:ext uri="{FF2B5EF4-FFF2-40B4-BE49-F238E27FC236}">
                <a16:creationId xmlns:a16="http://schemas.microsoft.com/office/drawing/2014/main" id="{5522974E-100D-062F-A510-1BB1070C2543}"/>
              </a:ext>
            </a:extLst>
          </p:cNvPr>
          <p:cNvGrpSpPr>
            <a:grpSpLocks/>
          </p:cNvGrpSpPr>
          <p:nvPr/>
        </p:nvGrpSpPr>
        <p:grpSpPr bwMode="auto">
          <a:xfrm>
            <a:off x="3707904" y="5000636"/>
            <a:ext cx="1887537" cy="1343025"/>
            <a:chOff x="4468" y="164"/>
            <a:chExt cx="1189" cy="846"/>
          </a:xfrm>
        </p:grpSpPr>
        <p:pic>
          <p:nvPicPr>
            <p:cNvPr id="51" name="Picture 7" descr="rubbia">
              <a:extLst>
                <a:ext uri="{FF2B5EF4-FFF2-40B4-BE49-F238E27FC236}">
                  <a16:creationId xmlns:a16="http://schemas.microsoft.com/office/drawing/2014/main" id="{E0310490-D74E-E577-14B3-C9C9BE661A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68" y="164"/>
              <a:ext cx="600" cy="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8" descr="van der meer">
              <a:extLst>
                <a:ext uri="{FF2B5EF4-FFF2-40B4-BE49-F238E27FC236}">
                  <a16:creationId xmlns:a16="http://schemas.microsoft.com/office/drawing/2014/main" id="{08392372-87FF-D689-D553-F28C0D3C6D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57" y="164"/>
              <a:ext cx="600" cy="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3" name="Group 10">
            <a:extLst>
              <a:ext uri="{FF2B5EF4-FFF2-40B4-BE49-F238E27FC236}">
                <a16:creationId xmlns:a16="http://schemas.microsoft.com/office/drawing/2014/main" id="{12BB550B-8FF1-811F-DCA3-91046235665A}"/>
              </a:ext>
            </a:extLst>
          </p:cNvPr>
          <p:cNvGrpSpPr>
            <a:grpSpLocks/>
          </p:cNvGrpSpPr>
          <p:nvPr/>
        </p:nvGrpSpPr>
        <p:grpSpPr bwMode="auto">
          <a:xfrm>
            <a:off x="5698370" y="5697436"/>
            <a:ext cx="2561367" cy="857250"/>
            <a:chOff x="3107" y="2251"/>
            <a:chExt cx="1379" cy="540"/>
          </a:xfrm>
        </p:grpSpPr>
        <p:pic>
          <p:nvPicPr>
            <p:cNvPr id="54" name="Picture 11" descr="nobel_l">
              <a:extLst>
                <a:ext uri="{FF2B5EF4-FFF2-40B4-BE49-F238E27FC236}">
                  <a16:creationId xmlns:a16="http://schemas.microsoft.com/office/drawing/2014/main" id="{52AD6112-2FBE-39B4-1965-4D903DF4F9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07" y="2251"/>
              <a:ext cx="387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" name="Text Box 12">
              <a:extLst>
                <a:ext uri="{FF2B5EF4-FFF2-40B4-BE49-F238E27FC236}">
                  <a16:creationId xmlns:a16="http://schemas.microsoft.com/office/drawing/2014/main" id="{B82FA848-753E-3A96-0437-27426C149B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0" y="2387"/>
              <a:ext cx="101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1984 </a:t>
              </a:r>
              <a:r>
                <a:rPr lang="pt-BR" sz="1800" dirty="0"/>
                <a:t>Rubbia &amp; </a:t>
              </a:r>
              <a:br>
                <a:rPr lang="pt-BR" sz="1800" dirty="0"/>
              </a:br>
              <a:r>
                <a:rPr lang="pt-BR" sz="1800" dirty="0"/>
                <a:t>Van der Meer</a:t>
              </a:r>
            </a:p>
          </p:txBody>
        </p:sp>
      </p:grpSp>
      <p:sp>
        <p:nvSpPr>
          <p:cNvPr id="56" name="Text Box 25">
            <a:extLst>
              <a:ext uri="{FF2B5EF4-FFF2-40B4-BE49-F238E27FC236}">
                <a16:creationId xmlns:a16="http://schemas.microsoft.com/office/drawing/2014/main" id="{496890D7-53B2-07D6-6EB6-CDCB1E92F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063" y="2308573"/>
            <a:ext cx="25468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1975 </a:t>
            </a:r>
            <a:r>
              <a:rPr lang="pt-BR" sz="1800" dirty="0"/>
              <a:t>M. Perl descobre o </a:t>
            </a:r>
            <a:r>
              <a:rPr lang="pt-BR" sz="1800" dirty="0" err="1"/>
              <a:t>lépton</a:t>
            </a:r>
            <a:r>
              <a:rPr lang="pt-BR" sz="1800" dirty="0"/>
              <a:t> </a:t>
            </a:r>
            <a:r>
              <a:rPr lang="el-GR" sz="1800" dirty="0">
                <a:cs typeface="Times New Roman" pitchFamily="18" charset="0"/>
              </a:rPr>
              <a:t>τ</a:t>
            </a:r>
            <a:r>
              <a:rPr lang="pt-BR" sz="1800" dirty="0"/>
              <a:t>.</a:t>
            </a:r>
          </a:p>
        </p:txBody>
      </p:sp>
      <p:pic>
        <p:nvPicPr>
          <p:cNvPr id="57" name="Picture 29" descr="perl">
            <a:extLst>
              <a:ext uri="{FF2B5EF4-FFF2-40B4-BE49-F238E27FC236}">
                <a16:creationId xmlns:a16="http://schemas.microsoft.com/office/drawing/2014/main" id="{C1191BF0-359D-7502-E8F0-F6FC78E97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81447" y="2308573"/>
            <a:ext cx="9525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A9E74F1-A519-BDEB-02DB-47B88694FF72}"/>
              </a:ext>
            </a:extLst>
          </p:cNvPr>
          <p:cNvSpPr txBox="1"/>
          <p:nvPr/>
        </p:nvSpPr>
        <p:spPr>
          <a:xfrm>
            <a:off x="272366" y="2227579"/>
            <a:ext cx="11220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Burton Richter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(1931-2018)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B6F5043-2243-A088-C7B3-5FEFB9049C59}"/>
              </a:ext>
            </a:extLst>
          </p:cNvPr>
          <p:cNvSpPr txBox="1"/>
          <p:nvPr/>
        </p:nvSpPr>
        <p:spPr>
          <a:xfrm>
            <a:off x="1322750" y="2215482"/>
            <a:ext cx="11220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Samuel C.C. Ting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(1936-)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40DE77A-49A3-E528-FA11-FAE77C87CFF2}"/>
              </a:ext>
            </a:extLst>
          </p:cNvPr>
          <p:cNvSpPr txBox="1"/>
          <p:nvPr/>
        </p:nvSpPr>
        <p:spPr>
          <a:xfrm>
            <a:off x="7698388" y="3590693"/>
            <a:ext cx="11220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Martin Lewis Perl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</a:t>
            </a:r>
            <a:r>
              <a:rPr lang="pt-BR" sz="1400" dirty="0">
                <a:cs typeface="Times New Roman" panose="02020603050405020304" pitchFamily="18" charset="0"/>
              </a:rPr>
              <a:t>27</a:t>
            </a: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-2014)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08E927D-B849-A7C9-54F7-700C08151BC5}"/>
              </a:ext>
            </a:extLst>
          </p:cNvPr>
          <p:cNvSpPr txBox="1"/>
          <p:nvPr/>
        </p:nvSpPr>
        <p:spPr>
          <a:xfrm>
            <a:off x="272366" y="4272121"/>
            <a:ext cx="11220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Leon M. Lederman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</a:t>
            </a:r>
            <a:r>
              <a:rPr lang="pt-BR" sz="1400" dirty="0">
                <a:cs typeface="Times New Roman" panose="02020603050405020304" pitchFamily="18" charset="0"/>
              </a:rPr>
              <a:t>22</a:t>
            </a: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-2018)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BDBABF9-66AD-9CDD-DF97-4474AF0C0794}"/>
              </a:ext>
            </a:extLst>
          </p:cNvPr>
          <p:cNvSpPr txBox="1"/>
          <p:nvPr/>
        </p:nvSpPr>
        <p:spPr>
          <a:xfrm>
            <a:off x="3419872" y="6334780"/>
            <a:ext cx="1223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Carlo Rubbia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</a:t>
            </a:r>
            <a:r>
              <a:rPr lang="pt-BR" sz="1400" dirty="0">
                <a:cs typeface="Times New Roman" panose="02020603050405020304" pitchFamily="18" charset="0"/>
              </a:rPr>
              <a:t>34</a:t>
            </a: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-)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F3B0789-DD7E-0FD3-6FF2-FC0E466FA375}"/>
              </a:ext>
            </a:extLst>
          </p:cNvPr>
          <p:cNvSpPr txBox="1"/>
          <p:nvPr/>
        </p:nvSpPr>
        <p:spPr>
          <a:xfrm>
            <a:off x="4571999" y="6334780"/>
            <a:ext cx="16870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Simon van der Meer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</a:t>
            </a:r>
            <a:r>
              <a:rPr lang="pt-BR" sz="1400" dirty="0">
                <a:cs typeface="Times New Roman" panose="02020603050405020304" pitchFamily="18" charset="0"/>
              </a:rPr>
              <a:t>25</a:t>
            </a: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-)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E55AF9B9-8A80-1250-BDCB-91718E33C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656" y="1611674"/>
            <a:ext cx="4677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1974 </a:t>
            </a:r>
            <a:r>
              <a:rPr lang="pt-BR" sz="1800" dirty="0"/>
              <a:t>B. Richter e S. Ting confirmam a hipótese do charme com a detecção da partícula J/</a:t>
            </a:r>
            <a:r>
              <a:rPr lang="el-GR" sz="1800" dirty="0">
                <a:cs typeface="Times New Roman" pitchFamily="18" charset="0"/>
              </a:rPr>
              <a:t>Ψ</a:t>
            </a:r>
            <a:r>
              <a:rPr lang="pt-BR" sz="1800" dirty="0"/>
              <a:t>.</a:t>
            </a:r>
          </a:p>
        </p:txBody>
      </p:sp>
      <p:grpSp>
        <p:nvGrpSpPr>
          <p:cNvPr id="13" name="Group 22">
            <a:extLst>
              <a:ext uri="{FF2B5EF4-FFF2-40B4-BE49-F238E27FC236}">
                <a16:creationId xmlns:a16="http://schemas.microsoft.com/office/drawing/2014/main" id="{36D104E4-BB92-D3A3-5664-F55351E90D61}"/>
              </a:ext>
            </a:extLst>
          </p:cNvPr>
          <p:cNvGrpSpPr>
            <a:grpSpLocks/>
          </p:cNvGrpSpPr>
          <p:nvPr/>
        </p:nvGrpSpPr>
        <p:grpSpPr bwMode="auto">
          <a:xfrm>
            <a:off x="2393093" y="2319017"/>
            <a:ext cx="3165475" cy="862012"/>
            <a:chOff x="3107" y="2251"/>
            <a:chExt cx="1994" cy="543"/>
          </a:xfrm>
        </p:grpSpPr>
        <p:pic>
          <p:nvPicPr>
            <p:cNvPr id="14" name="Picture 23" descr="nobel_l">
              <a:extLst>
                <a:ext uri="{FF2B5EF4-FFF2-40B4-BE49-F238E27FC236}">
                  <a16:creationId xmlns:a16="http://schemas.microsoft.com/office/drawing/2014/main" id="{20E1795C-C53C-85AF-76BB-E1CB2ED9F5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07" y="2251"/>
              <a:ext cx="387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24">
              <a:extLst>
                <a:ext uri="{FF2B5EF4-FFF2-40B4-BE49-F238E27FC236}">
                  <a16:creationId xmlns:a16="http://schemas.microsoft.com/office/drawing/2014/main" id="{EEE9C11B-5EFB-035D-42CB-6916F8B80F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0" y="2387"/>
              <a:ext cx="1631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1976 </a:t>
              </a:r>
              <a:r>
                <a:rPr lang="pt-BR" sz="1800" dirty="0"/>
                <a:t>Richter</a:t>
              </a:r>
              <a:br>
                <a:rPr lang="pt-BR" sz="1800" dirty="0"/>
              </a:br>
              <a:r>
                <a:rPr lang="pt-BR" sz="1800" dirty="0"/>
                <a:t> &amp; Ting</a:t>
              </a:r>
            </a:p>
          </p:txBody>
        </p:sp>
      </p:grpSp>
      <p:sp>
        <p:nvSpPr>
          <p:cNvPr id="16" name="Rectangle 1">
            <a:extLst>
              <a:ext uri="{FF2B5EF4-FFF2-40B4-BE49-F238E27FC236}">
                <a16:creationId xmlns:a16="http://schemas.microsoft.com/office/drawing/2014/main" id="{0E2411B7-008D-BF2C-400E-A137E4136C44}"/>
              </a:ext>
            </a:extLst>
          </p:cNvPr>
          <p:cNvSpPr txBox="1">
            <a:spLocks noChangeArrowheads="1"/>
          </p:cNvSpPr>
          <p:nvPr/>
        </p:nvSpPr>
        <p:spPr>
          <a:xfrm>
            <a:off x="3000803" y="70303"/>
            <a:ext cx="3863914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5B9050AC-D073-3DFC-4A05-6AF136F459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8354" y="89815"/>
            <a:ext cx="638142" cy="63814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896A04E2-4CED-4097-6354-30302290D9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5782" y="757212"/>
            <a:ext cx="632641" cy="62833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C6D6F6C-2B39-F35F-E8D8-2D54FB4652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01079" y="751747"/>
            <a:ext cx="661839" cy="657338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3B9B1403-5DA4-F7A1-9C72-349E2B627A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54652" y="90732"/>
            <a:ext cx="633771" cy="638142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86D27C83-330E-6A5F-ACBA-57FFFAC3DD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78512" y="96933"/>
            <a:ext cx="661840" cy="128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7863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88" name="Text Box 16"/>
          <p:cNvSpPr txBox="1">
            <a:spLocks noChangeArrowheads="1"/>
          </p:cNvSpPr>
          <p:nvPr/>
        </p:nvSpPr>
        <p:spPr bwMode="auto">
          <a:xfrm>
            <a:off x="3226549" y="2999016"/>
            <a:ext cx="368835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1800" b="1" dirty="0"/>
              <a:t>1995 </a:t>
            </a:r>
            <a:r>
              <a:rPr lang="pt-BR" sz="1800" dirty="0"/>
              <a:t>Ambos os experimentos CDF e D0 no </a:t>
            </a:r>
            <a:r>
              <a:rPr lang="pt-BR" sz="1800" dirty="0" err="1"/>
              <a:t>Fermilab</a:t>
            </a:r>
            <a:r>
              <a:rPr lang="pt-BR" sz="1800" dirty="0"/>
              <a:t> anunciam a descoberta do quark top.</a:t>
            </a:r>
          </a:p>
        </p:txBody>
      </p:sp>
      <p:pic>
        <p:nvPicPr>
          <p:cNvPr id="131089" name="Picture 17" descr="cdf1-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514" y="1052736"/>
            <a:ext cx="2825130" cy="194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90" name="Picture 18" descr="d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4902" y="3915003"/>
            <a:ext cx="1833562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E854C43-5EC8-7CD5-4950-9A48478D7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0183" y="238093"/>
            <a:ext cx="820973" cy="804332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D93163F7-2144-50A5-D237-13EF6178FC47}"/>
              </a:ext>
            </a:extLst>
          </p:cNvPr>
          <p:cNvSpPr txBox="1">
            <a:spLocks noChangeArrowheads="1"/>
          </p:cNvSpPr>
          <p:nvPr/>
        </p:nvSpPr>
        <p:spPr>
          <a:xfrm>
            <a:off x="3000803" y="70303"/>
            <a:ext cx="3863914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D1D00-0DE1-CDF7-CF86-C68361CCB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88" name="Text Box 16">
            <a:extLst>
              <a:ext uri="{FF2B5EF4-FFF2-40B4-BE49-F238E27FC236}">
                <a16:creationId xmlns:a16="http://schemas.microsoft.com/office/drawing/2014/main" id="{AB8C5FFA-48B6-EE4C-7EEF-7BDF6C574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65" y="1714488"/>
            <a:ext cx="329982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1995 </a:t>
            </a:r>
            <a:r>
              <a:rPr lang="pt-BR" sz="1800" dirty="0"/>
              <a:t>Ambos os experimentos CDF e D0 no </a:t>
            </a:r>
            <a:r>
              <a:rPr lang="pt-BR" sz="1800" dirty="0" err="1"/>
              <a:t>Fermilab</a:t>
            </a:r>
            <a:r>
              <a:rPr lang="pt-BR" sz="1800" dirty="0"/>
              <a:t> anunciam a descoberta do quark top.</a:t>
            </a:r>
          </a:p>
        </p:txBody>
      </p:sp>
      <p:pic>
        <p:nvPicPr>
          <p:cNvPr id="131089" name="Picture 17" descr="cdf1-small">
            <a:extLst>
              <a:ext uri="{FF2B5EF4-FFF2-40B4-BE49-F238E27FC236}">
                <a16:creationId xmlns:a16="http://schemas.microsoft.com/office/drawing/2014/main" id="{0CB9E2C0-8E5D-ADC4-AD69-5EE8A8CB1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857232"/>
            <a:ext cx="2825130" cy="194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90" name="Picture 18" descr="d0">
            <a:extLst>
              <a:ext uri="{FF2B5EF4-FFF2-40B4-BE49-F238E27FC236}">
                <a16:creationId xmlns:a16="http://schemas.microsoft.com/office/drawing/2014/main" id="{510689B8-4F64-7FA4-4486-58B71D5CB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3476" y="754045"/>
            <a:ext cx="1511580" cy="204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4429D8A-2CFB-3C12-5C55-393E103C3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0183" y="238093"/>
            <a:ext cx="820973" cy="80433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40BB833-C502-A61F-56E6-A3B50088C2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60" y="3429000"/>
            <a:ext cx="3723410" cy="28617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16">
                <a:extLst>
                  <a:ext uri="{FF2B5EF4-FFF2-40B4-BE49-F238E27FC236}">
                    <a16:creationId xmlns:a16="http://schemas.microsoft.com/office/drawing/2014/main" id="{C1DEF347-6C51-AD8B-7C69-250D1BEDDB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5536" y="4401859"/>
                <a:ext cx="3299828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800" b="1" dirty="0"/>
                  <a:t>2000 </a:t>
                </a:r>
                <a:r>
                  <a:rPr lang="pt-BR" sz="1800" dirty="0"/>
                  <a:t>o experimento Donut, do </a:t>
                </a:r>
                <a:r>
                  <a:rPr lang="pt-BR" sz="1800" dirty="0" err="1"/>
                  <a:t>Fermilab</a:t>
                </a:r>
                <a:r>
                  <a:rPr lang="pt-BR" sz="1800" dirty="0"/>
                  <a:t>, anuncia a descoberta do neutrino do tau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pt-BR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pt-BR" sz="1800" dirty="0"/>
                  <a:t>).</a:t>
                </a:r>
              </a:p>
            </p:txBody>
          </p:sp>
        </mc:Choice>
        <mc:Fallback xmlns="">
          <p:sp>
            <p:nvSpPr>
              <p:cNvPr id="13" name="Text Box 16">
                <a:extLst>
                  <a:ext uri="{FF2B5EF4-FFF2-40B4-BE49-F238E27FC236}">
                    <a16:creationId xmlns:a16="http://schemas.microsoft.com/office/drawing/2014/main" id="{C1DEF347-6C51-AD8B-7C69-250D1BEDD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536" y="4401859"/>
                <a:ext cx="3299828" cy="923330"/>
              </a:xfrm>
              <a:prstGeom prst="rect">
                <a:avLst/>
              </a:prstGeom>
              <a:blipFill>
                <a:blip r:embed="rId6"/>
                <a:stretch>
                  <a:fillRect l="-1664" t="-3289" b="-92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m 14">
            <a:extLst>
              <a:ext uri="{FF2B5EF4-FFF2-40B4-BE49-F238E27FC236}">
                <a16:creationId xmlns:a16="http://schemas.microsoft.com/office/drawing/2014/main" id="{BBF56B45-DEE0-C349-5E1C-5CC23AB79C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0182" y="1052736"/>
            <a:ext cx="820973" cy="820973"/>
          </a:xfrm>
          <a:prstGeom prst="rect">
            <a:avLst/>
          </a:prstGeom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0C346656-BE63-D604-C812-EFD33920B048}"/>
              </a:ext>
            </a:extLst>
          </p:cNvPr>
          <p:cNvSpPr txBox="1">
            <a:spLocks noChangeArrowheads="1"/>
          </p:cNvSpPr>
          <p:nvPr/>
        </p:nvSpPr>
        <p:spPr>
          <a:xfrm>
            <a:off x="3000803" y="70303"/>
            <a:ext cx="3863914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206977251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FCFCB-4016-4FF2-0E64-A3FA41359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s://sitn.hms.harvard.edu/sitnflash_wp/wp-content/uploads/2012/08/fig1.jpg">
            <a:extLst>
              <a:ext uri="{FF2B5EF4-FFF2-40B4-BE49-F238E27FC236}">
                <a16:creationId xmlns:a16="http://schemas.microsoft.com/office/drawing/2014/main" id="{4EBCD7E8-6B6C-9E05-645B-5276DBEBE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4046" y="1005472"/>
            <a:ext cx="3352450" cy="2709280"/>
          </a:xfrm>
          <a:prstGeom prst="rect">
            <a:avLst/>
          </a:prstGeom>
          <a:noFill/>
        </p:spPr>
      </p:pic>
      <p:sp>
        <p:nvSpPr>
          <p:cNvPr id="22" name="Text Box 16">
            <a:extLst>
              <a:ext uri="{FF2B5EF4-FFF2-40B4-BE49-F238E27FC236}">
                <a16:creationId xmlns:a16="http://schemas.microsoft.com/office/drawing/2014/main" id="{7AEFB7F8-E5FC-4327-BAA7-7B2D7729C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0547" y="1005472"/>
            <a:ext cx="390300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2013 </a:t>
            </a:r>
            <a:r>
              <a:rPr lang="pt-BR" sz="1800" dirty="0"/>
              <a:t>O experimento CMS anuncia a descoberta de uma partícula com massa compatível com a do bóson de </a:t>
            </a:r>
            <a:r>
              <a:rPr lang="pt-BR" sz="1800" dirty="0" err="1"/>
              <a:t>Higgs</a:t>
            </a:r>
            <a:r>
              <a:rPr lang="pt-BR" sz="1800" dirty="0"/>
              <a:t>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C154052-A30B-7507-5434-2D0B6A324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547" y="2708920"/>
            <a:ext cx="3714270" cy="2917364"/>
          </a:xfrm>
          <a:prstGeom prst="rect">
            <a:avLst/>
          </a:prstGeom>
        </p:spPr>
      </p:pic>
      <p:pic>
        <p:nvPicPr>
          <p:cNvPr id="5" name="Picture 2" descr="https://encrypted-tbn2.gstatic.com/images?q=tbn:ANd9GcR4TqUyCa_Y1XMetrjOScwwnhDfC9h_-t9e9Sltg_JuXgcgZweh">
            <a:extLst>
              <a:ext uri="{FF2B5EF4-FFF2-40B4-BE49-F238E27FC236}">
                <a16:creationId xmlns:a16="http://schemas.microsoft.com/office/drawing/2014/main" id="{A15A7274-8C5C-6FC4-1CBA-B0FF5FD29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4893" y="3995140"/>
            <a:ext cx="1474117" cy="1857388"/>
          </a:xfrm>
          <a:prstGeom prst="rect">
            <a:avLst/>
          </a:prstGeom>
          <a:noFill/>
        </p:spPr>
      </p:pic>
      <p:grpSp>
        <p:nvGrpSpPr>
          <p:cNvPr id="6" name="Group 15">
            <a:extLst>
              <a:ext uri="{FF2B5EF4-FFF2-40B4-BE49-F238E27FC236}">
                <a16:creationId xmlns:a16="http://schemas.microsoft.com/office/drawing/2014/main" id="{4D845A7D-EE53-CA4C-C8FB-F45466D78453}"/>
              </a:ext>
            </a:extLst>
          </p:cNvPr>
          <p:cNvGrpSpPr>
            <a:grpSpLocks/>
          </p:cNvGrpSpPr>
          <p:nvPr/>
        </p:nvGrpSpPr>
        <p:grpSpPr bwMode="auto">
          <a:xfrm>
            <a:off x="6432530" y="4797152"/>
            <a:ext cx="1122363" cy="1533526"/>
            <a:chOff x="3107" y="2251"/>
            <a:chExt cx="707" cy="966"/>
          </a:xfrm>
        </p:grpSpPr>
        <p:pic>
          <p:nvPicPr>
            <p:cNvPr id="7" name="Picture 16" descr="nobel_l">
              <a:extLst>
                <a:ext uri="{FF2B5EF4-FFF2-40B4-BE49-F238E27FC236}">
                  <a16:creationId xmlns:a16="http://schemas.microsoft.com/office/drawing/2014/main" id="{29E420B2-EF6B-828C-8AF1-0579A3B9B0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07" y="2251"/>
              <a:ext cx="387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17">
              <a:extLst>
                <a:ext uri="{FF2B5EF4-FFF2-40B4-BE49-F238E27FC236}">
                  <a16:creationId xmlns:a16="http://schemas.microsoft.com/office/drawing/2014/main" id="{765174D6-2B9D-CBDA-D639-14A22AFC7B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7" y="2635"/>
              <a:ext cx="707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2013 </a:t>
              </a:r>
              <a:br>
                <a:rPr lang="pt-BR" sz="1800" b="1" dirty="0"/>
              </a:br>
              <a:r>
                <a:rPr lang="pt-BR" sz="1800" dirty="0" err="1"/>
                <a:t>Higgs</a:t>
              </a:r>
              <a:r>
                <a:rPr lang="pt-BR" sz="1800" dirty="0"/>
                <a:t> &amp; </a:t>
              </a:r>
              <a:br>
                <a:rPr lang="pt-BR" sz="1800" dirty="0"/>
              </a:br>
              <a:r>
                <a:rPr lang="pt-BR" sz="1800" dirty="0" err="1"/>
                <a:t>Eglert</a:t>
              </a:r>
              <a:endParaRPr lang="pt-BR" sz="1800" dirty="0"/>
            </a:p>
          </p:txBody>
        </p: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DF46E2F0-4EC4-293E-EE73-D8AC6D9D79EC}"/>
              </a:ext>
            </a:extLst>
          </p:cNvPr>
          <p:cNvSpPr txBox="1"/>
          <p:nvPr/>
        </p:nvSpPr>
        <p:spPr>
          <a:xfrm>
            <a:off x="7730909" y="5871306"/>
            <a:ext cx="11220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Peter </a:t>
            </a:r>
            <a:r>
              <a:rPr lang="pt-BR" sz="1400" dirty="0" err="1">
                <a:cs typeface="Times New Roman" panose="02020603050405020304" pitchFamily="18" charset="0"/>
              </a:rPr>
              <a:t>Higgs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(1929-2024)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DB23482-314F-256A-192E-A1AD799C20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630" y="113892"/>
            <a:ext cx="848866" cy="831659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76F84587-05AA-0527-643A-B9276E49E57C}"/>
              </a:ext>
            </a:extLst>
          </p:cNvPr>
          <p:cNvSpPr txBox="1">
            <a:spLocks noChangeArrowheads="1"/>
          </p:cNvSpPr>
          <p:nvPr/>
        </p:nvSpPr>
        <p:spPr>
          <a:xfrm>
            <a:off x="3000803" y="70303"/>
            <a:ext cx="3863914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XXi</a:t>
            </a:r>
            <a:endParaRPr lang="en-GB" sz="2800" b="0" i="1" kern="0" dirty="0">
              <a:solidFill>
                <a:schemeClr val="tx1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541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395288" y="1196975"/>
            <a:ext cx="72730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1803</a:t>
            </a:r>
            <a:r>
              <a:rPr lang="pt-BR" sz="1800" dirty="0"/>
              <a:t> Dalton estabelece uma base científica para a hipótese atomística com sua lei da composição constante: “dois elementos </a:t>
            </a:r>
            <a:br>
              <a:rPr lang="pt-BR" sz="1800" dirty="0"/>
            </a:br>
            <a:r>
              <a:rPr lang="pt-BR" sz="1800" dirty="0"/>
              <a:t>(A e B) que formam uma série de componentes combinam-se numa razão de pequenos números inteiros”.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395288" y="2524859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dirty="0"/>
              <a:t>CO</a:t>
            </a:r>
            <a:r>
              <a:rPr lang="pt-BR" sz="1000" dirty="0"/>
              <a:t>2</a:t>
            </a:r>
            <a:r>
              <a:rPr lang="pt-BR" sz="1800" dirty="0"/>
              <a:t>, H</a:t>
            </a:r>
            <a:r>
              <a:rPr lang="pt-BR" sz="1000" dirty="0"/>
              <a:t>2</a:t>
            </a:r>
            <a:r>
              <a:rPr lang="pt-BR" sz="1800" dirty="0"/>
              <a:t>O, CO, H</a:t>
            </a:r>
            <a:r>
              <a:rPr lang="pt-BR" sz="1000" dirty="0"/>
              <a:t>2</a:t>
            </a:r>
            <a:r>
              <a:rPr lang="pt-BR" sz="1800" dirty="0"/>
              <a:t>O</a:t>
            </a:r>
            <a:r>
              <a:rPr lang="pt-BR" sz="1000" dirty="0"/>
              <a:t>2</a:t>
            </a:r>
            <a:r>
              <a:rPr lang="pt-BR" sz="1800" dirty="0"/>
              <a:t>, CH</a:t>
            </a:r>
            <a:r>
              <a:rPr lang="pt-BR" sz="1000" dirty="0"/>
              <a:t>4</a:t>
            </a:r>
            <a:r>
              <a:rPr lang="pt-BR" sz="1800" dirty="0"/>
              <a:t>, C</a:t>
            </a:r>
            <a:r>
              <a:rPr lang="pt-BR" sz="1000" dirty="0"/>
              <a:t>2</a:t>
            </a:r>
            <a:r>
              <a:rPr lang="pt-BR" sz="1800" dirty="0"/>
              <a:t>H</a:t>
            </a:r>
            <a:r>
              <a:rPr lang="pt-BR" sz="1000" dirty="0"/>
              <a:t>2</a:t>
            </a:r>
            <a:r>
              <a:rPr lang="pt-BR" sz="1800" dirty="0"/>
              <a:t>, ...</a:t>
            </a:r>
          </a:p>
        </p:txBody>
      </p:sp>
      <p:pic>
        <p:nvPicPr>
          <p:cNvPr id="6153" name="Picture 9" descr="dalton_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2349500"/>
            <a:ext cx="1454150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395288" y="5300663"/>
            <a:ext cx="727305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1808</a:t>
            </a:r>
            <a:r>
              <a:rPr lang="pt-BR" sz="1800" dirty="0"/>
              <a:t> Joseph-Louis Gay-Lussac: “a razão dos volumes de gases usados para produzir uma reação química é representada por pequenos números inteiros”.</a:t>
            </a: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395288" y="6210302"/>
            <a:ext cx="2836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dirty="0"/>
              <a:t>1</a:t>
            </a:r>
            <a:r>
              <a:rPr lang="pt-BR" sz="2000" dirty="0">
                <a:latin typeface="Rage Italic" pitchFamily="66" charset="0"/>
              </a:rPr>
              <a:t>l</a:t>
            </a:r>
            <a:r>
              <a:rPr lang="pt-BR" sz="1800" dirty="0">
                <a:latin typeface="Rage Italic" pitchFamily="66" charset="0"/>
              </a:rPr>
              <a:t> </a:t>
            </a:r>
            <a:r>
              <a:rPr lang="pt-BR" sz="1800" dirty="0"/>
              <a:t>(H</a:t>
            </a:r>
            <a:r>
              <a:rPr lang="pt-BR" sz="1000" dirty="0"/>
              <a:t>2</a:t>
            </a:r>
            <a:r>
              <a:rPr lang="pt-BR" sz="1800" dirty="0"/>
              <a:t>) + 1</a:t>
            </a:r>
            <a:r>
              <a:rPr lang="pt-BR" sz="2000" dirty="0">
                <a:latin typeface="Rage Italic" pitchFamily="66" charset="0"/>
              </a:rPr>
              <a:t>l</a:t>
            </a:r>
            <a:r>
              <a:rPr lang="pt-BR" sz="1800" dirty="0"/>
              <a:t> (Cl</a:t>
            </a:r>
            <a:r>
              <a:rPr lang="pt-BR" sz="1000" dirty="0"/>
              <a:t>2</a:t>
            </a:r>
            <a:r>
              <a:rPr lang="pt-BR" sz="1800" dirty="0"/>
              <a:t>) → 2</a:t>
            </a:r>
            <a:r>
              <a:rPr lang="pt-BR" sz="2000" dirty="0">
                <a:latin typeface="Rage Italic" pitchFamily="66" charset="0"/>
              </a:rPr>
              <a:t>l </a:t>
            </a:r>
            <a:r>
              <a:rPr lang="pt-BR" sz="1800" dirty="0"/>
              <a:t>(</a:t>
            </a:r>
            <a:r>
              <a:rPr lang="pt-BR" sz="1800" dirty="0" err="1"/>
              <a:t>HCl</a:t>
            </a:r>
            <a:r>
              <a:rPr lang="pt-BR" sz="1800" dirty="0"/>
              <a:t>)</a:t>
            </a:r>
          </a:p>
        </p:txBody>
      </p:sp>
      <p:pic>
        <p:nvPicPr>
          <p:cNvPr id="6161" name="Picture 17" descr="Gaylussa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4943603"/>
            <a:ext cx="1218481" cy="150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1C217875-8ED8-4765-B8C6-3D057F0F8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92" y="2450090"/>
            <a:ext cx="28438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1200" dirty="0"/>
              <a:t>John Dalton (1766-1844)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A868DC41-2224-4D04-9A68-B29F9CBB7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92" y="6479012"/>
            <a:ext cx="28438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1200" dirty="0"/>
              <a:t>Joseph-Louis Gay-Lussac (1778-1850)</a:t>
            </a:r>
          </a:p>
        </p:txBody>
      </p:sp>
      <p:pic>
        <p:nvPicPr>
          <p:cNvPr id="2" name="Picture 16" descr="dalton">
            <a:extLst>
              <a:ext uri="{FF2B5EF4-FFF2-40B4-BE49-F238E27FC236}">
                <a16:creationId xmlns:a16="http://schemas.microsoft.com/office/drawing/2014/main" id="{CBF94E0F-647B-42DC-8CE9-2A146A143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759963"/>
            <a:ext cx="1438697" cy="16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F7F05D07-6450-D059-F868-8F795BCBF8F6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7416825" cy="836968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XIX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5029200" y="1143000"/>
            <a:ext cx="4038600" cy="5029200"/>
          </a:xfrm>
          <a:prstGeom prst="rect">
            <a:avLst/>
          </a:prstGeom>
          <a:gradFill rotWithShape="1">
            <a:gsLst>
              <a:gs pos="0">
                <a:srgbClr val="A50021">
                  <a:alpha val="12000"/>
                </a:srgbClr>
              </a:gs>
              <a:gs pos="100000">
                <a:srgbClr val="4C000F">
                  <a:alpha val="15999"/>
                </a:srgbClr>
              </a:gs>
            </a:gsLst>
            <a:lin ang="5400000" scaled="1"/>
          </a:gra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248400" y="1295400"/>
            <a:ext cx="2743200" cy="4648200"/>
            <a:chOff x="3936" y="3456"/>
            <a:chExt cx="1728" cy="2928"/>
          </a:xfrm>
        </p:grpSpPr>
        <p:sp>
          <p:nvSpPr>
            <p:cNvPr id="38978" name="Rectangle 4"/>
            <p:cNvSpPr>
              <a:spLocks noChangeArrowheads="1"/>
            </p:cNvSpPr>
            <p:nvPr/>
          </p:nvSpPr>
          <p:spPr bwMode="auto">
            <a:xfrm>
              <a:off x="3936" y="3456"/>
              <a:ext cx="1728" cy="2928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/>
            </a:p>
          </p:txBody>
        </p:sp>
        <p:sp>
          <p:nvSpPr>
            <p:cNvPr id="38979" name="Rectangle 5"/>
            <p:cNvSpPr>
              <a:spLocks noChangeArrowheads="1"/>
            </p:cNvSpPr>
            <p:nvPr/>
          </p:nvSpPr>
          <p:spPr bwMode="auto">
            <a:xfrm>
              <a:off x="3984" y="6144"/>
              <a:ext cx="1632" cy="192"/>
            </a:xfrm>
            <a:prstGeom prst="rect">
              <a:avLst/>
            </a:prstGeom>
            <a:solidFill>
              <a:srgbClr val="FF8585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accent2"/>
                  </a:solidFill>
                  <a:latin typeface="Arial Narrow" pitchFamily="34" charset="0"/>
                </a:rPr>
                <a:t>Física de Altas Energias</a:t>
              </a:r>
            </a:p>
          </p:txBody>
        </p:sp>
      </p:grpSp>
      <p:sp>
        <p:nvSpPr>
          <p:cNvPr id="3891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82000" cy="685800"/>
          </a:xfrm>
        </p:spPr>
        <p:txBody>
          <a:bodyPr/>
          <a:lstStyle/>
          <a:p>
            <a:r>
              <a:rPr lang="en-US"/>
              <a:t> </a:t>
            </a:r>
            <a:r>
              <a:rPr lang="en-US" sz="3200" b="0" u="sng"/>
              <a:t>Estrutura da matéria</a:t>
            </a:r>
          </a:p>
        </p:txBody>
      </p:sp>
      <p:sp>
        <p:nvSpPr>
          <p:cNvPr id="92167" name="Text Box 7"/>
          <p:cNvSpPr txBox="1">
            <a:spLocks noChangeArrowheads="1"/>
          </p:cNvSpPr>
          <p:nvPr/>
        </p:nvSpPr>
        <p:spPr bwMode="auto">
          <a:xfrm>
            <a:off x="3886200" y="3105150"/>
            <a:ext cx="7826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accent2"/>
                </a:solidFill>
                <a:latin typeface="Arial Narrow" pitchFamily="34" charset="0"/>
              </a:rPr>
              <a:t>10</a:t>
            </a:r>
            <a:r>
              <a:rPr lang="en-US" sz="2000" baseline="30000">
                <a:solidFill>
                  <a:schemeClr val="accent2"/>
                </a:solidFill>
                <a:latin typeface="Arial Narrow" pitchFamily="34" charset="0"/>
              </a:rPr>
              <a:t>-10</a:t>
            </a:r>
            <a:r>
              <a:rPr lang="en-US" sz="2000">
                <a:solidFill>
                  <a:schemeClr val="accent2"/>
                </a:solidFill>
                <a:latin typeface="Arial Narrow" pitchFamily="34" charset="0"/>
              </a:rPr>
              <a:t>m</a:t>
            </a:r>
          </a:p>
        </p:txBody>
      </p:sp>
      <p:sp>
        <p:nvSpPr>
          <p:cNvPr id="92168" name="Text Box 8"/>
          <p:cNvSpPr txBox="1">
            <a:spLocks noChangeArrowheads="1"/>
          </p:cNvSpPr>
          <p:nvPr/>
        </p:nvSpPr>
        <p:spPr bwMode="auto">
          <a:xfrm>
            <a:off x="5237163" y="3094038"/>
            <a:ext cx="7826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accent2"/>
                </a:solidFill>
                <a:latin typeface="Arial Narrow" pitchFamily="34" charset="0"/>
              </a:rPr>
              <a:t>10</a:t>
            </a:r>
            <a:r>
              <a:rPr lang="en-US" sz="2000" baseline="30000">
                <a:solidFill>
                  <a:schemeClr val="accent2"/>
                </a:solidFill>
                <a:latin typeface="Arial Narrow" pitchFamily="34" charset="0"/>
              </a:rPr>
              <a:t>-14</a:t>
            </a:r>
            <a:r>
              <a:rPr lang="en-US" sz="2000">
                <a:solidFill>
                  <a:schemeClr val="accent2"/>
                </a:solidFill>
                <a:latin typeface="Arial Narrow" pitchFamily="34" charset="0"/>
              </a:rPr>
              <a:t>m</a:t>
            </a:r>
          </a:p>
        </p:txBody>
      </p:sp>
      <p:sp>
        <p:nvSpPr>
          <p:cNvPr id="92169" name="Text Box 9"/>
          <p:cNvSpPr txBox="1">
            <a:spLocks noChangeArrowheads="1"/>
          </p:cNvSpPr>
          <p:nvPr/>
        </p:nvSpPr>
        <p:spPr bwMode="auto">
          <a:xfrm>
            <a:off x="6611938" y="3105150"/>
            <a:ext cx="7826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accent2"/>
                </a:solidFill>
                <a:latin typeface="Arial Narrow" pitchFamily="34" charset="0"/>
              </a:rPr>
              <a:t>10</a:t>
            </a:r>
            <a:r>
              <a:rPr lang="en-US" sz="2000" baseline="30000">
                <a:solidFill>
                  <a:schemeClr val="accent2"/>
                </a:solidFill>
                <a:latin typeface="Arial Narrow" pitchFamily="34" charset="0"/>
              </a:rPr>
              <a:t>-15</a:t>
            </a:r>
            <a:r>
              <a:rPr lang="en-US" sz="2000">
                <a:solidFill>
                  <a:schemeClr val="accent2"/>
                </a:solidFill>
                <a:latin typeface="Arial Narrow" pitchFamily="34" charset="0"/>
              </a:rPr>
              <a:t>m</a:t>
            </a:r>
          </a:p>
        </p:txBody>
      </p:sp>
      <p:sp>
        <p:nvSpPr>
          <p:cNvPr id="92170" name="Text Box 10"/>
          <p:cNvSpPr txBox="1">
            <a:spLocks noChangeArrowheads="1"/>
          </p:cNvSpPr>
          <p:nvPr/>
        </p:nvSpPr>
        <p:spPr bwMode="auto">
          <a:xfrm>
            <a:off x="6477000" y="5102225"/>
            <a:ext cx="904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accent2"/>
                </a:solidFill>
                <a:latin typeface="Arial Narrow" pitchFamily="34" charset="0"/>
              </a:rPr>
              <a:t>&lt;10</a:t>
            </a:r>
            <a:r>
              <a:rPr lang="en-US" sz="2000" baseline="30000">
                <a:solidFill>
                  <a:schemeClr val="accent2"/>
                </a:solidFill>
                <a:latin typeface="Arial Narrow" pitchFamily="34" charset="0"/>
              </a:rPr>
              <a:t>-18</a:t>
            </a:r>
            <a:r>
              <a:rPr lang="en-US" sz="2000">
                <a:solidFill>
                  <a:schemeClr val="accent2"/>
                </a:solidFill>
                <a:latin typeface="Arial Narrow" pitchFamily="34" charset="0"/>
              </a:rPr>
              <a:t>m</a:t>
            </a:r>
          </a:p>
        </p:txBody>
      </p:sp>
      <p:sp>
        <p:nvSpPr>
          <p:cNvPr id="92171" name="Text Box 11"/>
          <p:cNvSpPr txBox="1">
            <a:spLocks noChangeArrowheads="1"/>
          </p:cNvSpPr>
          <p:nvPr/>
        </p:nvSpPr>
        <p:spPr bwMode="auto">
          <a:xfrm>
            <a:off x="2344738" y="3105150"/>
            <a:ext cx="708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accent2"/>
                </a:solidFill>
                <a:latin typeface="Arial Narrow" pitchFamily="34" charset="0"/>
              </a:rPr>
              <a:t>10</a:t>
            </a:r>
            <a:r>
              <a:rPr lang="en-US" sz="2000" baseline="30000">
                <a:solidFill>
                  <a:schemeClr val="accent2"/>
                </a:solidFill>
                <a:latin typeface="Arial Narrow" pitchFamily="34" charset="0"/>
              </a:rPr>
              <a:t>-9</a:t>
            </a:r>
            <a:r>
              <a:rPr lang="en-US" sz="2000">
                <a:solidFill>
                  <a:schemeClr val="accent2"/>
                </a:solidFill>
                <a:latin typeface="Arial Narrow" pitchFamily="34" charset="0"/>
              </a:rPr>
              <a:t>m</a:t>
            </a: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57200" y="1292225"/>
            <a:ext cx="1219200" cy="1831975"/>
            <a:chOff x="288" y="814"/>
            <a:chExt cx="768" cy="1154"/>
          </a:xfrm>
        </p:grpSpPr>
        <p:sp>
          <p:nvSpPr>
            <p:cNvPr id="38976" name="AutoShape 13" descr="brash"/>
            <p:cNvSpPr>
              <a:spLocks noChangeArrowheads="1"/>
            </p:cNvSpPr>
            <p:nvPr/>
          </p:nvSpPr>
          <p:spPr bwMode="auto">
            <a:xfrm>
              <a:off x="288" y="1104"/>
              <a:ext cx="768" cy="864"/>
            </a:xfrm>
            <a:prstGeom prst="cube">
              <a:avLst>
                <a:gd name="adj" fmla="val 25000"/>
              </a:avLst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8977" name="Text Box 14"/>
            <p:cNvSpPr txBox="1">
              <a:spLocks noChangeArrowheads="1"/>
            </p:cNvSpPr>
            <p:nvPr/>
          </p:nvSpPr>
          <p:spPr bwMode="auto">
            <a:xfrm>
              <a:off x="432" y="814"/>
              <a:ext cx="55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accent2"/>
                  </a:solidFill>
                  <a:latin typeface="Arial Narrow" pitchFamily="34" charset="0"/>
                </a:rPr>
                <a:t>Matéria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209800" y="1292225"/>
            <a:ext cx="1143000" cy="1527175"/>
            <a:chOff x="1392" y="814"/>
            <a:chExt cx="720" cy="962"/>
          </a:xfrm>
        </p:grpSpPr>
        <p:grpSp>
          <p:nvGrpSpPr>
            <p:cNvPr id="38959" name="Group 16"/>
            <p:cNvGrpSpPr>
              <a:grpSpLocks/>
            </p:cNvGrpSpPr>
            <p:nvPr/>
          </p:nvGrpSpPr>
          <p:grpSpPr bwMode="auto">
            <a:xfrm>
              <a:off x="1392" y="1248"/>
              <a:ext cx="720" cy="528"/>
              <a:chOff x="1584" y="1440"/>
              <a:chExt cx="960" cy="672"/>
            </a:xfrm>
          </p:grpSpPr>
          <p:sp>
            <p:nvSpPr>
              <p:cNvPr id="38961" name="Oval 17"/>
              <p:cNvSpPr>
                <a:spLocks noChangeArrowheads="1"/>
              </p:cNvSpPr>
              <p:nvPr/>
            </p:nvSpPr>
            <p:spPr bwMode="auto">
              <a:xfrm>
                <a:off x="1584" y="153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FFFF66"/>
                  </a:gs>
                  <a:gs pos="100000">
                    <a:srgbClr val="76762F"/>
                  </a:gs>
                </a:gsLst>
                <a:lin ang="270000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8962" name="Oval 18"/>
              <p:cNvSpPr>
                <a:spLocks noChangeArrowheads="1"/>
              </p:cNvSpPr>
              <p:nvPr/>
            </p:nvSpPr>
            <p:spPr bwMode="auto">
              <a:xfrm>
                <a:off x="1920" y="1584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lin ang="270000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8963" name="Oval 19"/>
              <p:cNvSpPr>
                <a:spLocks noChangeArrowheads="1"/>
              </p:cNvSpPr>
              <p:nvPr/>
            </p:nvSpPr>
            <p:spPr bwMode="auto">
              <a:xfrm>
                <a:off x="1728" y="1728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FFFF66"/>
                  </a:gs>
                  <a:gs pos="100000">
                    <a:srgbClr val="76762F"/>
                  </a:gs>
                </a:gsLst>
                <a:lin ang="270000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8964" name="Oval 20"/>
              <p:cNvSpPr>
                <a:spLocks noChangeArrowheads="1"/>
              </p:cNvSpPr>
              <p:nvPr/>
            </p:nvSpPr>
            <p:spPr bwMode="auto">
              <a:xfrm>
                <a:off x="2160" y="1440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FFFF66"/>
                  </a:gs>
                  <a:gs pos="100000">
                    <a:srgbClr val="76762F"/>
                  </a:gs>
                </a:gsLst>
                <a:lin ang="270000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8965" name="Oval 21"/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lin ang="270000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8966" name="Oval 22"/>
              <p:cNvSpPr>
                <a:spLocks noChangeArrowheads="1"/>
              </p:cNvSpPr>
              <p:nvPr/>
            </p:nvSpPr>
            <p:spPr bwMode="auto">
              <a:xfrm>
                <a:off x="2256" y="1824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lin ang="270000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8967" name="Oval 23"/>
              <p:cNvSpPr>
                <a:spLocks noChangeArrowheads="1"/>
              </p:cNvSpPr>
              <p:nvPr/>
            </p:nvSpPr>
            <p:spPr bwMode="auto">
              <a:xfrm>
                <a:off x="2448" y="1728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FFFF66"/>
                  </a:gs>
                  <a:gs pos="100000">
                    <a:srgbClr val="76762F"/>
                  </a:gs>
                </a:gsLst>
                <a:lin ang="270000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8968" name="Oval 24"/>
              <p:cNvSpPr>
                <a:spLocks noChangeArrowheads="1"/>
              </p:cNvSpPr>
              <p:nvPr/>
            </p:nvSpPr>
            <p:spPr bwMode="auto">
              <a:xfrm>
                <a:off x="2304" y="2016"/>
                <a:ext cx="96" cy="96"/>
              </a:xfrm>
              <a:prstGeom prst="ellipse">
                <a:avLst/>
              </a:prstGeom>
              <a:gradFill rotWithShape="0">
                <a:gsLst>
                  <a:gs pos="0">
                    <a:srgbClr val="FFFF66"/>
                  </a:gs>
                  <a:gs pos="100000">
                    <a:srgbClr val="76762F"/>
                  </a:gs>
                </a:gsLst>
                <a:lin ang="270000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cxnSp>
            <p:nvCxnSpPr>
              <p:cNvPr id="38969" name="AutoShape 25"/>
              <p:cNvCxnSpPr>
                <a:cxnSpLocks noChangeShapeType="1"/>
                <a:stCxn id="38961" idx="6"/>
                <a:endCxn id="38962" idx="2"/>
              </p:cNvCxnSpPr>
              <p:nvPr/>
            </p:nvCxnSpPr>
            <p:spPr bwMode="auto">
              <a:xfrm>
                <a:off x="1680" y="1584"/>
                <a:ext cx="240" cy="48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8970" name="AutoShape 26"/>
              <p:cNvCxnSpPr>
                <a:cxnSpLocks noChangeShapeType="1"/>
                <a:stCxn id="38964" idx="3"/>
                <a:endCxn id="38962" idx="6"/>
              </p:cNvCxnSpPr>
              <p:nvPr/>
            </p:nvCxnSpPr>
            <p:spPr bwMode="auto">
              <a:xfrm flipH="1">
                <a:off x="2016" y="1522"/>
                <a:ext cx="158" cy="11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8971" name="AutoShape 27"/>
              <p:cNvCxnSpPr>
                <a:cxnSpLocks noChangeShapeType="1"/>
                <a:stCxn id="38962" idx="4"/>
                <a:endCxn id="38965" idx="0"/>
              </p:cNvCxnSpPr>
              <p:nvPr/>
            </p:nvCxnSpPr>
            <p:spPr bwMode="auto">
              <a:xfrm>
                <a:off x="1968" y="1680"/>
                <a:ext cx="48" cy="96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8972" name="AutoShape 28"/>
              <p:cNvCxnSpPr>
                <a:cxnSpLocks noChangeShapeType="1"/>
                <a:stCxn id="38963" idx="6"/>
                <a:endCxn id="38965" idx="2"/>
              </p:cNvCxnSpPr>
              <p:nvPr/>
            </p:nvCxnSpPr>
            <p:spPr bwMode="auto">
              <a:xfrm>
                <a:off x="1824" y="1776"/>
                <a:ext cx="144" cy="48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8973" name="AutoShape 29"/>
              <p:cNvCxnSpPr>
                <a:cxnSpLocks noChangeShapeType="1"/>
                <a:stCxn id="38966" idx="2"/>
                <a:endCxn id="38965" idx="6"/>
              </p:cNvCxnSpPr>
              <p:nvPr/>
            </p:nvCxnSpPr>
            <p:spPr bwMode="auto">
              <a:xfrm flipH="1" flipV="1">
                <a:off x="2064" y="1824"/>
                <a:ext cx="192" cy="48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8974" name="AutoShape 30"/>
              <p:cNvCxnSpPr>
                <a:cxnSpLocks noChangeShapeType="1"/>
                <a:stCxn id="38966" idx="6"/>
                <a:endCxn id="38967" idx="3"/>
              </p:cNvCxnSpPr>
              <p:nvPr/>
            </p:nvCxnSpPr>
            <p:spPr bwMode="auto">
              <a:xfrm flipV="1">
                <a:off x="2352" y="1810"/>
                <a:ext cx="110" cy="62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8975" name="AutoShape 31"/>
              <p:cNvCxnSpPr>
                <a:cxnSpLocks noChangeShapeType="1"/>
                <a:stCxn id="38966" idx="4"/>
                <a:endCxn id="38968" idx="0"/>
              </p:cNvCxnSpPr>
              <p:nvPr/>
            </p:nvCxnSpPr>
            <p:spPr bwMode="auto">
              <a:xfrm>
                <a:off x="2304" y="1920"/>
                <a:ext cx="48" cy="96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38960" name="Text Box 32"/>
            <p:cNvSpPr txBox="1">
              <a:spLocks noChangeArrowheads="1"/>
            </p:cNvSpPr>
            <p:nvPr/>
          </p:nvSpPr>
          <p:spPr bwMode="auto">
            <a:xfrm>
              <a:off x="1431" y="814"/>
              <a:ext cx="6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accent2"/>
                  </a:solidFill>
                  <a:latin typeface="Arial Narrow" pitchFamily="34" charset="0"/>
                </a:rPr>
                <a:t>Molécula</a:t>
              </a:r>
            </a:p>
          </p:txBody>
        </p:sp>
      </p:grp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3886200" y="1292225"/>
            <a:ext cx="952500" cy="1698625"/>
            <a:chOff x="2448" y="814"/>
            <a:chExt cx="600" cy="1070"/>
          </a:xfrm>
        </p:grpSpPr>
        <p:pic>
          <p:nvPicPr>
            <p:cNvPr id="38957" name="Picture 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48" y="1200"/>
              <a:ext cx="600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58" name="Text Box 35"/>
            <p:cNvSpPr txBox="1">
              <a:spLocks noChangeArrowheads="1"/>
            </p:cNvSpPr>
            <p:nvPr/>
          </p:nvSpPr>
          <p:spPr bwMode="auto">
            <a:xfrm>
              <a:off x="2537" y="814"/>
              <a:ext cx="49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2000">
                  <a:solidFill>
                    <a:schemeClr val="accent2"/>
                  </a:solidFill>
                  <a:latin typeface="Arial Narrow" pitchFamily="34" charset="0"/>
                </a:rPr>
                <a:t>Átomo</a:t>
              </a:r>
            </a:p>
          </p:txBody>
        </p:sp>
      </p:grpSp>
      <p:grpSp>
        <p:nvGrpSpPr>
          <p:cNvPr id="7" name="Group 36"/>
          <p:cNvGrpSpPr>
            <a:grpSpLocks/>
          </p:cNvGrpSpPr>
          <p:nvPr/>
        </p:nvGrpSpPr>
        <p:grpSpPr bwMode="auto">
          <a:xfrm>
            <a:off x="5130800" y="1292225"/>
            <a:ext cx="908050" cy="1603375"/>
            <a:chOff x="3232" y="814"/>
            <a:chExt cx="572" cy="1010"/>
          </a:xfrm>
        </p:grpSpPr>
        <p:pic>
          <p:nvPicPr>
            <p:cNvPr id="38955" name="Picture 3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52" y="1272"/>
              <a:ext cx="552" cy="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56" name="Text Box 38"/>
            <p:cNvSpPr txBox="1">
              <a:spLocks noChangeArrowheads="1"/>
            </p:cNvSpPr>
            <p:nvPr/>
          </p:nvSpPr>
          <p:spPr bwMode="auto">
            <a:xfrm>
              <a:off x="3232" y="814"/>
              <a:ext cx="52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accent2"/>
                  </a:solidFill>
                  <a:latin typeface="Arial Narrow" pitchFamily="34" charset="0"/>
                </a:rPr>
                <a:t>Núcleo</a:t>
              </a:r>
            </a:p>
          </p:txBody>
        </p:sp>
      </p:grpSp>
      <p:grpSp>
        <p:nvGrpSpPr>
          <p:cNvPr id="8" name="Group 39"/>
          <p:cNvGrpSpPr>
            <a:grpSpLocks/>
          </p:cNvGrpSpPr>
          <p:nvPr/>
        </p:nvGrpSpPr>
        <p:grpSpPr bwMode="auto">
          <a:xfrm>
            <a:off x="7715250" y="1292225"/>
            <a:ext cx="752475" cy="1298575"/>
            <a:chOff x="4860" y="814"/>
            <a:chExt cx="474" cy="818"/>
          </a:xfrm>
        </p:grpSpPr>
        <p:sp>
          <p:nvSpPr>
            <p:cNvPr id="38953" name="Oval 40"/>
            <p:cNvSpPr>
              <a:spLocks noChangeArrowheads="1"/>
            </p:cNvSpPr>
            <p:nvPr/>
          </p:nvSpPr>
          <p:spPr bwMode="auto">
            <a:xfrm>
              <a:off x="5001" y="1440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600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FFFF00"/>
                  </a:solidFill>
                  <a:latin typeface="Arial Narrow" pitchFamily="34" charset="0"/>
                </a:rPr>
                <a:t>u</a:t>
              </a:r>
            </a:p>
          </p:txBody>
        </p:sp>
        <p:sp>
          <p:nvSpPr>
            <p:cNvPr id="38954" name="Text Box 41"/>
            <p:cNvSpPr txBox="1">
              <a:spLocks noChangeArrowheads="1"/>
            </p:cNvSpPr>
            <p:nvPr/>
          </p:nvSpPr>
          <p:spPr bwMode="auto">
            <a:xfrm>
              <a:off x="4860" y="814"/>
              <a:ext cx="47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accent2"/>
                  </a:solidFill>
                  <a:latin typeface="Arial Narrow" pitchFamily="34" charset="0"/>
                </a:rPr>
                <a:t>Quark</a:t>
              </a:r>
            </a:p>
          </p:txBody>
        </p:sp>
      </p:grpSp>
      <p:sp>
        <p:nvSpPr>
          <p:cNvPr id="38927" name="Text Box 42"/>
          <p:cNvSpPr txBox="1">
            <a:spLocks noChangeArrowheads="1"/>
          </p:cNvSpPr>
          <p:nvPr/>
        </p:nvSpPr>
        <p:spPr bwMode="auto">
          <a:xfrm>
            <a:off x="2193925" y="39989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>
              <a:solidFill>
                <a:schemeClr val="accent2"/>
              </a:solidFill>
              <a:latin typeface="Arial Narrow" pitchFamily="34" charset="0"/>
            </a:endParaRPr>
          </a:p>
        </p:txBody>
      </p:sp>
      <p:sp>
        <p:nvSpPr>
          <p:cNvPr id="92203" name="Text Box 43"/>
          <p:cNvSpPr txBox="1">
            <a:spLocks noChangeArrowheads="1"/>
          </p:cNvSpPr>
          <p:nvPr/>
        </p:nvSpPr>
        <p:spPr bwMode="auto">
          <a:xfrm>
            <a:off x="7688263" y="3105150"/>
            <a:ext cx="904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accent2"/>
                </a:solidFill>
                <a:latin typeface="Arial Narrow" pitchFamily="34" charset="0"/>
              </a:rPr>
              <a:t>&lt;10</a:t>
            </a:r>
            <a:r>
              <a:rPr lang="en-US" sz="2000" baseline="30000">
                <a:solidFill>
                  <a:schemeClr val="accent2"/>
                </a:solidFill>
                <a:latin typeface="Arial Narrow" pitchFamily="34" charset="0"/>
              </a:rPr>
              <a:t>-19</a:t>
            </a:r>
            <a:r>
              <a:rPr lang="en-US" sz="2000">
                <a:solidFill>
                  <a:schemeClr val="accent2"/>
                </a:solidFill>
                <a:latin typeface="Arial Narrow" pitchFamily="34" charset="0"/>
              </a:rPr>
              <a:t>m</a:t>
            </a:r>
          </a:p>
        </p:txBody>
      </p:sp>
      <p:sp>
        <p:nvSpPr>
          <p:cNvPr id="92204" name="Line 44"/>
          <p:cNvSpPr>
            <a:spLocks noChangeShapeType="1"/>
          </p:cNvSpPr>
          <p:nvPr/>
        </p:nvSpPr>
        <p:spPr bwMode="auto">
          <a:xfrm>
            <a:off x="1524000" y="2362200"/>
            <a:ext cx="685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205" name="Line 45"/>
          <p:cNvSpPr>
            <a:spLocks noChangeShapeType="1"/>
          </p:cNvSpPr>
          <p:nvPr/>
        </p:nvSpPr>
        <p:spPr bwMode="auto">
          <a:xfrm>
            <a:off x="2971800" y="2057400"/>
            <a:ext cx="838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206" name="Line 46"/>
          <p:cNvSpPr>
            <a:spLocks noChangeShapeType="1"/>
          </p:cNvSpPr>
          <p:nvPr/>
        </p:nvSpPr>
        <p:spPr bwMode="auto">
          <a:xfrm>
            <a:off x="4419600" y="2438400"/>
            <a:ext cx="762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207" name="Line 47"/>
          <p:cNvSpPr>
            <a:spLocks noChangeShapeType="1"/>
          </p:cNvSpPr>
          <p:nvPr/>
        </p:nvSpPr>
        <p:spPr bwMode="auto">
          <a:xfrm>
            <a:off x="6019800" y="2514600"/>
            <a:ext cx="685800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208" name="Line 48"/>
          <p:cNvSpPr>
            <a:spLocks noChangeShapeType="1"/>
          </p:cNvSpPr>
          <p:nvPr/>
        </p:nvSpPr>
        <p:spPr bwMode="auto">
          <a:xfrm>
            <a:off x="6019800" y="2362200"/>
            <a:ext cx="685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209" name="Text Box 49"/>
          <p:cNvSpPr txBox="1">
            <a:spLocks noChangeArrowheads="1"/>
          </p:cNvSpPr>
          <p:nvPr/>
        </p:nvSpPr>
        <p:spPr bwMode="auto">
          <a:xfrm>
            <a:off x="6297613" y="3429000"/>
            <a:ext cx="136366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  <a:latin typeface="Arial Narrow" pitchFamily="34" charset="0"/>
              </a:rPr>
              <a:t>prótons, nêutrons,</a:t>
            </a:r>
          </a:p>
          <a:p>
            <a:pPr algn="ctr"/>
            <a:r>
              <a:rPr lang="en-US" sz="1400">
                <a:solidFill>
                  <a:schemeClr val="accent2"/>
                </a:solidFill>
                <a:latin typeface="Arial Narrow" pitchFamily="34" charset="0"/>
              </a:rPr>
              <a:t>mésons, etc.</a:t>
            </a:r>
          </a:p>
          <a:p>
            <a:pPr algn="ctr"/>
            <a:r>
              <a:rPr lang="en-US" sz="1400">
                <a:solidFill>
                  <a:schemeClr val="accent2"/>
                </a:solidFill>
                <a:latin typeface="Symbol" pitchFamily="18" charset="2"/>
              </a:rPr>
              <a:t>p,W,L...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92210" name="Text Box 50"/>
          <p:cNvSpPr txBox="1">
            <a:spLocks noChangeArrowheads="1"/>
          </p:cNvSpPr>
          <p:nvPr/>
        </p:nvSpPr>
        <p:spPr bwMode="auto">
          <a:xfrm>
            <a:off x="7675563" y="3429000"/>
            <a:ext cx="120173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  <a:latin typeface="Arial Narrow" pitchFamily="34" charset="0"/>
              </a:rPr>
              <a:t>top, bottom,</a:t>
            </a:r>
          </a:p>
          <a:p>
            <a:pPr algn="ctr"/>
            <a:r>
              <a:rPr lang="en-US" sz="1400">
                <a:solidFill>
                  <a:schemeClr val="accent2"/>
                </a:solidFill>
                <a:latin typeface="Arial Narrow" pitchFamily="34" charset="0"/>
              </a:rPr>
              <a:t>charm, strange,</a:t>
            </a:r>
          </a:p>
          <a:p>
            <a:pPr algn="ctr"/>
            <a:r>
              <a:rPr lang="en-US" sz="1400">
                <a:solidFill>
                  <a:schemeClr val="accent2"/>
                </a:solidFill>
                <a:latin typeface="Arial Narrow" pitchFamily="34" charset="0"/>
              </a:rPr>
              <a:t>up, down</a:t>
            </a:r>
          </a:p>
        </p:txBody>
      </p:sp>
      <p:grpSp>
        <p:nvGrpSpPr>
          <p:cNvPr id="9" name="Group 51"/>
          <p:cNvGrpSpPr>
            <a:grpSpLocks/>
          </p:cNvGrpSpPr>
          <p:nvPr/>
        </p:nvGrpSpPr>
        <p:grpSpPr bwMode="auto">
          <a:xfrm>
            <a:off x="4743450" y="2743200"/>
            <a:ext cx="2057400" cy="2209800"/>
            <a:chOff x="2988" y="1728"/>
            <a:chExt cx="1296" cy="1392"/>
          </a:xfrm>
        </p:grpSpPr>
        <p:sp>
          <p:nvSpPr>
            <p:cNvPr id="38951" name="Line 52"/>
            <p:cNvSpPr>
              <a:spLocks noChangeShapeType="1"/>
            </p:cNvSpPr>
            <p:nvPr/>
          </p:nvSpPr>
          <p:spPr bwMode="auto">
            <a:xfrm>
              <a:off x="2988" y="1728"/>
              <a:ext cx="768" cy="139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8952" name="Line 53"/>
            <p:cNvSpPr>
              <a:spLocks noChangeShapeType="1"/>
            </p:cNvSpPr>
            <p:nvPr/>
          </p:nvSpPr>
          <p:spPr bwMode="auto">
            <a:xfrm>
              <a:off x="3756" y="3120"/>
              <a:ext cx="528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38937" name="Text Box 54"/>
          <p:cNvSpPr txBox="1">
            <a:spLocks noChangeArrowheads="1"/>
          </p:cNvSpPr>
          <p:nvPr/>
        </p:nvSpPr>
        <p:spPr bwMode="auto">
          <a:xfrm>
            <a:off x="3651250" y="35052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pt-BR" sz="2000">
              <a:solidFill>
                <a:schemeClr val="accent2"/>
              </a:solidFill>
              <a:latin typeface="Arial Narrow" pitchFamily="34" charset="0"/>
            </a:endParaRPr>
          </a:p>
        </p:txBody>
      </p:sp>
      <p:sp>
        <p:nvSpPr>
          <p:cNvPr id="92215" name="Rectangle 55"/>
          <p:cNvSpPr>
            <a:spLocks noChangeArrowheads="1"/>
          </p:cNvSpPr>
          <p:nvPr/>
        </p:nvSpPr>
        <p:spPr bwMode="auto">
          <a:xfrm>
            <a:off x="914400" y="3429000"/>
            <a:ext cx="4114800" cy="304800"/>
          </a:xfrm>
          <a:prstGeom prst="rect">
            <a:avLst/>
          </a:prstGeom>
          <a:solidFill>
            <a:srgbClr val="FF858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dirty="0" err="1">
                <a:solidFill>
                  <a:schemeClr val="accent2"/>
                </a:solidFill>
                <a:latin typeface="Arial Narrow" pitchFamily="34" charset="0"/>
              </a:rPr>
              <a:t>Matéria</a:t>
            </a:r>
            <a:r>
              <a:rPr lang="en-US" sz="20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Arial Narrow" pitchFamily="34" charset="0"/>
              </a:rPr>
              <a:t>condensada</a:t>
            </a:r>
            <a:r>
              <a:rPr lang="en-US" sz="2000" dirty="0">
                <a:solidFill>
                  <a:schemeClr val="accent2"/>
                </a:solidFill>
                <a:latin typeface="Arial Narrow" pitchFamily="34" charset="0"/>
              </a:rPr>
              <a:t>/</a:t>
            </a:r>
            <a:r>
              <a:rPr lang="en-US" sz="2000" dirty="0" err="1">
                <a:solidFill>
                  <a:schemeClr val="accent2"/>
                </a:solidFill>
                <a:latin typeface="Arial Narrow" pitchFamily="34" charset="0"/>
              </a:rPr>
              <a:t>Nanociência</a:t>
            </a:r>
            <a:r>
              <a:rPr lang="en-US" sz="2000" dirty="0">
                <a:solidFill>
                  <a:schemeClr val="accent2"/>
                </a:solidFill>
                <a:latin typeface="Arial Narrow" pitchFamily="34" charset="0"/>
              </a:rPr>
              <a:t>/</a:t>
            </a:r>
            <a:r>
              <a:rPr lang="en-US" sz="2000" dirty="0" err="1">
                <a:solidFill>
                  <a:schemeClr val="accent2"/>
                </a:solidFill>
                <a:latin typeface="Arial Narrow" pitchFamily="34" charset="0"/>
              </a:rPr>
              <a:t>Química</a:t>
            </a:r>
            <a:endParaRPr lang="en-US" sz="2000" dirty="0">
              <a:solidFill>
                <a:schemeClr val="accent2"/>
              </a:solidFill>
              <a:latin typeface="Arial Narrow" pitchFamily="34" charset="0"/>
            </a:endParaRPr>
          </a:p>
        </p:txBody>
      </p:sp>
      <p:sp>
        <p:nvSpPr>
          <p:cNvPr id="92216" name="Rectangle 56"/>
          <p:cNvSpPr>
            <a:spLocks noChangeArrowheads="1"/>
          </p:cNvSpPr>
          <p:nvPr/>
        </p:nvSpPr>
        <p:spPr bwMode="auto">
          <a:xfrm>
            <a:off x="3886200" y="3810000"/>
            <a:ext cx="2286000" cy="304800"/>
          </a:xfrm>
          <a:prstGeom prst="rect">
            <a:avLst/>
          </a:prstGeom>
          <a:solidFill>
            <a:srgbClr val="FF858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solidFill>
                  <a:schemeClr val="accent2"/>
                </a:solidFill>
                <a:latin typeface="Arial Narrow" pitchFamily="34" charset="0"/>
              </a:rPr>
              <a:t>Física Atômica</a:t>
            </a:r>
          </a:p>
        </p:txBody>
      </p:sp>
      <p:sp>
        <p:nvSpPr>
          <p:cNvPr id="92217" name="Rectangle 57"/>
          <p:cNvSpPr>
            <a:spLocks noChangeArrowheads="1"/>
          </p:cNvSpPr>
          <p:nvPr/>
        </p:nvSpPr>
        <p:spPr bwMode="auto">
          <a:xfrm>
            <a:off x="5076825" y="4191000"/>
            <a:ext cx="1323975" cy="677863"/>
          </a:xfrm>
          <a:prstGeom prst="rect">
            <a:avLst/>
          </a:prstGeom>
          <a:solidFill>
            <a:srgbClr val="FF858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solidFill>
                  <a:schemeClr val="accent2"/>
                </a:solidFill>
                <a:latin typeface="Arial Narrow" pitchFamily="34" charset="0"/>
              </a:rPr>
              <a:t>Física Nuclear</a:t>
            </a:r>
          </a:p>
        </p:txBody>
      </p:sp>
      <p:grpSp>
        <p:nvGrpSpPr>
          <p:cNvPr id="10" name="Group 58"/>
          <p:cNvGrpSpPr>
            <a:grpSpLocks/>
          </p:cNvGrpSpPr>
          <p:nvPr/>
        </p:nvGrpSpPr>
        <p:grpSpPr bwMode="auto">
          <a:xfrm>
            <a:off x="6530975" y="1292225"/>
            <a:ext cx="868363" cy="1517650"/>
            <a:chOff x="4114" y="814"/>
            <a:chExt cx="547" cy="956"/>
          </a:xfrm>
        </p:grpSpPr>
        <p:pic>
          <p:nvPicPr>
            <p:cNvPr id="38948" name="Picture 5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72" y="1344"/>
              <a:ext cx="270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49" name="Text Box 60"/>
            <p:cNvSpPr txBox="1">
              <a:spLocks noChangeArrowheads="1"/>
            </p:cNvSpPr>
            <p:nvPr/>
          </p:nvSpPr>
          <p:spPr bwMode="auto">
            <a:xfrm>
              <a:off x="4114" y="814"/>
              <a:ext cx="54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accent2"/>
                  </a:solidFill>
                  <a:latin typeface="Arial Narrow" pitchFamily="34" charset="0"/>
                </a:rPr>
                <a:t>Hádron</a:t>
              </a:r>
            </a:p>
          </p:txBody>
        </p:sp>
        <p:sp>
          <p:nvSpPr>
            <p:cNvPr id="38950" name="Text Box 61"/>
            <p:cNvSpPr txBox="1">
              <a:spLocks noChangeArrowheads="1"/>
            </p:cNvSpPr>
            <p:nvPr/>
          </p:nvSpPr>
          <p:spPr bwMode="auto">
            <a:xfrm>
              <a:off x="4228" y="1008"/>
              <a:ext cx="34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00">
                  <a:solidFill>
                    <a:schemeClr val="accent2"/>
                  </a:solidFill>
                  <a:latin typeface="Arial Narrow" pitchFamily="34" charset="0"/>
                </a:rPr>
                <a:t>(Bárion)</a:t>
              </a:r>
            </a:p>
          </p:txBody>
        </p:sp>
      </p:grpSp>
      <p:grpSp>
        <p:nvGrpSpPr>
          <p:cNvPr id="11" name="Group 62"/>
          <p:cNvGrpSpPr>
            <a:grpSpLocks/>
          </p:cNvGrpSpPr>
          <p:nvPr/>
        </p:nvGrpSpPr>
        <p:grpSpPr bwMode="auto">
          <a:xfrm>
            <a:off x="6400800" y="4340225"/>
            <a:ext cx="844550" cy="688975"/>
            <a:chOff x="4032" y="2734"/>
            <a:chExt cx="532" cy="434"/>
          </a:xfrm>
        </p:grpSpPr>
        <p:sp>
          <p:nvSpPr>
            <p:cNvPr id="92223" name="Oval 63"/>
            <p:cNvSpPr>
              <a:spLocks noChangeArrowheads="1"/>
            </p:cNvSpPr>
            <p:nvPr/>
          </p:nvSpPr>
          <p:spPr bwMode="auto">
            <a:xfrm>
              <a:off x="4283" y="3072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8946" name="Text Box 64"/>
            <p:cNvSpPr txBox="1">
              <a:spLocks noChangeArrowheads="1"/>
            </p:cNvSpPr>
            <p:nvPr/>
          </p:nvSpPr>
          <p:spPr bwMode="auto">
            <a:xfrm>
              <a:off x="4032" y="2734"/>
              <a:ext cx="5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accent2"/>
                  </a:solidFill>
                  <a:latin typeface="Arial Narrow" pitchFamily="34" charset="0"/>
                </a:rPr>
                <a:t>Elétron</a:t>
              </a:r>
            </a:p>
          </p:txBody>
        </p:sp>
        <p:sp>
          <p:nvSpPr>
            <p:cNvPr id="38947" name="Text Box 65"/>
            <p:cNvSpPr txBox="1">
              <a:spLocks noChangeArrowheads="1"/>
            </p:cNvSpPr>
            <p:nvPr/>
          </p:nvSpPr>
          <p:spPr bwMode="auto">
            <a:xfrm>
              <a:off x="4152" y="2892"/>
              <a:ext cx="35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00">
                  <a:solidFill>
                    <a:schemeClr val="accent2"/>
                  </a:solidFill>
                  <a:latin typeface="Arial Narrow" pitchFamily="34" charset="0"/>
                </a:rPr>
                <a:t>(Lepton)</a:t>
              </a:r>
            </a:p>
          </p:txBody>
        </p:sp>
      </p:grpSp>
      <p:sp>
        <p:nvSpPr>
          <p:cNvPr id="92226" name="Line 66"/>
          <p:cNvSpPr>
            <a:spLocks noChangeShapeType="1"/>
          </p:cNvSpPr>
          <p:nvPr/>
        </p:nvSpPr>
        <p:spPr bwMode="auto">
          <a:xfrm>
            <a:off x="7010400" y="2209800"/>
            <a:ext cx="914400" cy="22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227" name="Text Box 67"/>
          <p:cNvSpPr txBox="1">
            <a:spLocks noChangeArrowheads="1"/>
          </p:cNvSpPr>
          <p:nvPr/>
        </p:nvSpPr>
        <p:spPr bwMode="auto">
          <a:xfrm>
            <a:off x="587375" y="3108325"/>
            <a:ext cx="708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accent2"/>
                </a:solidFill>
                <a:latin typeface="Arial Narrow" pitchFamily="34" charset="0"/>
              </a:rPr>
              <a:t>10</a:t>
            </a:r>
            <a:r>
              <a:rPr lang="en-US" sz="2000" baseline="30000">
                <a:solidFill>
                  <a:schemeClr val="accent2"/>
                </a:solidFill>
                <a:latin typeface="Arial Narrow" pitchFamily="34" charset="0"/>
              </a:rPr>
              <a:t>-2</a:t>
            </a:r>
            <a:r>
              <a:rPr lang="en-US" sz="2000">
                <a:solidFill>
                  <a:schemeClr val="accent2"/>
                </a:solidFill>
                <a:latin typeface="Arial Narrow" pitchFamily="34" charset="0"/>
              </a:rPr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92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92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92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92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92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92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2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500"/>
                                        <p:tgtEl>
                                          <p:spTgt spid="92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92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2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0" dur="500"/>
                                        <p:tgtEl>
                                          <p:spTgt spid="92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5" dur="500"/>
                                        <p:tgtEl>
                                          <p:spTgt spid="9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2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2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2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3" dur="500"/>
                                        <p:tgtEl>
                                          <p:spTgt spid="9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 animBg="1"/>
      <p:bldP spid="92167" grpId="0"/>
      <p:bldP spid="92168" grpId="0"/>
      <p:bldP spid="92169" grpId="0"/>
      <p:bldP spid="92170" grpId="0"/>
      <p:bldP spid="92171" grpId="0"/>
      <p:bldP spid="92203" grpId="0"/>
      <p:bldP spid="92204" grpId="0" animBg="1"/>
      <p:bldP spid="92205" grpId="0" animBg="1"/>
      <p:bldP spid="92206" grpId="0" animBg="1"/>
      <p:bldP spid="92207" grpId="0" animBg="1"/>
      <p:bldP spid="92208" grpId="0" animBg="1"/>
      <p:bldP spid="92209" grpId="0"/>
      <p:bldP spid="92210" grpId="0"/>
      <p:bldP spid="92215" grpId="0" animBg="1"/>
      <p:bldP spid="92216" grpId="0" animBg="1"/>
      <p:bldP spid="92217" grpId="0" animBg="1"/>
      <p:bldP spid="92226" grpId="0" animBg="1"/>
      <p:bldP spid="92227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Standard Model of Particle Physics - WorldAtlas">
            <a:extLst>
              <a:ext uri="{FF2B5EF4-FFF2-40B4-BE49-F238E27FC236}">
                <a16:creationId xmlns:a16="http://schemas.microsoft.com/office/drawing/2014/main" id="{03892923-8EF2-D437-77A7-6F9142C1F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0"/>
            <a:ext cx="7545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0" name="Picture 4" descr="posterBigBa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-603250"/>
            <a:ext cx="6477000" cy="7461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125538"/>
            <a:ext cx="3803650" cy="2800350"/>
          </a:xfrm>
          <a:prstGeom prst="rect">
            <a:avLst/>
          </a:prstGeom>
          <a:noFill/>
        </p:spPr>
      </p:pic>
      <p:sp>
        <p:nvSpPr>
          <p:cNvPr id="174084" name="Text Box 4"/>
          <p:cNvSpPr txBox="1">
            <a:spLocks noChangeArrowheads="1"/>
          </p:cNvSpPr>
          <p:nvPr/>
        </p:nvSpPr>
        <p:spPr bwMode="auto">
          <a:xfrm>
            <a:off x="519113" y="311150"/>
            <a:ext cx="28289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>
                <a:solidFill>
                  <a:srgbClr val="FF6633"/>
                </a:solidFill>
              </a:rPr>
              <a:t>Radiações do espaço</a:t>
            </a:r>
          </a:p>
        </p:txBody>
      </p:sp>
      <p:pic>
        <p:nvPicPr>
          <p:cNvPr id="174085" name="Picture 5" descr="penzias_wils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2708275"/>
            <a:ext cx="2952750" cy="2251075"/>
          </a:xfrm>
          <a:prstGeom prst="rect">
            <a:avLst/>
          </a:prstGeom>
          <a:noFill/>
        </p:spPr>
      </p:pic>
      <p:sp>
        <p:nvSpPr>
          <p:cNvPr id="174086" name="Text Box 6"/>
          <p:cNvSpPr txBox="1">
            <a:spLocks noChangeArrowheads="1"/>
          </p:cNvSpPr>
          <p:nvPr/>
        </p:nvSpPr>
        <p:spPr bwMode="auto">
          <a:xfrm>
            <a:off x="5580063" y="5013325"/>
            <a:ext cx="2952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/>
              <a:t>1965</a:t>
            </a:r>
            <a:r>
              <a:rPr lang="pt-BR" sz="1800"/>
              <a:t> Arno Penzias e Robert Wilson detectam a radiação cósmica de fundo nas freqüências de microondas.</a:t>
            </a:r>
            <a:endParaRPr lang="pt-BR" sz="1800" b="1"/>
          </a:p>
        </p:txBody>
      </p:sp>
      <p:pic>
        <p:nvPicPr>
          <p:cNvPr id="17408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1125538"/>
            <a:ext cx="1187450" cy="1439862"/>
          </a:xfrm>
          <a:prstGeom prst="rect">
            <a:avLst/>
          </a:prstGeom>
          <a:noFill/>
        </p:spPr>
      </p:pic>
      <p:sp>
        <p:nvSpPr>
          <p:cNvPr id="174089" name="Text Box 9"/>
          <p:cNvSpPr txBox="1">
            <a:spLocks noChangeArrowheads="1"/>
          </p:cNvSpPr>
          <p:nvPr/>
        </p:nvSpPr>
        <p:spPr bwMode="auto">
          <a:xfrm>
            <a:off x="1044575" y="4005263"/>
            <a:ext cx="2952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/>
              <a:t>1932</a:t>
            </a:r>
            <a:r>
              <a:rPr lang="pt-BR" sz="1800"/>
              <a:t> Karl Jansky descobre ondas de rádio sendo emitidas pela nossa galáxia, a Via-Láctea.</a:t>
            </a:r>
            <a:endParaRPr lang="pt-BR" sz="1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7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74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74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7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6" grpId="0"/>
      <p:bldP spid="174089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8" name="Picture 4" descr="8606Penzias_Wilson_COBE_W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393700"/>
            <a:ext cx="7848600" cy="60150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1113" y="244475"/>
            <a:ext cx="2481262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224338" y="585788"/>
            <a:ext cx="469265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>
                <a:solidFill>
                  <a:schemeClr val="tx1"/>
                </a:solidFill>
              </a:rPr>
              <a:t>CMB:</a:t>
            </a:r>
          </a:p>
          <a:p>
            <a:pPr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chemeClr val="tx1"/>
                </a:solidFill>
              </a:rPr>
              <a:t>A. A. Penzias and R. Wilson, </a:t>
            </a:r>
            <a:r>
              <a:rPr lang="en-GB" sz="1400" i="1">
                <a:solidFill>
                  <a:schemeClr val="tx1"/>
                </a:solidFill>
              </a:rPr>
              <a:t>Astroph. J.</a:t>
            </a:r>
            <a:r>
              <a:rPr lang="en-GB" sz="1400">
                <a:solidFill>
                  <a:schemeClr val="tx1"/>
                </a:solidFill>
              </a:rPr>
              <a:t>, </a:t>
            </a:r>
            <a:r>
              <a:rPr lang="en-GB" sz="1400" b="1">
                <a:solidFill>
                  <a:schemeClr val="tx1"/>
                </a:solidFill>
              </a:rPr>
              <a:t>142</a:t>
            </a:r>
            <a:r>
              <a:rPr lang="en-GB" sz="1400">
                <a:solidFill>
                  <a:schemeClr val="tx1"/>
                </a:solidFill>
              </a:rPr>
              <a:t> (1965) 419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208088" y="2546350"/>
            <a:ext cx="51990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chemeClr val="tx1"/>
                </a:solidFill>
              </a:rPr>
              <a:t>K. Greisen, </a:t>
            </a:r>
            <a:r>
              <a:rPr lang="en-GB" sz="1400" i="1">
                <a:solidFill>
                  <a:schemeClr val="tx1"/>
                </a:solidFill>
              </a:rPr>
              <a:t>Phys. Rev. Lett.</a:t>
            </a:r>
            <a:r>
              <a:rPr lang="en-GB" sz="1400">
                <a:solidFill>
                  <a:schemeClr val="tx1"/>
                </a:solidFill>
              </a:rPr>
              <a:t>, </a:t>
            </a:r>
            <a:r>
              <a:rPr lang="en-GB" sz="1400" b="1">
                <a:solidFill>
                  <a:schemeClr val="tx1"/>
                </a:solidFill>
              </a:rPr>
              <a:t>16 </a:t>
            </a:r>
            <a:r>
              <a:rPr lang="en-GB" sz="1400">
                <a:solidFill>
                  <a:schemeClr val="tx1"/>
                </a:solidFill>
              </a:rPr>
              <a:t>(1966) 748</a:t>
            </a:r>
            <a:br>
              <a:rPr lang="en-GB" sz="1400">
                <a:solidFill>
                  <a:schemeClr val="tx1"/>
                </a:solidFill>
              </a:rPr>
            </a:br>
            <a:r>
              <a:rPr lang="en-GB" sz="1400">
                <a:solidFill>
                  <a:schemeClr val="tx1"/>
                </a:solidFill>
              </a:rPr>
              <a:t>G. T. Zatsepin, V. A. Kuz'min, Pis'ma Zh. Eksp. Theor. Fiz. </a:t>
            </a:r>
            <a:r>
              <a:rPr lang="en-GB" sz="1400" b="1">
                <a:solidFill>
                  <a:schemeClr val="tx1"/>
                </a:solidFill>
              </a:rPr>
              <a:t>4</a:t>
            </a:r>
            <a:r>
              <a:rPr lang="en-GB" sz="1400">
                <a:solidFill>
                  <a:schemeClr val="tx1"/>
                </a:solidFill>
              </a:rPr>
              <a:t> (1966) 53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1175" y="3251200"/>
            <a:ext cx="3938588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757988" y="4730750"/>
            <a:ext cx="1716087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0000FF"/>
                </a:solidFill>
              </a:rPr>
              <a:t>The GZK Cutoff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9025" y="2054225"/>
            <a:ext cx="290195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530285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6" name="Text Box 4"/>
          <p:cNvSpPr txBox="1">
            <a:spLocks noChangeArrowheads="1"/>
          </p:cNvSpPr>
          <p:nvPr/>
        </p:nvSpPr>
        <p:spPr bwMode="auto">
          <a:xfrm>
            <a:off x="539750" y="188913"/>
            <a:ext cx="4389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dirty="0" err="1">
                <a:solidFill>
                  <a:srgbClr val="FF6633"/>
                </a:solidFill>
              </a:rPr>
              <a:t>Astropartículas</a:t>
            </a:r>
            <a:r>
              <a:rPr lang="pt-BR" dirty="0">
                <a:solidFill>
                  <a:srgbClr val="FF6633"/>
                </a:solidFill>
              </a:rPr>
              <a:t>: Raios Cósmicos</a:t>
            </a:r>
          </a:p>
        </p:txBody>
      </p:sp>
      <p:pic>
        <p:nvPicPr>
          <p:cNvPr id="17715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620713"/>
            <a:ext cx="4899025" cy="6237287"/>
          </a:xfrm>
          <a:prstGeom prst="rect">
            <a:avLst/>
          </a:prstGeom>
          <a:noFill/>
        </p:spPr>
      </p:pic>
      <p:pic>
        <p:nvPicPr>
          <p:cNvPr id="177159" name="Picture 7" descr="e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620713"/>
            <a:ext cx="3924300" cy="6237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2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476250"/>
            <a:ext cx="7820025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787346"/>
      </p:ext>
    </p:extLst>
  </p:cSld>
  <p:clrMapOvr>
    <a:masterClrMapping/>
  </p:clrMapOvr>
  <p:transition spd="med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738" name="Picture 2" descr="http://www.mpi-hd.mpg.de/hfm/CosmicRay/show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88640"/>
            <a:ext cx="7632848" cy="60498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9640830"/>
      </p:ext>
    </p:extLst>
  </p:cSld>
  <p:clrMapOvr>
    <a:masterClrMapping/>
  </p:clrMapOvr>
  <p:transition spd="med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975" y="404813"/>
            <a:ext cx="80200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7187" y="0"/>
            <a:ext cx="1166813" cy="18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441837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77057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/>
              <a:t>1811</a:t>
            </a:r>
            <a:r>
              <a:rPr lang="pt-BR" sz="1800"/>
              <a:t> Lorenzo Amedeo Avogadro: “Sob as mesmas condições de temperatura e pressão, iguais volumes de todos os gases contêm o mesmo número de moléculas”.</a:t>
            </a:r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1979712" y="2060575"/>
            <a:ext cx="2231926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dirty="0"/>
              <a:t>N</a:t>
            </a:r>
            <a:r>
              <a:rPr lang="pt-BR" sz="1000" dirty="0"/>
              <a:t>0 </a:t>
            </a:r>
            <a:r>
              <a:rPr lang="pt-BR" sz="1800" dirty="0"/>
              <a:t>= 6.02 x 10</a:t>
            </a:r>
            <a:r>
              <a:rPr lang="pt-BR" sz="1800" baseline="30000" dirty="0"/>
              <a:t>23 </a:t>
            </a:r>
            <a:r>
              <a:rPr lang="pt-BR" sz="1800" dirty="0"/>
              <a:t>mol</a:t>
            </a:r>
            <a:r>
              <a:rPr lang="pt-BR" sz="1800" baseline="30000" dirty="0"/>
              <a:t>-1</a:t>
            </a:r>
            <a:endParaRPr lang="en-US" sz="1800" dirty="0">
              <a:cs typeface="Times New Roman" pitchFamily="18" charset="0"/>
            </a:endParaRPr>
          </a:p>
        </p:txBody>
      </p:sp>
      <p:pic>
        <p:nvPicPr>
          <p:cNvPr id="104455" name="Picture 7" descr="avogad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6710" y="849672"/>
            <a:ext cx="1214446" cy="142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C72C87-B4AE-BA5A-231B-87C8A27298A1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7416825" cy="836968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XIX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951A2447-27AC-B991-D53B-4EB57C1DF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064" y="2287905"/>
            <a:ext cx="39959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1200" dirty="0"/>
              <a:t>Lorenzo Romano </a:t>
            </a:r>
            <a:r>
              <a:rPr lang="pt-BR" sz="1200" dirty="0" err="1"/>
              <a:t>Amedeo</a:t>
            </a:r>
            <a:r>
              <a:rPr lang="pt-BR" sz="1200" dirty="0"/>
              <a:t> Carlo Avogadro (1776-1856)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25" y="487363"/>
            <a:ext cx="8458200" cy="594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7187" y="0"/>
            <a:ext cx="1166813" cy="18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6667161"/>
      </p:ext>
    </p:extLst>
  </p:cSld>
  <p:clrMapOvr>
    <a:masterClrMapping/>
  </p:clrMapOvr>
  <p:transition spd="med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20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86" y="332656"/>
            <a:ext cx="8860988" cy="617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7187" y="0"/>
            <a:ext cx="1166813" cy="18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4066228"/>
      </p:ext>
    </p:extLst>
  </p:cSld>
  <p:clrMapOvr>
    <a:masterClrMapping/>
  </p:clrMapOvr>
  <p:transition spd="med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48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14" y="799029"/>
            <a:ext cx="7867650" cy="562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483768" y="779940"/>
            <a:ext cx="4464496" cy="510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2493655" y="850464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err="1">
                <a:solidFill>
                  <a:srgbClr val="FFFF00"/>
                </a:solidFill>
              </a:rPr>
              <a:t>Other</a:t>
            </a:r>
            <a:r>
              <a:rPr lang="pt-BR" sz="2000" b="1" dirty="0">
                <a:solidFill>
                  <a:srgbClr val="FFFF00"/>
                </a:solidFill>
              </a:rPr>
              <a:t> </a:t>
            </a:r>
            <a:r>
              <a:rPr lang="pt-BR" sz="2000" b="1" dirty="0" err="1">
                <a:solidFill>
                  <a:srgbClr val="FFFF00"/>
                </a:solidFill>
              </a:rPr>
              <a:t>measurement</a:t>
            </a:r>
            <a:r>
              <a:rPr lang="pt-BR" sz="2000" b="1" dirty="0">
                <a:solidFill>
                  <a:srgbClr val="FFFF00"/>
                </a:solidFill>
              </a:rPr>
              <a:t> </a:t>
            </a:r>
            <a:r>
              <a:rPr lang="pt-BR" sz="2000" b="1" dirty="0" err="1">
                <a:solidFill>
                  <a:srgbClr val="FFFF00"/>
                </a:solidFill>
              </a:rPr>
              <a:t>techniques</a:t>
            </a:r>
            <a:endParaRPr lang="pt-BR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302796"/>
      </p:ext>
    </p:extLst>
  </p:cSld>
  <p:clrMapOvr>
    <a:masterClrMapping/>
  </p:clrMapOvr>
  <p:transition spd="med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9778" name="Picture 2" descr="http://icc.ub.edu/images/cherenko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353377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295508" y="332190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Cherenkov Radiation in the Atmosphere</a:t>
            </a:r>
          </a:p>
        </p:txBody>
      </p:sp>
      <p:pic>
        <p:nvPicPr>
          <p:cNvPr id="1099786" name="Picture 10" descr="http://www.mpi-hd.mpg.de/hfm/HESS/pages/press/2012/HESS_II_first_light/images/Image_02s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564904"/>
            <a:ext cx="440474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254603"/>
      </p:ext>
    </p:extLst>
  </p:cSld>
  <p:clrMapOvr>
    <a:masterClrMapping/>
  </p:clrMapOvr>
  <p:transition spd="med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9780" name="Picture 4" descr="http://veritas.adlerplanetarium.org/project/Gamma_hadron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7014364" cy="402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418648" y="307996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Cherenkov Radiation in the Atmosphere</a:t>
            </a:r>
          </a:p>
        </p:txBody>
      </p:sp>
    </p:spTree>
    <p:extLst>
      <p:ext uri="{BB962C8B-B14F-4D97-AF65-F5344CB8AC3E}">
        <p14:creationId xmlns:p14="http://schemas.microsoft.com/office/powerpoint/2010/main" val="1886392956"/>
      </p:ext>
    </p:extLst>
  </p:cSld>
  <p:clrMapOvr>
    <a:masterClrMapping/>
  </p:clrMapOvr>
  <p:transition spd="med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295508" y="509566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Air Fluorescence</a:t>
            </a:r>
          </a:p>
        </p:txBody>
      </p:sp>
      <p:pic>
        <p:nvPicPr>
          <p:cNvPr id="1112070" name="Picture 6" descr="http://ars.sciencedirect.com/content/image/1-s2.0-S0927650507000564-gr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97319"/>
            <a:ext cx="4800600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325293" y="600214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AIRFLY Collaboration, </a:t>
            </a:r>
            <a:r>
              <a:rPr lang="en-US" sz="1000" dirty="0" err="1"/>
              <a:t>Astroparticle</a:t>
            </a:r>
            <a:r>
              <a:rPr lang="en-US" sz="1000" dirty="0"/>
              <a:t> Physics, Volume 28, Issue 1, September 2007, Pages 41-57,</a:t>
            </a:r>
          </a:p>
        </p:txBody>
      </p:sp>
      <p:sp>
        <p:nvSpPr>
          <p:cNvPr id="3" name="Retângulo 2"/>
          <p:cNvSpPr/>
          <p:nvPr/>
        </p:nvSpPr>
        <p:spPr>
          <a:xfrm>
            <a:off x="4324725" y="541199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Measured fluorescence spectrum in dry air at 800 </a:t>
            </a:r>
            <a:r>
              <a:rPr lang="en-US" sz="1200" dirty="0" err="1"/>
              <a:t>hPa</a:t>
            </a:r>
            <a:r>
              <a:rPr lang="en-US" sz="1200" dirty="0"/>
              <a:t> and 293 K</a:t>
            </a:r>
            <a:endParaRPr lang="pt-BR" sz="1200" dirty="0"/>
          </a:p>
        </p:txBody>
      </p:sp>
      <p:sp>
        <p:nvSpPr>
          <p:cNvPr id="12" name="Retângulo 11"/>
          <p:cNvSpPr/>
          <p:nvPr/>
        </p:nvSpPr>
        <p:spPr>
          <a:xfrm>
            <a:off x="559122" y="5678983"/>
            <a:ext cx="26447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00" dirty="0"/>
              <a:t>F </a:t>
            </a:r>
            <a:r>
              <a:rPr lang="pt-BR" sz="1000" dirty="0" err="1"/>
              <a:t>Arqueros</a:t>
            </a:r>
            <a:r>
              <a:rPr lang="pt-BR" sz="1000" dirty="0"/>
              <a:t>, F Blanco </a:t>
            </a:r>
            <a:r>
              <a:rPr lang="pt-BR" sz="1000" dirty="0" err="1"/>
              <a:t>and</a:t>
            </a:r>
            <a:r>
              <a:rPr lang="pt-BR" sz="1000" dirty="0"/>
              <a:t> J Rosado, </a:t>
            </a:r>
            <a:r>
              <a:rPr lang="en-US" sz="1000" dirty="0"/>
              <a:t>New J. Phys. </a:t>
            </a:r>
            <a:r>
              <a:rPr lang="en-US" sz="1000" b="1" dirty="0"/>
              <a:t>11</a:t>
            </a:r>
            <a:r>
              <a:rPr lang="en-US" sz="1000" dirty="0"/>
              <a:t> (2009) 065011</a:t>
            </a:r>
            <a:endParaRPr lang="pt-BR" sz="1000" dirty="0"/>
          </a:p>
        </p:txBody>
      </p:sp>
      <p:pic>
        <p:nvPicPr>
          <p:cNvPr id="1112072" name="Picture 8" descr="Fig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088061"/>
            <a:ext cx="3733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2074" name="Picture 10" descr="http://t3.gstatic.com/images?q=tbn:ANd9GcQYpjYE6G_k0zj8PpmlD286YXhr0N6sOiCmXMQESQs1bAvFH2iFS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25" y="57769"/>
            <a:ext cx="2219325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605650"/>
      </p:ext>
    </p:extLst>
  </p:cSld>
  <p:clrMapOvr>
    <a:masterClrMapping/>
  </p:clrMapOvr>
  <p:transition spd="med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504825"/>
            <a:ext cx="7696200" cy="584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5718474"/>
      </p:ext>
    </p:extLst>
  </p:cSld>
  <p:clrMapOvr>
    <a:masterClrMapping/>
  </p:clrMapOvr>
  <p:transition spd="med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638" name="Picture 6" descr="http://www.auger.org/photos/aerial/losleones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573016"/>
            <a:ext cx="3312368" cy="2484276"/>
          </a:xfrm>
          <a:prstGeom prst="rect">
            <a:avLst/>
          </a:prstGeom>
          <a:noFill/>
        </p:spPr>
      </p:pic>
      <p:sp>
        <p:nvSpPr>
          <p:cNvPr id="12290" name="CaixaDeTexto 1"/>
          <p:cNvSpPr txBox="1">
            <a:spLocks noChangeArrowheads="1"/>
          </p:cNvSpPr>
          <p:nvPr/>
        </p:nvSpPr>
        <p:spPr bwMode="auto">
          <a:xfrm>
            <a:off x="395536" y="620688"/>
            <a:ext cx="5616624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Some </a:t>
            </a:r>
            <a:r>
              <a:rPr lang="pt-BR" dirty="0" err="1">
                <a:solidFill>
                  <a:schemeClr val="tx1"/>
                </a:solidFill>
              </a:rPr>
              <a:t>air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fluorescence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experiments</a:t>
            </a:r>
            <a:r>
              <a:rPr lang="pt-BR" dirty="0">
                <a:solidFill>
                  <a:schemeClr val="tx1"/>
                </a:solidFill>
              </a:rPr>
              <a:t>:</a:t>
            </a:r>
            <a:br>
              <a:rPr lang="pt-BR" dirty="0">
                <a:solidFill>
                  <a:schemeClr val="tx1"/>
                </a:solidFill>
              </a:rPr>
            </a:br>
            <a:endParaRPr lang="pt-BR" dirty="0">
              <a:solidFill>
                <a:schemeClr val="tx1"/>
              </a:solidFill>
            </a:endParaRPr>
          </a:p>
          <a:p>
            <a:r>
              <a:rPr lang="pt-BR" sz="2000" dirty="0">
                <a:solidFill>
                  <a:schemeClr val="tx1"/>
                </a:solidFill>
              </a:rPr>
              <a:t>• </a:t>
            </a:r>
            <a:r>
              <a:rPr lang="pt-BR" sz="2000" dirty="0" err="1">
                <a:solidFill>
                  <a:schemeClr val="tx1"/>
                </a:solidFill>
              </a:rPr>
              <a:t>Fly’s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eye</a:t>
            </a:r>
            <a:r>
              <a:rPr lang="pt-BR" sz="2000" dirty="0">
                <a:solidFill>
                  <a:schemeClr val="tx1"/>
                </a:solidFill>
              </a:rPr>
              <a:t>/</a:t>
            </a:r>
            <a:r>
              <a:rPr lang="pt-BR" sz="2000" dirty="0" err="1">
                <a:solidFill>
                  <a:schemeClr val="tx1"/>
                </a:solidFill>
              </a:rPr>
              <a:t>Hires</a:t>
            </a:r>
            <a:r>
              <a:rPr lang="pt-BR" sz="2000" dirty="0">
                <a:solidFill>
                  <a:schemeClr val="tx1"/>
                </a:solidFill>
              </a:rPr>
              <a:t>, USA (1981/1999 ++);</a:t>
            </a:r>
          </a:p>
          <a:p>
            <a:pPr>
              <a:buFont typeface="Arial" pitchFamily="34" charset="0"/>
              <a:buChar char="•"/>
            </a:pPr>
            <a:r>
              <a:rPr lang="pt-BR" sz="2000" dirty="0"/>
              <a:t> Pierre </a:t>
            </a:r>
            <a:r>
              <a:rPr lang="pt-BR" sz="2000" dirty="0" err="1"/>
              <a:t>Auger</a:t>
            </a:r>
            <a:r>
              <a:rPr lang="pt-BR" sz="2000" dirty="0"/>
              <a:t> </a:t>
            </a:r>
            <a:r>
              <a:rPr lang="pt-BR" sz="2000" dirty="0" err="1"/>
              <a:t>Observatory</a:t>
            </a:r>
            <a:r>
              <a:rPr lang="pt-BR" sz="2000" dirty="0"/>
              <a:t>, Argentina (2001++);</a:t>
            </a:r>
          </a:p>
          <a:p>
            <a:pPr>
              <a:buFont typeface="Arial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</a:rPr>
              <a:t> ASHRA, Hawaii (2002++);</a:t>
            </a:r>
          </a:p>
          <a:p>
            <a:pPr>
              <a:buFont typeface="Arial" pitchFamily="34" charset="0"/>
              <a:buChar char="•"/>
            </a:pPr>
            <a:r>
              <a:rPr lang="pt-BR" sz="2000" dirty="0"/>
              <a:t> Telescope </a:t>
            </a:r>
            <a:r>
              <a:rPr lang="pt-BR" sz="2000" dirty="0" err="1"/>
              <a:t>Array</a:t>
            </a:r>
            <a:r>
              <a:rPr lang="pt-BR" sz="2000" dirty="0"/>
              <a:t> (TA), USA (2006++);</a:t>
            </a:r>
          </a:p>
          <a:p>
            <a:pPr>
              <a:buFont typeface="Arial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</a:rPr>
              <a:t> EUSO, ISS (2016)</a:t>
            </a:r>
          </a:p>
        </p:txBody>
      </p:sp>
      <p:pic>
        <p:nvPicPr>
          <p:cNvPr id="3" name="Imagem 2" descr="FlysEy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836712"/>
            <a:ext cx="19050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285234" y="2194025"/>
            <a:ext cx="3714750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 dirty="0">
                <a:solidFill>
                  <a:schemeClr val="tx1"/>
                </a:solidFill>
              </a:rPr>
              <a:t>1991</a:t>
            </a:r>
            <a:r>
              <a:rPr lang="en-US" sz="1600" dirty="0">
                <a:solidFill>
                  <a:schemeClr val="tx1"/>
                </a:solidFill>
              </a:rPr>
              <a:t> The Fly's Eye cosmic ray research group in the USA observed a cosmic ray event with an energy of 3x10</a:t>
            </a:r>
            <a:r>
              <a:rPr lang="en-US" sz="1600" baseline="30000" dirty="0">
                <a:solidFill>
                  <a:schemeClr val="tx1"/>
                </a:solidFill>
              </a:rPr>
              <a:t>20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eV</a:t>
            </a:r>
            <a:r>
              <a:rPr lang="en-US" sz="1600" dirty="0">
                <a:solidFill>
                  <a:schemeClr val="tx1"/>
                </a:solidFill>
              </a:rPr>
              <a:t>.  </a:t>
            </a:r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1093634" name="Picture 2" descr="File:BRM-FD-open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6024" y="3573016"/>
            <a:ext cx="3000333" cy="2250250"/>
          </a:xfrm>
          <a:prstGeom prst="rect">
            <a:avLst/>
          </a:prstGeom>
          <a:noFill/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5805264"/>
            <a:ext cx="371475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000"/>
              </a:spcBef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dirty="0">
                <a:solidFill>
                  <a:schemeClr val="tx1"/>
                </a:solidFill>
              </a:rPr>
              <a:t>The Telescope Array  </a:t>
            </a:r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1093636" name="Picture 4" descr="http://images.iop.org/objects/ccr/cern/46/6/16/CCEfut4_07-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3573016"/>
            <a:ext cx="2314313" cy="2497460"/>
          </a:xfrm>
          <a:prstGeom prst="rect">
            <a:avLst/>
          </a:prstGeom>
          <a:noFill/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716016" y="6021288"/>
            <a:ext cx="3816424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1000"/>
              </a:spcBef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dirty="0">
                <a:solidFill>
                  <a:schemeClr val="tx1"/>
                </a:solidFill>
              </a:rPr>
              <a:t>The Pierre Auger Fluorescence Detector  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71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647700"/>
            <a:ext cx="75057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114420"/>
      </p:ext>
    </p:extLst>
  </p:cSld>
  <p:clrMapOvr>
    <a:masterClrMapping/>
  </p:clrMapOvr>
  <p:transition spd="med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8" descr="lomaamarilla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0"/>
            <a:ext cx="2203450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auger_arra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8175" y="1341438"/>
            <a:ext cx="6076950" cy="380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6" descr="coihueco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765175"/>
            <a:ext cx="2268538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 descr="losleones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2275" y="5130800"/>
            <a:ext cx="2303463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7" descr="losmorados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425" y="3789363"/>
            <a:ext cx="2232025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83168" y="1"/>
            <a:ext cx="1060832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618654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2E55D-2D7B-BD32-247D-DB20F58D1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Text Box 4">
            <a:extLst>
              <a:ext uri="{FF2B5EF4-FFF2-40B4-BE49-F238E27FC236}">
                <a16:creationId xmlns:a16="http://schemas.microsoft.com/office/drawing/2014/main" id="{47DBB8D5-0AC6-3B41-902D-7F00C6A02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77057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/>
              <a:t>1811</a:t>
            </a:r>
            <a:r>
              <a:rPr lang="pt-BR" sz="1800"/>
              <a:t> Lorenzo Amedeo Avogadro: “Sob as mesmas condições de temperatura e pressão, iguais volumes de todos os gases contêm o mesmo número de moléculas”.</a:t>
            </a:r>
          </a:p>
        </p:txBody>
      </p:sp>
      <p:pic>
        <p:nvPicPr>
          <p:cNvPr id="104455" name="Picture 7" descr="avogadro">
            <a:extLst>
              <a:ext uri="{FF2B5EF4-FFF2-40B4-BE49-F238E27FC236}">
                <a16:creationId xmlns:a16="http://schemas.microsoft.com/office/drawing/2014/main" id="{0015AC25-4A71-4D6E-9356-B240A114D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6710" y="849672"/>
            <a:ext cx="1214446" cy="142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6" name="Text Box 8">
            <a:extLst>
              <a:ext uri="{FF2B5EF4-FFF2-40B4-BE49-F238E27FC236}">
                <a16:creationId xmlns:a16="http://schemas.microsoft.com/office/drawing/2014/main" id="{F66219FD-401D-F1ED-9AC8-112A9CA35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565400"/>
            <a:ext cx="75612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/>
              <a:t>1827</a:t>
            </a:r>
            <a:r>
              <a:rPr lang="pt-BR" sz="1800"/>
              <a:t> Robert Brown descobre o movimento errático de partículas de pólen sobre a água, quando vistas pelo microscópio o </a:t>
            </a:r>
            <a:r>
              <a:rPr lang="pt-BR" sz="1800" i="1"/>
              <a:t>movimento browniano</a:t>
            </a:r>
            <a:r>
              <a:rPr lang="pt-BR" sz="1800"/>
              <a:t>.</a:t>
            </a:r>
          </a:p>
        </p:txBody>
      </p:sp>
      <p:pic>
        <p:nvPicPr>
          <p:cNvPr id="104457" name="Picture 9" descr="brown_bmp">
            <a:extLst>
              <a:ext uri="{FF2B5EF4-FFF2-40B4-BE49-F238E27FC236}">
                <a16:creationId xmlns:a16="http://schemas.microsoft.com/office/drawing/2014/main" id="{01F34E72-C865-85DB-5511-168A422E7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3834" y="2928934"/>
            <a:ext cx="1357322" cy="147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8" name="Picture 10" descr="brownianmotion">
            <a:extLst>
              <a:ext uri="{FF2B5EF4-FFF2-40B4-BE49-F238E27FC236}">
                <a16:creationId xmlns:a16="http://schemas.microsoft.com/office/drawing/2014/main" id="{01CB1147-79DA-D8BC-979D-0ACB61FE3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275" y="3213100"/>
            <a:ext cx="2160588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63" name="Picture 15" descr="brown_microscope">
            <a:extLst>
              <a:ext uri="{FF2B5EF4-FFF2-40B4-BE49-F238E27FC236}">
                <a16:creationId xmlns:a16="http://schemas.microsoft.com/office/drawing/2014/main" id="{99BD758A-63AF-4265-32E0-D4F881671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250" y="3213100"/>
            <a:ext cx="1787525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02A14E-3467-26C2-92E0-918969D0CA18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7416825" cy="836968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XIX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7A4AB42E-DB27-E502-9B27-77AB17080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064" y="2287905"/>
            <a:ext cx="39959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1200" dirty="0"/>
              <a:t>Lorenzo Romano </a:t>
            </a:r>
            <a:r>
              <a:rPr lang="pt-BR" sz="1200" dirty="0" err="1"/>
              <a:t>Amedeo</a:t>
            </a:r>
            <a:r>
              <a:rPr lang="pt-BR" sz="1200" dirty="0"/>
              <a:t> Carlo Avogadro (1776-1856)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2ED5A5F5-8DFC-4DC0-F25B-6D54C35EC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6814" y="4492904"/>
            <a:ext cx="26997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1200" dirty="0"/>
              <a:t>Robert Brown (1773-1858)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4CD5C285-E174-3428-CF32-7A86B9393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712" y="2060575"/>
            <a:ext cx="2231926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dirty="0"/>
              <a:t>N</a:t>
            </a:r>
            <a:r>
              <a:rPr lang="pt-BR" sz="1000" dirty="0"/>
              <a:t>0 </a:t>
            </a:r>
            <a:r>
              <a:rPr lang="pt-BR" sz="1800" dirty="0"/>
              <a:t>= 6.02 x 10</a:t>
            </a:r>
            <a:r>
              <a:rPr lang="pt-BR" sz="1800" baseline="30000" dirty="0"/>
              <a:t>23 </a:t>
            </a:r>
            <a:r>
              <a:rPr lang="pt-BR" sz="1800" dirty="0"/>
              <a:t>mol</a:t>
            </a:r>
            <a:r>
              <a:rPr lang="pt-BR" sz="1800" baseline="30000" dirty="0"/>
              <a:t>-1</a:t>
            </a:r>
            <a:endParaRPr lang="en-US" sz="1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31771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259840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3203848" y="620688"/>
            <a:ext cx="457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2904C8"/>
                </a:solidFill>
              </a:rPr>
              <a:t>FD: 24 (+3) </a:t>
            </a:r>
            <a:r>
              <a:rPr lang="pt-BR" sz="2000" dirty="0" err="1">
                <a:solidFill>
                  <a:srgbClr val="2904C8"/>
                </a:solidFill>
              </a:rPr>
              <a:t>fluorescence</a:t>
            </a:r>
            <a:r>
              <a:rPr lang="pt-BR" sz="2000" dirty="0">
                <a:solidFill>
                  <a:srgbClr val="2904C8"/>
                </a:solidFill>
              </a:rPr>
              <a:t> </a:t>
            </a:r>
          </a:p>
          <a:p>
            <a:r>
              <a:rPr lang="pt-BR" sz="2000" dirty="0">
                <a:solidFill>
                  <a:srgbClr val="2904C8"/>
                </a:solidFill>
              </a:rPr>
              <a:t>telescopes (30° x 30° FOV):</a:t>
            </a:r>
          </a:p>
          <a:p>
            <a:endParaRPr lang="pt-BR" sz="2000" dirty="0">
              <a:solidFill>
                <a:srgbClr val="2904C8"/>
              </a:solidFill>
            </a:endParaRPr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484784"/>
            <a:ext cx="2592288" cy="3355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653136"/>
            <a:ext cx="3642100" cy="2204864"/>
          </a:xfrm>
          <a:prstGeom prst="rect">
            <a:avLst/>
          </a:prstGeom>
          <a:noFill/>
        </p:spPr>
      </p:pic>
      <p:cxnSp>
        <p:nvCxnSpPr>
          <p:cNvPr id="16" name="Conector de seta reta 15"/>
          <p:cNvCxnSpPr/>
          <p:nvPr/>
        </p:nvCxnSpPr>
        <p:spPr bwMode="auto">
          <a:xfrm rot="16200000" flipH="1">
            <a:off x="395536" y="3356992"/>
            <a:ext cx="1800200" cy="93610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Conector de seta reta 26"/>
          <p:cNvCxnSpPr/>
          <p:nvPr/>
        </p:nvCxnSpPr>
        <p:spPr bwMode="auto">
          <a:xfrm rot="5400000" flipH="1" flipV="1">
            <a:off x="3059832" y="4437112"/>
            <a:ext cx="1224136" cy="7920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6913" y="3892550"/>
            <a:ext cx="3367087" cy="2965450"/>
          </a:xfrm>
          <a:prstGeom prst="rect">
            <a:avLst/>
          </a:prstGeom>
          <a:noFill/>
        </p:spPr>
      </p:pic>
      <p:cxnSp>
        <p:nvCxnSpPr>
          <p:cNvPr id="38" name="Conector de seta reta 37"/>
          <p:cNvCxnSpPr/>
          <p:nvPr/>
        </p:nvCxnSpPr>
        <p:spPr bwMode="auto">
          <a:xfrm>
            <a:off x="3275856" y="5445224"/>
            <a:ext cx="2448272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83168" y="1"/>
            <a:ext cx="1060832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661180"/>
            <a:ext cx="6192291" cy="56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1547664" y="3501008"/>
            <a:ext cx="2353529" cy="30777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sz="1400" b="1" dirty="0">
                <a:solidFill>
                  <a:schemeClr val="tx1"/>
                </a:solidFill>
                <a:latin typeface="Arial" charset="0"/>
              </a:rPr>
              <a:t>20 May 2007    E ~ 10</a:t>
            </a:r>
            <a:r>
              <a:rPr lang="en-GB" sz="1400" b="1" baseline="30000" dirty="0">
                <a:solidFill>
                  <a:schemeClr val="tx1"/>
                </a:solidFill>
                <a:latin typeface="Arial" charset="0"/>
              </a:rPr>
              <a:t>19</a:t>
            </a:r>
            <a:r>
              <a:rPr lang="en-GB" sz="14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Arial" charset="0"/>
              </a:rPr>
              <a:t>eV</a:t>
            </a:r>
            <a:endParaRPr lang="en-GB" sz="1400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3168" y="1"/>
            <a:ext cx="1060832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Vitor\Desktop\raios cosmicos video\imagens\coverme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928670"/>
            <a:ext cx="4333669" cy="5836008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928662" y="357166"/>
            <a:ext cx="757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Science (Nov/2007)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7187" y="0"/>
            <a:ext cx="1166813" cy="18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397599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143108" y="357166"/>
            <a:ext cx="471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UFABC Water Cherenkov Tank</a:t>
            </a:r>
          </a:p>
        </p:txBody>
      </p:sp>
      <p:pic>
        <p:nvPicPr>
          <p:cNvPr id="1121281" name="Imagem 4" descr="Descrição: C:\Users\vitor\Dropbox\Vitor\Imagens\IMG_8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01" y="2819400"/>
            <a:ext cx="260300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5124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m 12" descr="C:\Users\vitor\Dropbox\Vitor\Imagens\fotos\009 (6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6749" y="4917836"/>
            <a:ext cx="2591752" cy="181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1288" name="Imagem 14" descr="Descrição: C:\Users\vitor\Dropbox\Vitor\Imagens\fotos\001 (10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15853"/>
            <a:ext cx="1724025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1287" name="Imagem 20" descr="Descrição: C:\Users\vitor\Dropbox\Vitor\Imagens\fotos\001 (9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578629"/>
            <a:ext cx="1724025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67544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8" name="Imagem 17" descr="C:\Users\vitor\Dropbox\Vitor\Imagens\AguaLimpa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5552" y="920262"/>
            <a:ext cx="2548890" cy="171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m 18" descr="C:\Users\vitor\Dropbox\Vitor\Imagens\auger tank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4400" y="908720"/>
            <a:ext cx="228663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585" y="34933"/>
            <a:ext cx="1366525" cy="961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510049"/>
      </p:ext>
    </p:extLst>
  </p:cSld>
  <p:clrMapOvr>
    <a:masterClrMapping/>
  </p:clrMapOvr>
  <p:transition spd="med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2" name="Rectangle 6"/>
          <p:cNvSpPr>
            <a:spLocks noChangeArrowheads="1"/>
          </p:cNvSpPr>
          <p:nvPr/>
        </p:nvSpPr>
        <p:spPr bwMode="auto">
          <a:xfrm>
            <a:off x="2268538" y="1052513"/>
            <a:ext cx="5111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2000" b="1"/>
              <a:t>2000++ </a:t>
            </a:r>
            <a:r>
              <a:rPr lang="pt-BR" sz="2000"/>
              <a:t>: “E a agora, a Física está completa?”.</a:t>
            </a:r>
            <a:endParaRPr lang="pt-BR" sz="2000" b="1"/>
          </a:p>
        </p:txBody>
      </p:sp>
      <p:pic>
        <p:nvPicPr>
          <p:cNvPr id="188423" name="Picture 7" descr="Kelv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981075"/>
            <a:ext cx="1757363" cy="2032000"/>
          </a:xfrm>
          <a:prstGeom prst="rect">
            <a:avLst/>
          </a:prstGeom>
          <a:noFill/>
        </p:spPr>
      </p:pic>
      <p:sp>
        <p:nvSpPr>
          <p:cNvPr id="188424" name="Text Box 8"/>
          <p:cNvSpPr txBox="1">
            <a:spLocks noChangeArrowheads="1"/>
          </p:cNvSpPr>
          <p:nvPr/>
        </p:nvSpPr>
        <p:spPr bwMode="auto">
          <a:xfrm>
            <a:off x="395288" y="404813"/>
            <a:ext cx="237648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>
                <a:solidFill>
                  <a:srgbClr val="FF6633"/>
                </a:solidFill>
              </a:rPr>
              <a:t>Século XXI ?</a:t>
            </a:r>
          </a:p>
        </p:txBody>
      </p:sp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611188" y="3933825"/>
            <a:ext cx="8281987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1800"/>
              <a:t>De onde vêm as 4 forças conhecidas? </a:t>
            </a:r>
          </a:p>
          <a:p>
            <a:r>
              <a:rPr lang="pt-BR" sz="1800"/>
              <a:t>Por que vemos as várias partículas “elementares” com as massas tão variadas?  </a:t>
            </a:r>
          </a:p>
          <a:p>
            <a:r>
              <a:rPr lang="pt-BR" sz="1800"/>
              <a:t>Por que há mais matéria do que antimatéria?</a:t>
            </a:r>
          </a:p>
          <a:p>
            <a:r>
              <a:rPr lang="pt-BR" sz="1800"/>
              <a:t>Por que vivemos em 4 dimensões do espaço-tempo? Existem outras? </a:t>
            </a:r>
          </a:p>
          <a:p>
            <a:r>
              <a:rPr lang="pt-BR" sz="1800"/>
              <a:t>Qual a natureza do espaço-tempo e da gravidade? </a:t>
            </a:r>
          </a:p>
          <a:p>
            <a:pPr>
              <a:spcBef>
                <a:spcPct val="50000"/>
              </a:spcBef>
            </a:pPr>
            <a:endParaRPr lang="pt-BR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8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88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2" grpId="0"/>
      <p:bldP spid="188425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402" name="Picture 10" descr="unification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63" y="2289175"/>
            <a:ext cx="4660900" cy="4419600"/>
          </a:xfrm>
          <a:prstGeom prst="rect">
            <a:avLst/>
          </a:prstGeom>
          <a:noFill/>
        </p:spPr>
      </p:pic>
      <p:pic>
        <p:nvPicPr>
          <p:cNvPr id="187403" name="Picture 11" descr="unificatio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3952875" cy="5067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2" name="Picture 4" descr="gu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33375"/>
            <a:ext cx="5113337" cy="4508500"/>
          </a:xfrm>
          <a:prstGeom prst="rect">
            <a:avLst/>
          </a:prstGeom>
          <a:noFill/>
        </p:spPr>
      </p:pic>
      <p:pic>
        <p:nvPicPr>
          <p:cNvPr id="191493" name="Picture 5" descr="string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492375"/>
            <a:ext cx="3016250" cy="3960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14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9" name="Picture 5" descr="wor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" y="641350"/>
            <a:ext cx="8877300" cy="5575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4" name="Picture 4" descr="da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8" name="Picture 4" descr="multiver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0"/>
            <a:ext cx="53657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ADA5D-7C9F-B2A1-D244-BAA64E8B7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Text Box 4">
            <a:extLst>
              <a:ext uri="{FF2B5EF4-FFF2-40B4-BE49-F238E27FC236}">
                <a16:creationId xmlns:a16="http://schemas.microsoft.com/office/drawing/2014/main" id="{33193BED-FF03-8D19-3BEA-793108479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77057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/>
              <a:t>1811</a:t>
            </a:r>
            <a:r>
              <a:rPr lang="pt-BR" sz="1800"/>
              <a:t> Lorenzo Amedeo Avogadro: “Sob as mesmas condições de temperatura e pressão, iguais volumes de todos os gases contêm o mesmo número de moléculas”.</a:t>
            </a:r>
          </a:p>
        </p:txBody>
      </p:sp>
      <p:pic>
        <p:nvPicPr>
          <p:cNvPr id="104455" name="Picture 7" descr="avogadro">
            <a:extLst>
              <a:ext uri="{FF2B5EF4-FFF2-40B4-BE49-F238E27FC236}">
                <a16:creationId xmlns:a16="http://schemas.microsoft.com/office/drawing/2014/main" id="{9DCA7DDF-9760-16AC-BFFE-E0F5C65A4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6710" y="849672"/>
            <a:ext cx="1214446" cy="142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6" name="Text Box 8">
            <a:extLst>
              <a:ext uri="{FF2B5EF4-FFF2-40B4-BE49-F238E27FC236}">
                <a16:creationId xmlns:a16="http://schemas.microsoft.com/office/drawing/2014/main" id="{16628EDC-22E6-DB94-AA7D-E5BFD337F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565400"/>
            <a:ext cx="75612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/>
              <a:t>1827</a:t>
            </a:r>
            <a:r>
              <a:rPr lang="pt-BR" sz="1800"/>
              <a:t> Robert Brown descobre o movimento errático de partículas de pólen sobre a água, quando vistas pelo microscópio o </a:t>
            </a:r>
            <a:r>
              <a:rPr lang="pt-BR" sz="1800" i="1"/>
              <a:t>movimento browniano</a:t>
            </a:r>
            <a:r>
              <a:rPr lang="pt-BR" sz="1800"/>
              <a:t>.</a:t>
            </a:r>
          </a:p>
        </p:txBody>
      </p:sp>
      <p:pic>
        <p:nvPicPr>
          <p:cNvPr id="104457" name="Picture 9" descr="brown_bmp">
            <a:extLst>
              <a:ext uri="{FF2B5EF4-FFF2-40B4-BE49-F238E27FC236}">
                <a16:creationId xmlns:a16="http://schemas.microsoft.com/office/drawing/2014/main" id="{9FA8DFDC-4BAD-4060-534C-81C0939E9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3834" y="2928934"/>
            <a:ext cx="1357322" cy="147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8" name="Picture 10" descr="brownianmotion">
            <a:extLst>
              <a:ext uri="{FF2B5EF4-FFF2-40B4-BE49-F238E27FC236}">
                <a16:creationId xmlns:a16="http://schemas.microsoft.com/office/drawing/2014/main" id="{77850B2D-8556-92B1-03A9-72747AC61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275" y="3213100"/>
            <a:ext cx="2160588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9" name="Text Box 11">
            <a:extLst>
              <a:ext uri="{FF2B5EF4-FFF2-40B4-BE49-F238E27FC236}">
                <a16:creationId xmlns:a16="http://schemas.microsoft.com/office/drawing/2014/main" id="{2BC5268C-1C4E-BFA7-3C76-5824C7D69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157788"/>
            <a:ext cx="684053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/>
              <a:t>1865</a:t>
            </a:r>
            <a:r>
              <a:rPr lang="pt-BR" sz="1800"/>
              <a:t> Joseph Loschmidt obtém uma primeira aproximação do número de Avogadro, determinando o diâmetro da molécula de ar (10</a:t>
            </a:r>
            <a:r>
              <a:rPr lang="pt-BR" sz="1800" baseline="30000"/>
              <a:t>-9</a:t>
            </a:r>
            <a:r>
              <a:rPr lang="pt-BR" sz="1800"/>
              <a:t> m) pelo coeficiente de condensação e o livre caminho médio. </a:t>
            </a:r>
          </a:p>
        </p:txBody>
      </p:sp>
      <p:pic>
        <p:nvPicPr>
          <p:cNvPr id="104460" name="Picture 12" descr="Loschmidt">
            <a:extLst>
              <a:ext uri="{FF2B5EF4-FFF2-40B4-BE49-F238E27FC236}">
                <a16:creationId xmlns:a16="http://schemas.microsoft.com/office/drawing/2014/main" id="{FC12B616-A36A-7C1B-6458-D8E23A7B9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850" y="4858403"/>
            <a:ext cx="1406554" cy="159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62" name="Text Box 14">
            <a:extLst>
              <a:ext uri="{FF2B5EF4-FFF2-40B4-BE49-F238E27FC236}">
                <a16:creationId xmlns:a16="http://schemas.microsoft.com/office/drawing/2014/main" id="{4F23F505-9AED-9995-BB70-5950478DF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092825"/>
            <a:ext cx="43195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/>
              <a:t>Número de Loschmidt = 2,686763 x 10</a:t>
            </a:r>
            <a:r>
              <a:rPr lang="pt-BR" sz="1800" baseline="30000"/>
              <a:t>25</a:t>
            </a:r>
            <a:r>
              <a:rPr lang="pt-BR" sz="1800"/>
              <a:t> m</a:t>
            </a:r>
            <a:r>
              <a:rPr lang="pt-BR" sz="1800" baseline="30000"/>
              <a:t>-3</a:t>
            </a:r>
            <a:endParaRPr lang="en-US" sz="1800" baseline="30000">
              <a:cs typeface="Times New Roman" pitchFamily="18" charset="0"/>
            </a:endParaRPr>
          </a:p>
        </p:txBody>
      </p:sp>
      <p:pic>
        <p:nvPicPr>
          <p:cNvPr id="104463" name="Picture 15" descr="brown_microscope">
            <a:extLst>
              <a:ext uri="{FF2B5EF4-FFF2-40B4-BE49-F238E27FC236}">
                <a16:creationId xmlns:a16="http://schemas.microsoft.com/office/drawing/2014/main" id="{74B1BFB7-3C18-4D8D-3E06-67128FF65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250" y="3213100"/>
            <a:ext cx="1787525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4E803C-8E51-A886-44D2-D6C52C362D38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7416825" cy="836968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XIX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D22A7AE7-A157-DE37-5576-807748CA4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064" y="2287905"/>
            <a:ext cx="39959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1200" dirty="0"/>
              <a:t>Lorenzo Romano </a:t>
            </a:r>
            <a:r>
              <a:rPr lang="pt-BR" sz="1200" dirty="0" err="1"/>
              <a:t>Amedeo</a:t>
            </a:r>
            <a:r>
              <a:rPr lang="pt-BR" sz="1200" dirty="0"/>
              <a:t> Carlo Avogadro (1776-1856)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8592E078-B55E-D005-BCF1-8C00DD2B5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1363" y="6472962"/>
            <a:ext cx="26997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1200" dirty="0"/>
              <a:t>Johann Josef </a:t>
            </a:r>
            <a:r>
              <a:rPr lang="pt-BR" sz="1200" dirty="0" err="1"/>
              <a:t>Loschmidt</a:t>
            </a:r>
            <a:r>
              <a:rPr lang="pt-BR" sz="1200" dirty="0"/>
              <a:t> (1821-1895)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7C6E8F95-A258-75EB-B395-FDC2CEA2D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6814" y="4492904"/>
            <a:ext cx="26997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1200" dirty="0"/>
              <a:t>Robert Brown (1773-1858)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2596F995-389F-A75A-3664-79EEBDCF1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712" y="2060575"/>
            <a:ext cx="29523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dirty="0"/>
              <a:t>N</a:t>
            </a:r>
            <a:r>
              <a:rPr lang="pt-BR" sz="1000" dirty="0"/>
              <a:t>0 </a:t>
            </a:r>
            <a:r>
              <a:rPr lang="pt-BR" sz="1800" dirty="0"/>
              <a:t>= 6.02 x 10</a:t>
            </a:r>
            <a:r>
              <a:rPr lang="pt-BR" sz="1800" baseline="30000" dirty="0"/>
              <a:t>23 </a:t>
            </a:r>
            <a:r>
              <a:rPr lang="pt-BR" sz="1800" dirty="0"/>
              <a:t>mol</a:t>
            </a:r>
            <a:r>
              <a:rPr lang="pt-BR" sz="1800" baseline="30000" dirty="0"/>
              <a:t>-1 </a:t>
            </a:r>
            <a:endParaRPr lang="en-US" sz="1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09778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2" name="Picture 4" descr="quantum grav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620713"/>
            <a:ext cx="6121400" cy="6049962"/>
          </a:xfrm>
          <a:prstGeom prst="rect">
            <a:avLst/>
          </a:prstGeom>
          <a:noFill/>
        </p:spPr>
      </p:pic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395288" y="404813"/>
            <a:ext cx="172878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>
                <a:solidFill>
                  <a:srgbClr val="FF6633"/>
                </a:solidFill>
              </a:rPr>
              <a:t>Gravitação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>
                <a:solidFill>
                  <a:srgbClr val="FF6633"/>
                </a:solidFill>
              </a:rPr>
              <a:t>Quântica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395288" y="1156826"/>
            <a:ext cx="720104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1869</a:t>
            </a:r>
            <a:r>
              <a:rPr lang="pt-BR" sz="1800" dirty="0"/>
              <a:t> Dmitri </a:t>
            </a:r>
            <a:r>
              <a:rPr lang="pt-BR" sz="1800" dirty="0" err="1"/>
              <a:t>Mendeleev</a:t>
            </a:r>
            <a:r>
              <a:rPr lang="pt-BR" sz="1800" dirty="0"/>
              <a:t> montou uma tabela com as propriedades periódicas dos 63 elementos conhecidos.</a:t>
            </a:r>
          </a:p>
        </p:txBody>
      </p:sp>
      <p:pic>
        <p:nvPicPr>
          <p:cNvPr id="105478" name="Picture 6" descr="mendeleie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908720"/>
            <a:ext cx="1357322" cy="153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9" name="Picture 7" descr="mendeleiev_t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16832"/>
            <a:ext cx="4320728" cy="4741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82DEAB33-D59E-5F25-7D41-36D0A0C609B6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7416825" cy="836968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XIX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58515369-EE50-22C0-5214-390FB5A97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160" y="2492896"/>
            <a:ext cx="31318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1200" dirty="0"/>
              <a:t>Dmitri Ivanovich </a:t>
            </a:r>
            <a:r>
              <a:rPr lang="pt-BR" sz="1200" dirty="0" err="1"/>
              <a:t>Mendeleev</a:t>
            </a:r>
            <a:r>
              <a:rPr lang="pt-BR" sz="1200" dirty="0"/>
              <a:t> (1834-1907)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395288" y="1156826"/>
            <a:ext cx="7345064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1869</a:t>
            </a:r>
            <a:r>
              <a:rPr lang="pt-BR" sz="1800" dirty="0"/>
              <a:t> Dmitri </a:t>
            </a:r>
            <a:r>
              <a:rPr lang="pt-BR" sz="1800" dirty="0" err="1"/>
              <a:t>Mendeleev</a:t>
            </a:r>
            <a:r>
              <a:rPr lang="pt-BR" sz="1800" dirty="0"/>
              <a:t> montou uma tabela com as propriedades periódicas dos 63 elementos conhecidos.</a:t>
            </a:r>
          </a:p>
        </p:txBody>
      </p:sp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5724128" y="4287620"/>
            <a:ext cx="15128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dirty="0" err="1"/>
              <a:t>m</a:t>
            </a:r>
            <a:r>
              <a:rPr lang="pt-BR" sz="1800" baseline="-25000" dirty="0" err="1"/>
              <a:t>Cl</a:t>
            </a:r>
            <a:r>
              <a:rPr lang="pt-BR" sz="1800" dirty="0"/>
              <a:t> = 35,5?</a:t>
            </a:r>
          </a:p>
        </p:txBody>
      </p:sp>
      <p:pic>
        <p:nvPicPr>
          <p:cNvPr id="105478" name="Picture 6" descr="mendeleie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908720"/>
            <a:ext cx="1357322" cy="153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9" name="Picture 7" descr="mendeleiev_t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16832"/>
            <a:ext cx="4320728" cy="4741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6CAE2642-0AB3-4B38-8C49-28E0AEA42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160" y="2598807"/>
            <a:ext cx="31318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1200" dirty="0"/>
              <a:t>Dmitri Ivanovich </a:t>
            </a:r>
            <a:r>
              <a:rPr lang="pt-BR" sz="1200" dirty="0" err="1"/>
              <a:t>Mendeleev</a:t>
            </a:r>
            <a:r>
              <a:rPr lang="pt-BR" sz="1200" dirty="0"/>
              <a:t> (1834-1907)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F3885083-8577-4C05-8C4F-FA03651417CE}"/>
              </a:ext>
            </a:extLst>
          </p:cNvPr>
          <p:cNvCxnSpPr>
            <a:cxnSpLocks/>
          </p:cNvCxnSpPr>
          <p:nvPr/>
        </p:nvCxnSpPr>
        <p:spPr bwMode="auto">
          <a:xfrm flipV="1">
            <a:off x="2339752" y="4500000"/>
            <a:ext cx="3312368" cy="657192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16BFA3C-CED5-59D2-A936-0EB95EA5CB08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7416825" cy="836968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XIX</a:t>
            </a:r>
          </a:p>
        </p:txBody>
      </p:sp>
    </p:spTree>
    <p:extLst>
      <p:ext uri="{BB962C8B-B14F-4D97-AF65-F5344CB8AC3E}">
        <p14:creationId xmlns:p14="http://schemas.microsoft.com/office/powerpoint/2010/main" val="242477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hlinkClick r:id="rId2" action="ppaction://hlinkfile"/>
            <a:extLst>
              <a:ext uri="{FF2B5EF4-FFF2-40B4-BE49-F238E27FC236}">
                <a16:creationId xmlns:a16="http://schemas.microsoft.com/office/drawing/2014/main" id="{ECFB93A5-7152-4BC4-A2BC-30CF9F487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989" y="1565351"/>
            <a:ext cx="1387475" cy="185125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49E469B-EC5E-4DA2-8570-3C33F72C00CB}"/>
              </a:ext>
            </a:extLst>
          </p:cNvPr>
          <p:cNvSpPr txBox="1"/>
          <p:nvPr/>
        </p:nvSpPr>
        <p:spPr>
          <a:xfrm>
            <a:off x="121678" y="3491216"/>
            <a:ext cx="31500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Michael Faraday </a:t>
            </a:r>
            <a:r>
              <a:rPr lang="pt-BR" sz="1400" dirty="0">
                <a:effectLst/>
              </a:rPr>
              <a:t>(1791 - 1867), </a:t>
            </a:r>
          </a:p>
          <a:p>
            <a:pPr algn="ctr"/>
            <a:r>
              <a:rPr lang="pt-BR" sz="1400" dirty="0">
                <a:effectLst/>
              </a:rPr>
              <a:t>físico e químico britânico.</a:t>
            </a:r>
            <a:endParaRPr lang="pt-BR" sz="1400" dirty="0"/>
          </a:p>
        </p:txBody>
      </p:sp>
      <p:pic>
        <p:nvPicPr>
          <p:cNvPr id="1026" name="Picture 2">
            <a:hlinkClick r:id="rId4"/>
            <a:extLst>
              <a:ext uri="{FF2B5EF4-FFF2-40B4-BE49-F238E27FC236}">
                <a16:creationId xmlns:a16="http://schemas.microsoft.com/office/drawing/2014/main" id="{C88A2200-3661-4A76-9189-29C93BD21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538" y="1598220"/>
            <a:ext cx="1380481" cy="186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898CBC5-F789-4C44-A1D8-58EF12DC02D1}"/>
              </a:ext>
            </a:extLst>
          </p:cNvPr>
          <p:cNvSpPr txBox="1"/>
          <p:nvPr/>
        </p:nvSpPr>
        <p:spPr>
          <a:xfrm>
            <a:off x="5872226" y="3491216"/>
            <a:ext cx="31500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 err="1"/>
              <a:t>Humphry</a:t>
            </a:r>
            <a:r>
              <a:rPr lang="pt-BR" sz="1400" dirty="0"/>
              <a:t> Davy </a:t>
            </a:r>
            <a:r>
              <a:rPr lang="pt-BR" sz="1400" dirty="0">
                <a:effectLst/>
              </a:rPr>
              <a:t>(1778 - 1829), </a:t>
            </a:r>
          </a:p>
          <a:p>
            <a:pPr algn="ctr"/>
            <a:r>
              <a:rPr lang="pt-BR" sz="1400" dirty="0">
                <a:effectLst/>
              </a:rPr>
              <a:t>químico britânico.</a:t>
            </a:r>
            <a:endParaRPr lang="pt-BR" sz="1400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F1E7FFC-1DF8-45B4-CDBA-54A619447F39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7416825" cy="836968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XIX</a:t>
            </a:r>
          </a:p>
        </p:txBody>
      </p:sp>
    </p:spTree>
    <p:extLst>
      <p:ext uri="{BB962C8B-B14F-4D97-AF65-F5344CB8AC3E}">
        <p14:creationId xmlns:p14="http://schemas.microsoft.com/office/powerpoint/2010/main" val="107550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82" name="Text Box 10"/>
          <p:cNvSpPr txBox="1">
            <a:spLocks noChangeArrowheads="1"/>
          </p:cNvSpPr>
          <p:nvPr/>
        </p:nvSpPr>
        <p:spPr bwMode="auto">
          <a:xfrm>
            <a:off x="427404" y="1016832"/>
            <a:ext cx="55847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dirty="0"/>
              <a:t>Em </a:t>
            </a:r>
            <a:r>
              <a:rPr lang="pt-BR" sz="1600" b="1" dirty="0"/>
              <a:t>1833</a:t>
            </a:r>
            <a:r>
              <a:rPr lang="pt-BR" sz="1600" dirty="0"/>
              <a:t>, Michael Faraday descobre as </a:t>
            </a:r>
            <a:r>
              <a:rPr lang="pt-BR" sz="1600" b="1" dirty="0"/>
              <a:t>leis da eletrólise</a:t>
            </a:r>
            <a:r>
              <a:rPr lang="pt-BR" sz="1600" dirty="0"/>
              <a:t>:</a:t>
            </a:r>
          </a:p>
        </p:txBody>
      </p:sp>
      <p:pic>
        <p:nvPicPr>
          <p:cNvPr id="2061" name="Picture 13" descr="http://alfaconnection.net/images/FQM030108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559" y="4199348"/>
            <a:ext cx="3543810" cy="2551196"/>
          </a:xfrm>
          <a:prstGeom prst="rect">
            <a:avLst/>
          </a:prstGeom>
          <a:noFill/>
        </p:spPr>
      </p:pic>
      <p:pic>
        <p:nvPicPr>
          <p:cNvPr id="4" name="Imagem 3">
            <a:hlinkClick r:id="rId3" action="ppaction://hlinkfile"/>
            <a:extLst>
              <a:ext uri="{FF2B5EF4-FFF2-40B4-BE49-F238E27FC236}">
                <a16:creationId xmlns:a16="http://schemas.microsoft.com/office/drawing/2014/main" id="{ECFB93A5-7152-4BC4-A2BC-30CF9F487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989" y="1565351"/>
            <a:ext cx="1387475" cy="185125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49E469B-EC5E-4DA2-8570-3C33F72C00CB}"/>
              </a:ext>
            </a:extLst>
          </p:cNvPr>
          <p:cNvSpPr txBox="1"/>
          <p:nvPr/>
        </p:nvSpPr>
        <p:spPr>
          <a:xfrm>
            <a:off x="121678" y="3491216"/>
            <a:ext cx="31500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Michael Faraday </a:t>
            </a:r>
            <a:r>
              <a:rPr lang="pt-BR" sz="1400" dirty="0">
                <a:effectLst/>
              </a:rPr>
              <a:t>(1791 - 1867), físico e químico britânico.</a:t>
            </a:r>
            <a:endParaRPr lang="pt-BR" sz="1400" dirty="0"/>
          </a:p>
        </p:txBody>
      </p:sp>
      <p:pic>
        <p:nvPicPr>
          <p:cNvPr id="2133" name="Picture 85">
            <a:hlinkClick r:id="rId5"/>
            <a:extLst>
              <a:ext uri="{FF2B5EF4-FFF2-40B4-BE49-F238E27FC236}">
                <a16:creationId xmlns:a16="http://schemas.microsoft.com/office/drawing/2014/main" id="{6D22E47A-4F46-4683-9E02-84D7EA69EB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534242"/>
            <a:ext cx="2464961" cy="227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E891929-7AF2-407E-A9D6-938297C07712}"/>
              </a:ext>
            </a:extLst>
          </p:cNvPr>
          <p:cNvSpPr txBox="1"/>
          <p:nvPr/>
        </p:nvSpPr>
        <p:spPr>
          <a:xfrm>
            <a:off x="4427984" y="4199348"/>
            <a:ext cx="38164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C00000"/>
                </a:solidFill>
              </a:rPr>
              <a:t>Líquido eletrolítico </a:t>
            </a:r>
            <a:r>
              <a:rPr lang="pt-BR" sz="1600" dirty="0"/>
              <a:t>ou </a:t>
            </a:r>
            <a:r>
              <a:rPr lang="pt-BR" sz="1600" dirty="0">
                <a:solidFill>
                  <a:srgbClr val="C00000"/>
                </a:solidFill>
              </a:rPr>
              <a:t>solução eletrolítica</a:t>
            </a:r>
            <a:r>
              <a:rPr lang="pt-BR" sz="1600" dirty="0"/>
              <a:t>:</a:t>
            </a:r>
            <a:br>
              <a:rPr lang="pt-BR" sz="1600" dirty="0"/>
            </a:br>
            <a:endParaRPr lang="pt-B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Sal (</a:t>
            </a:r>
            <a:r>
              <a:rPr lang="pt-BR" sz="1600" dirty="0" err="1"/>
              <a:t>NaCl</a:t>
            </a:r>
            <a:r>
              <a:rPr lang="pt-BR" sz="1600" dirty="0"/>
              <a:t>) + água (H</a:t>
            </a:r>
            <a:r>
              <a:rPr lang="pt-BR" sz="1600" baseline="-25000" dirty="0"/>
              <a:t>2</a:t>
            </a:r>
            <a:r>
              <a:rPr lang="pt-BR" sz="1600" dirty="0"/>
              <a:t>O):</a:t>
            </a:r>
            <a:br>
              <a:rPr lang="pt-BR" sz="1600" dirty="0"/>
            </a:br>
            <a:r>
              <a:rPr lang="pt-BR" sz="1600" dirty="0"/>
              <a:t>	</a:t>
            </a:r>
            <a:r>
              <a:rPr lang="pt-BR" sz="2000" b="1" dirty="0">
                <a:solidFill>
                  <a:srgbClr val="FF0000"/>
                </a:solidFill>
                <a:sym typeface="Symbol" panose="05050102010706020507" pitchFamily="18" charset="2"/>
              </a:rPr>
              <a:t></a:t>
            </a:r>
            <a:r>
              <a:rPr lang="pt-BR" sz="1600" dirty="0"/>
              <a:t>Na</a:t>
            </a:r>
            <a:r>
              <a:rPr lang="pt-BR" sz="1600" baseline="30000" dirty="0"/>
              <a:t>+	</a:t>
            </a:r>
            <a:r>
              <a:rPr lang="pt-BR" sz="1600" dirty="0"/>
              <a:t>Cl</a:t>
            </a:r>
            <a:r>
              <a:rPr lang="pt-BR" sz="1600" baseline="30000" dirty="0"/>
              <a:t>-</a:t>
            </a:r>
            <a:r>
              <a:rPr lang="pt-BR" sz="2000" b="1" dirty="0">
                <a:solidFill>
                  <a:srgbClr val="FF0000"/>
                </a:solidFill>
                <a:sym typeface="Symbol" panose="05050102010706020507" pitchFamily="18" charset="2"/>
              </a:rPr>
              <a:t></a:t>
            </a:r>
            <a:endParaRPr lang="pt-B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Ácido (H</a:t>
            </a:r>
            <a:r>
              <a:rPr lang="pt-BR" sz="1600" baseline="-25000" dirty="0"/>
              <a:t>2</a:t>
            </a:r>
            <a:r>
              <a:rPr lang="pt-BR" sz="1600" dirty="0"/>
              <a:t>SO</a:t>
            </a:r>
            <a:r>
              <a:rPr lang="pt-BR" sz="1600" baseline="-25000" dirty="0"/>
              <a:t>4</a:t>
            </a:r>
            <a:r>
              <a:rPr lang="pt-BR" sz="1600" dirty="0"/>
              <a:t>) + água (H</a:t>
            </a:r>
            <a:r>
              <a:rPr lang="pt-BR" sz="1600" baseline="-25000" dirty="0"/>
              <a:t>2</a:t>
            </a:r>
            <a:r>
              <a:rPr lang="pt-BR" sz="1600" dirty="0"/>
              <a:t>O):</a:t>
            </a:r>
            <a:br>
              <a:rPr lang="pt-BR" sz="1600" dirty="0"/>
            </a:br>
            <a:r>
              <a:rPr lang="pt-BR" sz="1600" dirty="0"/>
              <a:t> 	</a:t>
            </a:r>
            <a:r>
              <a:rPr lang="pt-BR" sz="2000" b="1" dirty="0">
                <a:solidFill>
                  <a:srgbClr val="FF0000"/>
                </a:solidFill>
                <a:sym typeface="Symbol" panose="05050102010706020507" pitchFamily="18" charset="2"/>
              </a:rPr>
              <a:t></a:t>
            </a:r>
            <a:r>
              <a:rPr lang="pt-BR" sz="1600" dirty="0"/>
              <a:t>H</a:t>
            </a:r>
            <a:r>
              <a:rPr lang="pt-BR" sz="1600" baseline="30000" dirty="0"/>
              <a:t>+</a:t>
            </a:r>
            <a:r>
              <a:rPr lang="pt-BR" sz="1600" dirty="0"/>
              <a:t>  	SO</a:t>
            </a:r>
            <a:r>
              <a:rPr lang="pt-BR" sz="1600" baseline="-25000" dirty="0"/>
              <a:t>4</a:t>
            </a:r>
            <a:r>
              <a:rPr lang="pt-BR" sz="1600" baseline="30000" dirty="0"/>
              <a:t>--</a:t>
            </a:r>
            <a:r>
              <a:rPr lang="pt-BR" sz="2000" b="1" dirty="0">
                <a:solidFill>
                  <a:srgbClr val="FF0000"/>
                </a:solidFill>
                <a:sym typeface="Symbol" panose="05050102010706020507" pitchFamily="18" charset="2"/>
              </a:rPr>
              <a:t></a:t>
            </a:r>
            <a:endParaRPr lang="pt-B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Base (</a:t>
            </a:r>
            <a:r>
              <a:rPr lang="pt-BR" sz="1600" dirty="0" err="1"/>
              <a:t>NaOH</a:t>
            </a:r>
            <a:r>
              <a:rPr lang="pt-BR" sz="1600" dirty="0"/>
              <a:t>)+ água (H</a:t>
            </a:r>
            <a:r>
              <a:rPr lang="pt-BR" sz="1600" baseline="-25000" dirty="0"/>
              <a:t>2</a:t>
            </a:r>
            <a:r>
              <a:rPr lang="pt-BR" sz="1600" dirty="0"/>
              <a:t>O):</a:t>
            </a:r>
            <a:br>
              <a:rPr lang="pt-BR" sz="1600" dirty="0"/>
            </a:br>
            <a:r>
              <a:rPr lang="pt-BR" sz="1600" dirty="0"/>
              <a:t> 	</a:t>
            </a:r>
            <a:r>
              <a:rPr lang="pt-BR" sz="2000" b="1" dirty="0">
                <a:solidFill>
                  <a:srgbClr val="FF0000"/>
                </a:solidFill>
                <a:sym typeface="Symbol" panose="05050102010706020507" pitchFamily="18" charset="2"/>
              </a:rPr>
              <a:t></a:t>
            </a:r>
            <a:r>
              <a:rPr lang="pt-BR" sz="1600" dirty="0"/>
              <a:t>Na</a:t>
            </a:r>
            <a:r>
              <a:rPr lang="pt-BR" sz="1600" baseline="30000" dirty="0"/>
              <a:t>+</a:t>
            </a:r>
            <a:r>
              <a:rPr lang="pt-BR" sz="1600" dirty="0"/>
              <a:t>  	OH</a:t>
            </a:r>
            <a:r>
              <a:rPr lang="pt-BR" sz="1600" baseline="30000" dirty="0"/>
              <a:t>-</a:t>
            </a:r>
            <a:r>
              <a:rPr lang="pt-BR" sz="2000" b="1" dirty="0">
                <a:solidFill>
                  <a:srgbClr val="FF0000"/>
                </a:solidFill>
                <a:sym typeface="Symbol" panose="05050102010706020507" pitchFamily="18" charset="2"/>
              </a:rPr>
              <a:t></a:t>
            </a:r>
            <a:endParaRPr lang="pt-BR" sz="1600" dirty="0"/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3C1C203A-C6A3-463F-99A1-C12BF74CE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01131" y="1421002"/>
            <a:ext cx="2523483" cy="227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9101A76-F4A3-45A9-B6D7-1007BFDBB3F4}"/>
              </a:ext>
            </a:extLst>
          </p:cNvPr>
          <p:cNvSpPr txBox="1"/>
          <p:nvPr/>
        </p:nvSpPr>
        <p:spPr>
          <a:xfrm>
            <a:off x="2987824" y="3697287"/>
            <a:ext cx="31500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Célula eletrolítica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9BD9BE0-8C37-6A9D-C399-0BCB2A3B3B2A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7416825" cy="836968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XIX</a:t>
            </a:r>
          </a:p>
        </p:txBody>
      </p:sp>
    </p:spTree>
    <p:extLst>
      <p:ext uri="{BB962C8B-B14F-4D97-AF65-F5344CB8AC3E}">
        <p14:creationId xmlns:p14="http://schemas.microsoft.com/office/powerpoint/2010/main" val="2448266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4F8D1C5D-62EF-4376-BCB6-5B3654711770}"/>
              </a:ext>
            </a:extLst>
          </p:cNvPr>
          <p:cNvSpPr/>
          <p:nvPr/>
        </p:nvSpPr>
        <p:spPr bwMode="auto">
          <a:xfrm>
            <a:off x="2627784" y="4437112"/>
            <a:ext cx="720080" cy="504056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40343F3-6631-45FC-B521-9A140CEB6F38}"/>
              </a:ext>
            </a:extLst>
          </p:cNvPr>
          <p:cNvSpPr/>
          <p:nvPr/>
        </p:nvSpPr>
        <p:spPr bwMode="auto">
          <a:xfrm>
            <a:off x="2627784" y="2348880"/>
            <a:ext cx="720080" cy="576064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482" name="Text Box 10"/>
              <p:cNvSpPr txBox="1">
                <a:spLocks noChangeArrowheads="1"/>
              </p:cNvSpPr>
              <p:nvPr/>
            </p:nvSpPr>
            <p:spPr bwMode="auto">
              <a:xfrm>
                <a:off x="427404" y="1016832"/>
                <a:ext cx="5584756" cy="45279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 dirty="0"/>
                  <a:t>Definições:</a:t>
                </a:r>
              </a:p>
              <a:p>
                <a:pPr marL="342900" indent="-342900">
                  <a:spcBef>
                    <a:spcPct val="50000"/>
                  </a:spcBef>
                  <a:buFont typeface="+mj-lt"/>
                  <a:buAutoNum type="arabicPeriod"/>
                </a:pPr>
                <a:r>
                  <a:rPr lang="pt-BR" sz="1600" b="1" u="sng" dirty="0"/>
                  <a:t>Equivalente eletroquímico</a:t>
                </a:r>
                <a:r>
                  <a:rPr lang="pt-BR" sz="1600" dirty="0"/>
                  <a:t> é o quociente entre a massa de material depositado (ou gás formado) pela carga elétrica que circula pela solução eletrolítica:</a:t>
                </a:r>
                <a:br>
                  <a:rPr lang="pt-BR" sz="1600" dirty="0"/>
                </a:br>
                <a:br>
                  <a:rPr lang="pt-BR" sz="16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pt-B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pt-B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den>
                    </m:f>
                    <m:r>
                      <a:rPr lang="pt-B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br>
                  <a:rPr lang="pt-BR" sz="1600" dirty="0"/>
                </a:br>
                <a:br>
                  <a:rPr lang="pt-BR" sz="1600" dirty="0"/>
                </a:br>
                <a:r>
                  <a:rPr lang="pt-BR" sz="1600" dirty="0"/>
                  <a:t>onde [m] = g e [q] = C.</a:t>
                </a:r>
                <a:br>
                  <a:rPr lang="pt-BR" sz="1600" dirty="0"/>
                </a:br>
                <a:endParaRPr lang="pt-BR" sz="1600" dirty="0"/>
              </a:p>
              <a:p>
                <a:pPr marL="342900" indent="-342900">
                  <a:spcBef>
                    <a:spcPct val="50000"/>
                  </a:spcBef>
                  <a:buFont typeface="+mj-lt"/>
                  <a:buAutoNum type="arabicPeriod"/>
                </a:pPr>
                <a:r>
                  <a:rPr lang="pt-BR" sz="1600" b="1" u="sng" dirty="0"/>
                  <a:t>Equivalente químico</a:t>
                </a:r>
                <a:r>
                  <a:rPr lang="pt-BR" sz="1600" dirty="0"/>
                  <a:t> é o quociente entre a massa molar (átomo-grama) e a valência do elemento:</a:t>
                </a:r>
                <a:br>
                  <a:rPr lang="pt-BR" sz="1600" dirty="0"/>
                </a:br>
                <a:br>
                  <a:rPr lang="pt-BR" sz="16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pt-B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pt-B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  <m:r>
                      <a:rPr lang="pt-B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br>
                  <a:rPr lang="pt-BR" sz="1600" dirty="0"/>
                </a:br>
                <a:br>
                  <a:rPr lang="pt-BR" sz="1600" dirty="0"/>
                </a:br>
                <a:r>
                  <a:rPr lang="pt-BR" sz="1600" dirty="0"/>
                  <a:t>onde [M] = g e [z] = adimensional.</a:t>
                </a:r>
              </a:p>
            </p:txBody>
          </p:sp>
        </mc:Choice>
        <mc:Fallback xmlns="">
          <p:sp>
            <p:nvSpPr>
              <p:cNvPr id="105482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7404" y="1016832"/>
                <a:ext cx="5584756" cy="4527971"/>
              </a:xfrm>
              <a:prstGeom prst="rect">
                <a:avLst/>
              </a:prstGeom>
              <a:blipFill>
                <a:blip r:embed="rId2"/>
                <a:stretch>
                  <a:fillRect l="-546" t="-40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5">
            <a:extLst>
              <a:ext uri="{FF2B5EF4-FFF2-40B4-BE49-F238E27FC236}">
                <a16:creationId xmlns:a16="http://schemas.microsoft.com/office/drawing/2014/main" id="{5DDB3626-C102-4C8D-9648-4745CDE39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68313"/>
            <a:ext cx="6786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dirty="0">
                <a:solidFill>
                  <a:srgbClr val="FF0000"/>
                </a:solidFill>
              </a:rPr>
              <a:t>As leis da eletrólise de Faraday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11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𝛆</m:t>
                                    </m:r>
                                  </m:e>
                                  <m:sub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𝐪</m:t>
                                    </m:r>
                                  </m:sub>
                                </m:sSub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𝐠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pt-BR" sz="1100" b="1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pt-BR" sz="11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𝛆</m:t>
                                  </m:r>
                                </m:e>
                                <m:sub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𝐞</m:t>
                                  </m:r>
                                </m:sub>
                              </m:sSub>
                            </m:oMath>
                          </a14:m>
                          <a:r>
                            <a:rPr lang="pt-BR" sz="1100" b="1" i="0" dirty="0">
                              <a:solidFill>
                                <a:schemeClr val="tx1"/>
                              </a:solidFill>
                            </a:rPr>
                            <a:t> (g/C)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301709" t="-1639" r="-103419" b="-8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401709" t="-1639" r="-3419" b="-8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2" name="Picture 10">
            <a:extLst>
              <a:ext uri="{FF2B5EF4-FFF2-40B4-BE49-F238E27FC236}">
                <a16:creationId xmlns:a16="http://schemas.microsoft.com/office/drawing/2014/main" id="{FDFA64F1-9CD3-4ACD-825C-1AEE832F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0753" y="578025"/>
            <a:ext cx="2523483" cy="227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2B04507-F04F-4075-A53B-A576F5FA01FE}"/>
              </a:ext>
            </a:extLst>
          </p:cNvPr>
          <p:cNvSpPr txBox="1"/>
          <p:nvPr/>
        </p:nvSpPr>
        <p:spPr>
          <a:xfrm>
            <a:off x="6540752" y="2854310"/>
            <a:ext cx="25234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Célula eletrolítica</a:t>
            </a:r>
          </a:p>
        </p:txBody>
      </p:sp>
    </p:spTree>
    <p:extLst>
      <p:ext uri="{BB962C8B-B14F-4D97-AF65-F5344CB8AC3E}">
        <p14:creationId xmlns:p14="http://schemas.microsoft.com/office/powerpoint/2010/main" val="3239649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419872" y="2572449"/>
            <a:ext cx="5724128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/>
              <a:t>Thales</a:t>
            </a:r>
            <a:r>
              <a:rPr lang="pt-BR" sz="1600" dirty="0"/>
              <a:t> de Mileto (c 625-c 547 </a:t>
            </a:r>
            <a:r>
              <a:rPr lang="pt-BR" sz="1600" dirty="0" err="1"/>
              <a:t>a.C.</a:t>
            </a:r>
            <a:r>
              <a:rPr lang="pt-BR" sz="1600" dirty="0"/>
              <a:t>): </a:t>
            </a:r>
            <a:r>
              <a:rPr lang="pt-BR" sz="1600" b="1" dirty="0"/>
              <a:t>água</a:t>
            </a:r>
          </a:p>
          <a:p>
            <a:pPr>
              <a:spcBef>
                <a:spcPct val="50000"/>
              </a:spcBef>
            </a:pPr>
            <a:br>
              <a:rPr lang="pt-BR" sz="1600" b="1" dirty="0"/>
            </a:br>
            <a:r>
              <a:rPr lang="pt-PT" sz="1600" b="1" dirty="0"/>
              <a:t>Anaximandro</a:t>
            </a:r>
            <a:r>
              <a:rPr lang="pt-PT" sz="1600" dirty="0"/>
              <a:t> de Mileto (c 611 – c 547 a.C.): </a:t>
            </a:r>
            <a:r>
              <a:rPr lang="pt-PT" sz="1600" b="1" dirty="0"/>
              <a:t>ápeiron</a:t>
            </a:r>
            <a:r>
              <a:rPr lang="pt-PT" sz="1600" dirty="0"/>
              <a:t> (indefinido)</a:t>
            </a:r>
          </a:p>
          <a:p>
            <a:pPr>
              <a:spcBef>
                <a:spcPct val="50000"/>
              </a:spcBef>
            </a:pPr>
            <a:r>
              <a:rPr lang="pt-PT" sz="1600" dirty="0"/>
              <a:t>  </a:t>
            </a:r>
            <a:br>
              <a:rPr lang="pt-PT" sz="1600" dirty="0"/>
            </a:br>
            <a:r>
              <a:rPr lang="pt-PT" sz="1600" b="1" dirty="0"/>
              <a:t>Anaxímenes</a:t>
            </a:r>
            <a:r>
              <a:rPr lang="pt-PT" sz="1600" dirty="0"/>
              <a:t> de Mileto (c 570 – c 500 a.C.): </a:t>
            </a:r>
            <a:r>
              <a:rPr lang="pt-PT" sz="1600" b="1" dirty="0"/>
              <a:t>ar </a:t>
            </a:r>
          </a:p>
          <a:p>
            <a:pPr>
              <a:spcBef>
                <a:spcPct val="50000"/>
              </a:spcBef>
            </a:pPr>
            <a:br>
              <a:rPr lang="pt-PT" sz="1600" b="1" dirty="0"/>
            </a:br>
            <a:r>
              <a:rPr lang="pt-PT" sz="1600" b="1" dirty="0"/>
              <a:t>Xenófanes</a:t>
            </a:r>
            <a:r>
              <a:rPr lang="pt-PT" sz="1600" dirty="0"/>
              <a:t> de Colofão (c 570 – c 480 a.C.): </a:t>
            </a:r>
            <a:r>
              <a:rPr lang="pt-PT" sz="1600" b="1" dirty="0"/>
              <a:t>terra</a:t>
            </a:r>
          </a:p>
          <a:p>
            <a:pPr>
              <a:spcBef>
                <a:spcPct val="50000"/>
              </a:spcBef>
            </a:pPr>
            <a:br>
              <a:rPr lang="pt-PT" sz="1600" dirty="0"/>
            </a:br>
            <a:r>
              <a:rPr lang="pt-PT" sz="1600" b="1" dirty="0"/>
              <a:t>Heráclito</a:t>
            </a:r>
            <a:r>
              <a:rPr lang="pt-PT" sz="1600" dirty="0"/>
              <a:t> de Éfeso (c 540 – c 470 a.C.): </a:t>
            </a:r>
            <a:r>
              <a:rPr lang="pt-PT" sz="1600" b="1" dirty="0"/>
              <a:t>fogo</a:t>
            </a:r>
            <a:r>
              <a:rPr lang="pt-PT" sz="1600" dirty="0"/>
              <a:t> </a:t>
            </a: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3779912" y="1052736"/>
            <a:ext cx="49685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>
                <a:solidFill>
                  <a:srgbClr val="000000"/>
                </a:solidFill>
              </a:rPr>
              <a:t>Os físicos jônicos:</a:t>
            </a:r>
            <a:br>
              <a:rPr lang="pt-BR" b="1" dirty="0">
                <a:solidFill>
                  <a:srgbClr val="000000"/>
                </a:solidFill>
              </a:rPr>
            </a:br>
            <a:br>
              <a:rPr lang="pt-BR" b="1" dirty="0">
                <a:solidFill>
                  <a:srgbClr val="000000"/>
                </a:solidFill>
              </a:rPr>
            </a:br>
            <a:r>
              <a:rPr lang="pt-BR" b="1" i="1" dirty="0"/>
              <a:t> </a:t>
            </a:r>
            <a:r>
              <a:rPr lang="pt-BR" sz="2000" b="1" i="1" dirty="0" err="1"/>
              <a:t>Physis</a:t>
            </a:r>
            <a:r>
              <a:rPr lang="pt-BR" sz="2000" dirty="0"/>
              <a:t> (em grego </a:t>
            </a:r>
            <a:r>
              <a:rPr lang="pt-BR" sz="2000" dirty="0" err="1"/>
              <a:t>Φύσις</a:t>
            </a:r>
            <a:r>
              <a:rPr lang="pt-BR" sz="2000" dirty="0"/>
              <a:t>, "Natureza") </a:t>
            </a:r>
            <a:endParaRPr lang="pt-BR" sz="2000" dirty="0">
              <a:solidFill>
                <a:srgbClr val="000000"/>
              </a:solidFill>
            </a:endParaRPr>
          </a:p>
        </p:txBody>
      </p:sp>
      <p:pic>
        <p:nvPicPr>
          <p:cNvPr id="338946" name="Picture 2" descr="https://upload.wikimedia.org/wikipedia/commons/thumb/7/70/Map_Ciudades_Antiguas_Asia_Menor.svg/728px-Map_Ciudades_Antiguas_Asia_Menor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96752"/>
            <a:ext cx="3206655" cy="4365104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569644-A084-2D0D-F7FB-23A38E233F95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7416825" cy="836968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Na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antiguidade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…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40343F3-6631-45FC-B521-9A140CEB6F38}"/>
              </a:ext>
            </a:extLst>
          </p:cNvPr>
          <p:cNvSpPr/>
          <p:nvPr/>
        </p:nvSpPr>
        <p:spPr bwMode="auto">
          <a:xfrm>
            <a:off x="6444208" y="4303655"/>
            <a:ext cx="877835" cy="576064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0BDF7F5-FDCA-40A2-B216-61C5239488DD}"/>
              </a:ext>
            </a:extLst>
          </p:cNvPr>
          <p:cNvSpPr/>
          <p:nvPr/>
        </p:nvSpPr>
        <p:spPr bwMode="auto">
          <a:xfrm>
            <a:off x="6084168" y="5517232"/>
            <a:ext cx="2016224" cy="264102"/>
          </a:xfrm>
          <a:prstGeom prst="rect">
            <a:avLst/>
          </a:prstGeom>
          <a:noFill/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482" name="Text Box 10"/>
              <p:cNvSpPr txBox="1">
                <a:spLocks noChangeArrowheads="1"/>
              </p:cNvSpPr>
              <p:nvPr/>
            </p:nvSpPr>
            <p:spPr bwMode="auto">
              <a:xfrm>
                <a:off x="50184" y="946623"/>
                <a:ext cx="8554264" cy="5632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ct val="50000"/>
                  </a:spcBef>
                  <a:buFont typeface="Wingdings" panose="05000000000000000000" pitchFamily="2" charset="2"/>
                  <a:buChar char="Ø"/>
                </a:pPr>
                <a:r>
                  <a:rPr lang="pt-BR" sz="1600" dirty="0"/>
                  <a:t>A carga de um </a:t>
                </a:r>
                <a:r>
                  <a:rPr lang="pt-BR" sz="1600" u="sng" dirty="0"/>
                  <a:t>íon monovalente</a:t>
                </a:r>
                <a:r>
                  <a:rPr lang="pt-BR" sz="1600" dirty="0"/>
                  <a:t> é (a carga elementar):</a:t>
                </a:r>
                <a:br>
                  <a:rPr lang="pt-BR" sz="1600" dirty="0"/>
                </a:br>
                <a:r>
                  <a:rPr lang="pt-BR" sz="1600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=1,602∙</m:t>
                    </m:r>
                    <m:sSup>
                      <m:sSupPr>
                        <m:ctrlP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−19</m:t>
                        </m:r>
                      </m:sup>
                    </m:sSup>
                  </m:oMath>
                </a14:m>
                <a:r>
                  <a:rPr lang="pt-BR" sz="1600" dirty="0"/>
                  <a:t>C  </a:t>
                </a:r>
              </a:p>
              <a:p>
                <a:pPr marL="285750" indent="-285750">
                  <a:spcBef>
                    <a:spcPct val="50000"/>
                  </a:spcBef>
                  <a:buFont typeface="Wingdings" panose="05000000000000000000" pitchFamily="2" charset="2"/>
                  <a:buChar char="Ø"/>
                </a:pPr>
                <a:r>
                  <a:rPr lang="pt-BR" sz="1600" dirty="0"/>
                  <a:t>A carga de um </a:t>
                </a:r>
                <a:r>
                  <a:rPr lang="pt-BR" sz="1600" u="sng" dirty="0"/>
                  <a:t>íon de valência </a:t>
                </a:r>
                <a:r>
                  <a:rPr lang="pt-BR" sz="1600" i="1" u="sng" dirty="0"/>
                  <a:t>z</a:t>
                </a:r>
                <a:r>
                  <a:rPr lang="pt-BR" sz="1600" dirty="0"/>
                  <a:t> é, portanto:	</a:t>
                </a:r>
                <a:br>
                  <a:rPr lang="pt-BR" sz="1600" dirty="0"/>
                </a:br>
                <a:r>
                  <a:rPr lang="pt-BR" sz="1600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𝑧𝑒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1,602∙</m:t>
                    </m:r>
                    <m:sSup>
                      <m:sSupPr>
                        <m:ctrlP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−19</m:t>
                        </m:r>
                      </m:sup>
                    </m:sSup>
                  </m:oMath>
                </a14:m>
                <a:r>
                  <a:rPr lang="pt-BR" sz="1600" dirty="0"/>
                  <a:t>C</a:t>
                </a:r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Se durante um dado tempo </a:t>
                </a:r>
                <a14:m>
                  <m:oMath xmlns:m="http://schemas.openxmlformats.org/officeDocument/2006/math">
                    <m:r>
                      <a:rPr lang="pt-B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pt-BR" sz="1600" dirty="0"/>
                  <a:t> são coletados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pt-BR" sz="1600" dirty="0">
                    <a:cs typeface="Times New Roman" panose="02020603050405020304" pitchFamily="18" charset="0"/>
                  </a:rPr>
                  <a:t> íons em um dos terminais:</a:t>
                </a: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600" i="1">
                          <a:latin typeface="Cambria Math" panose="02040503050406030204" pitchFamily="18" charset="0"/>
                        </a:rPr>
                        <m:t>𝑧𝑒</m:t>
                      </m:r>
                      <m:r>
                        <a:rPr lang="pt-B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𝑧𝑒</m:t>
                          </m:r>
                        </m:den>
                      </m:f>
                    </m:oMath>
                  </m:oMathPara>
                </a14:m>
                <a:br>
                  <a:rPr lang="pt-BR" sz="1600" b="0" dirty="0"/>
                </a:br>
                <a:r>
                  <a:rPr lang="pt-BR" sz="1600" dirty="0"/>
                  <a:t>e formam-se átomos com massa total: </a:t>
                </a:r>
                <a14:m>
                  <m:oMath xmlns:m="http://schemas.openxmlformats.org/officeDocument/2006/math"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begChr m:val="⟨"/>
                        <m:endChr m:val="⟩"/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á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𝑡𝑜𝑚𝑜</m:t>
                            </m:r>
                          </m:sub>
                        </m:sSub>
                      </m:e>
                    </m:d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pt-BR" sz="1600" dirty="0"/>
                  <a:t> onde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á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𝑡𝑜𝑚𝑜</m:t>
                            </m:r>
                          </m:sub>
                        </m:sSub>
                      </m:e>
                    </m:d>
                  </m:oMath>
                </a14:m>
                <a:r>
                  <a:rPr lang="pt-BR" sz="1600" dirty="0"/>
                  <a:t> é a massa </a:t>
                </a:r>
                <a:br>
                  <a:rPr lang="pt-BR" sz="1600" dirty="0"/>
                </a:br>
                <a:r>
                  <a:rPr lang="pt-BR" sz="1600" dirty="0"/>
                  <a:t>média de 1 átomo do elemento:</a:t>
                </a: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á</m:t>
                              </m:r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𝑡𝑜𝑚𝑜</m:t>
                              </m:r>
                            </m:sub>
                          </m:sSub>
                        </m:e>
                      </m:d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pt-BR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6,022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Então:</a:t>
                </a:r>
                <a:br>
                  <a:rPr lang="pt-BR" sz="1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𝑧𝑒</m:t>
                          </m:r>
                        </m:den>
                      </m:f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𝑞𝑀</m:t>
                          </m:r>
                        </m:num>
                        <m:den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f>
                        <m:f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pt-B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pt-BR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pt-BR" sz="1600" dirty="0">
                  <a:ea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pt-BR" sz="1600" dirty="0">
                    <a:ea typeface="Cambria Math" panose="02040503050406030204" pitchFamily="18" charset="0"/>
                  </a:rPr>
                  <a:t>onde definimos a </a:t>
                </a:r>
                <a:r>
                  <a:rPr lang="pt-BR" sz="1600" b="1" dirty="0">
                    <a:ea typeface="Cambria Math" panose="02040503050406030204" pitchFamily="18" charset="0"/>
                  </a:rPr>
                  <a:t>constante de Faraday</a:t>
                </a:r>
                <a:r>
                  <a:rPr lang="pt-BR" sz="1600" dirty="0">
                    <a:ea typeface="Cambria Math" panose="02040503050406030204" pitchFamily="18" charset="0"/>
                  </a:rPr>
                  <a:t>:</a:t>
                </a:r>
                <a:br>
                  <a:rPr lang="pt-BR" sz="1600" dirty="0">
                    <a:ea typeface="Cambria Math" panose="02040503050406030204" pitchFamily="18" charset="0"/>
                  </a:rPr>
                </a:br>
                <a:br>
                  <a:rPr lang="pt-BR" sz="1600" dirty="0"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𝑒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1,602</m:t>
                      </m:r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−19</m:t>
                          </m:r>
                        </m:sup>
                      </m:sSup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6,02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23</m:t>
                          </m:r>
                        </m:sup>
                      </m:sSup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=9,647</m:t>
                      </m:r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mol</m:t>
                      </m:r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=9,647∙</m:t>
                      </m:r>
                      <m:sSup>
                        <m:sSup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pt-BR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mol</m:t>
                      </m:r>
                    </m:oMath>
                  </m:oMathPara>
                </a14:m>
                <a:endParaRPr lang="pt-BR" sz="1600" dirty="0">
                  <a:ea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:endParaRPr lang="pt-BR" sz="1600" dirty="0">
                  <a:ea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pt-BR" sz="1600" dirty="0">
                    <a:ea typeface="Cambria Math" panose="02040503050406030204" pitchFamily="18" charset="0"/>
                  </a:rPr>
                  <a:t>Na época, nem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pt-BR" sz="1600" dirty="0">
                    <a:ea typeface="Cambria Math" panose="02040503050406030204" pitchFamily="18" charset="0"/>
                  </a:rPr>
                  <a:t> nem </a:t>
                </a:r>
                <a14:m>
                  <m:oMath xmlns:m="http://schemas.openxmlformats.org/officeDocument/2006/math">
                    <m:r>
                      <a:rPr lang="pt-BR" sz="1600" i="1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pt-BR" sz="1600" dirty="0">
                    <a:ea typeface="Cambria Math" panose="02040503050406030204" pitchFamily="18" charset="0"/>
                  </a:rPr>
                  <a:t> eram conhecidos, mas Faraday obteve (o produto) </a:t>
                </a:r>
                <a14:m>
                  <m:oMath xmlns:m="http://schemas.openxmlformats.org/officeDocument/2006/math">
                    <m:r>
                      <a:rPr lang="pt-B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pt-BR" sz="1600" dirty="0">
                    <a:ea typeface="Cambria Math" panose="02040503050406030204" pitchFamily="18" charset="0"/>
                  </a:rPr>
                  <a:t> experimentalmente.</a:t>
                </a:r>
              </a:p>
            </p:txBody>
          </p:sp>
        </mc:Choice>
        <mc:Fallback xmlns="">
          <p:sp>
            <p:nvSpPr>
              <p:cNvPr id="105482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184" y="946623"/>
                <a:ext cx="8554264" cy="5632504"/>
              </a:xfrm>
              <a:prstGeom prst="rect">
                <a:avLst/>
              </a:prstGeom>
              <a:blipFill>
                <a:blip r:embed="rId2"/>
                <a:stretch>
                  <a:fillRect l="-356" t="-325" b="-4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5">
            <a:extLst>
              <a:ext uri="{FF2B5EF4-FFF2-40B4-BE49-F238E27FC236}">
                <a16:creationId xmlns:a16="http://schemas.microsoft.com/office/drawing/2014/main" id="{5DDB3626-C102-4C8D-9648-4745CDE39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68313"/>
            <a:ext cx="6786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dirty="0">
                <a:solidFill>
                  <a:srgbClr val="FF0000"/>
                </a:solidFill>
              </a:rPr>
              <a:t>As leis da eletrólise de Faraday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64FAE73B-56E7-479F-ABBC-C15671BE3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0753" y="578025"/>
            <a:ext cx="2523483" cy="227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120721B-F07D-4D11-85EB-F4C2B6C47F74}"/>
              </a:ext>
            </a:extLst>
          </p:cNvPr>
          <p:cNvSpPr txBox="1"/>
          <p:nvPr/>
        </p:nvSpPr>
        <p:spPr>
          <a:xfrm>
            <a:off x="6540752" y="2854310"/>
            <a:ext cx="25234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Célula eletrolítica</a:t>
            </a:r>
          </a:p>
        </p:txBody>
      </p:sp>
    </p:spTree>
    <p:extLst>
      <p:ext uri="{BB962C8B-B14F-4D97-AF65-F5344CB8AC3E}">
        <p14:creationId xmlns:p14="http://schemas.microsoft.com/office/powerpoint/2010/main" val="1916351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D43F55BF-1BD7-4F87-AB08-4F873C847897}"/>
              </a:ext>
            </a:extLst>
          </p:cNvPr>
          <p:cNvSpPr/>
          <p:nvPr/>
        </p:nvSpPr>
        <p:spPr bwMode="auto">
          <a:xfrm>
            <a:off x="3351868" y="6025436"/>
            <a:ext cx="823463" cy="287053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3800869-5300-4025-831A-A23BE5B87C28}"/>
              </a:ext>
            </a:extLst>
          </p:cNvPr>
          <p:cNvSpPr/>
          <p:nvPr/>
        </p:nvSpPr>
        <p:spPr bwMode="auto">
          <a:xfrm>
            <a:off x="3351869" y="5098971"/>
            <a:ext cx="823462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2222B64-898D-41A5-85D5-8C77DFB427F6}"/>
              </a:ext>
            </a:extLst>
          </p:cNvPr>
          <p:cNvSpPr/>
          <p:nvPr/>
        </p:nvSpPr>
        <p:spPr bwMode="auto">
          <a:xfrm>
            <a:off x="5352238" y="979066"/>
            <a:ext cx="630000" cy="423595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40343F3-6631-45FC-B521-9A140CEB6F38}"/>
              </a:ext>
            </a:extLst>
          </p:cNvPr>
          <p:cNvSpPr/>
          <p:nvPr/>
        </p:nvSpPr>
        <p:spPr bwMode="auto">
          <a:xfrm>
            <a:off x="4139952" y="1948282"/>
            <a:ext cx="791114" cy="512282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0753" y="578025"/>
            <a:ext cx="2523483" cy="227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5DDB3626-C102-4C8D-9648-4745CDE39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68313"/>
            <a:ext cx="6786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dirty="0">
                <a:solidFill>
                  <a:srgbClr val="FF0000"/>
                </a:solidFill>
              </a:rPr>
              <a:t>As leis da eletrólise de Faraday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7B6441D-201E-4190-AC4E-1BD272ABDCF4}"/>
              </a:ext>
            </a:extLst>
          </p:cNvPr>
          <p:cNvSpPr txBox="1"/>
          <p:nvPr/>
        </p:nvSpPr>
        <p:spPr>
          <a:xfrm>
            <a:off x="6540752" y="2854310"/>
            <a:ext cx="25234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Célula eletrolítica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0BDF7F5-FDCA-40A2-B216-61C5239488DD}"/>
              </a:ext>
            </a:extLst>
          </p:cNvPr>
          <p:cNvSpPr/>
          <p:nvPr/>
        </p:nvSpPr>
        <p:spPr bwMode="auto">
          <a:xfrm>
            <a:off x="79764" y="4221088"/>
            <a:ext cx="7300548" cy="2168599"/>
          </a:xfrm>
          <a:prstGeom prst="rect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482" name="Text Box 10"/>
              <p:cNvSpPr txBox="1">
                <a:spLocks noChangeArrowheads="1"/>
              </p:cNvSpPr>
              <p:nvPr/>
            </p:nvSpPr>
            <p:spPr bwMode="auto">
              <a:xfrm>
                <a:off x="79764" y="979066"/>
                <a:ext cx="7732596" cy="5752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 dirty="0">
                    <a:ea typeface="Cambria Math" panose="02040503050406030204" pitchFamily="18" charset="0"/>
                  </a:rPr>
                  <a:t>Relembrando-se as definições dos equivalentes eletroquímico (</a:t>
                </a:r>
                <a14:m>
                  <m:oMath xmlns:m="http://schemas.openxmlformats.org/officeDocument/2006/math">
                    <m:r>
                      <a:rPr lang="pt-BR" sz="16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pt-B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pt-B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den>
                    </m:f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1600" dirty="0">
                    <a:ea typeface="Cambria Math" panose="02040503050406030204" pitchFamily="18" charset="0"/>
                  </a:rPr>
                  <a:t>) e </a:t>
                </a:r>
                <a:br>
                  <a:rPr lang="pt-BR" sz="1600" dirty="0">
                    <a:ea typeface="Cambria Math" panose="02040503050406030204" pitchFamily="18" charset="0"/>
                  </a:rPr>
                </a:br>
                <a:r>
                  <a:rPr lang="pt-BR" sz="1600" dirty="0">
                    <a:ea typeface="Cambria Math" panose="02040503050406030204" pitchFamily="18" charset="0"/>
                  </a:rPr>
                  <a:t>químico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pt-B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pt-B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pt-BR" sz="1600" dirty="0">
                    <a:ea typeface="Cambria Math" panose="02040503050406030204" pitchFamily="18" charset="0"/>
                  </a:rPr>
                  <a:t>), pode-se reescrever a equação obtida anteriormente na </a:t>
                </a:r>
                <a:br>
                  <a:rPr lang="pt-BR" sz="1600" dirty="0">
                    <a:ea typeface="Cambria Math" panose="02040503050406030204" pitchFamily="18" charset="0"/>
                  </a:rPr>
                </a:br>
                <a:r>
                  <a:rPr lang="pt-BR" sz="1600" dirty="0">
                    <a:ea typeface="Cambria Math" panose="02040503050406030204" pitchFamily="18" charset="0"/>
                  </a:rPr>
                  <a:t>seguinte forma:</a:t>
                </a: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pt-BR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pt-B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</m:oMath>
                  </m:oMathPara>
                </a14:m>
                <a:endParaRPr lang="pt-BR" sz="1600" dirty="0">
                  <a:ea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pt-BR" sz="1600" dirty="0">
                    <a:ea typeface="Cambria Math" panose="02040503050406030204" pitchFamily="18" charset="0"/>
                  </a:rPr>
                  <a:t>que é a </a:t>
                </a:r>
                <a:r>
                  <a:rPr lang="pt-BR" sz="1600" b="1" dirty="0">
                    <a:ea typeface="Cambria Math" panose="02040503050406030204" pitchFamily="18" charset="0"/>
                  </a:rPr>
                  <a:t>segunda lei da eletrólise de Faraday</a:t>
                </a:r>
                <a:r>
                  <a:rPr lang="pt-BR" sz="1600" dirty="0">
                    <a:ea typeface="Cambria Math" panose="02040503050406030204" pitchFamily="18" charset="0"/>
                  </a:rPr>
                  <a:t>. A </a:t>
                </a:r>
                <a:r>
                  <a:rPr lang="pt-BR" sz="1600" b="1" dirty="0">
                    <a:ea typeface="Cambria Math" panose="02040503050406030204" pitchFamily="18" charset="0"/>
                  </a:rPr>
                  <a:t>primeira lei da eletrólise </a:t>
                </a:r>
                <a:br>
                  <a:rPr lang="pt-BR" sz="1600" b="1" dirty="0">
                    <a:ea typeface="Cambria Math" panose="02040503050406030204" pitchFamily="18" charset="0"/>
                  </a:rPr>
                </a:br>
                <a:r>
                  <a:rPr lang="pt-BR" sz="1600" b="1" dirty="0">
                    <a:ea typeface="Cambria Math" panose="02040503050406030204" pitchFamily="18" charset="0"/>
                  </a:rPr>
                  <a:t>de Faraday </a:t>
                </a:r>
                <a:r>
                  <a:rPr lang="pt-BR" sz="1600" dirty="0">
                    <a:ea typeface="Cambria Math" panose="02040503050406030204" pitchFamily="18" charset="0"/>
                  </a:rPr>
                  <a:t>é a própria definição do equivalente eletroquímico.</a:t>
                </a:r>
              </a:p>
              <a:p>
                <a:pPr>
                  <a:spcBef>
                    <a:spcPct val="50000"/>
                  </a:spcBef>
                </a:pPr>
                <a:endParaRPr lang="pt-BR" sz="1600" dirty="0">
                  <a:ea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:endParaRPr lang="pt-BR" sz="1600" dirty="0">
                  <a:ea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:endParaRPr lang="pt-BR" sz="1600" dirty="0">
                  <a:ea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pt-BR" sz="1600" dirty="0">
                    <a:ea typeface="Cambria Math" panose="02040503050406030204" pitchFamily="18" charset="0"/>
                  </a:rPr>
                  <a:t>Assim, formulamos as </a:t>
                </a:r>
                <a:r>
                  <a:rPr lang="pt-BR" sz="16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2 leis da eletrólise de Faraday</a:t>
                </a:r>
                <a:r>
                  <a:rPr lang="pt-BR" sz="1600" dirty="0">
                    <a:ea typeface="Cambria Math" panose="02040503050406030204" pitchFamily="18" charset="0"/>
                  </a:rPr>
                  <a:t>:</a:t>
                </a:r>
              </a:p>
              <a:p>
                <a:pPr marL="342900" indent="-342900">
                  <a:spcBef>
                    <a:spcPct val="50000"/>
                  </a:spcBef>
                  <a:buFont typeface="+mj-lt"/>
                  <a:buAutoNum type="arabicPeriod"/>
                </a:pPr>
                <a:r>
                  <a:rPr lang="pt-BR" sz="1600" dirty="0">
                    <a:ea typeface="Cambria Math" panose="02040503050406030204" pitchFamily="18" charset="0"/>
                  </a:rPr>
                  <a:t>Na eletrólise, a massa </a:t>
                </a:r>
                <a:r>
                  <a:rPr lang="pt-BR" sz="1600" dirty="0" err="1">
                    <a:ea typeface="Cambria Math" panose="02040503050406030204" pitchFamily="18" charset="0"/>
                  </a:rPr>
                  <a:t>eletrodepositada</a:t>
                </a:r>
                <a:r>
                  <a:rPr lang="pt-BR" sz="1600" dirty="0">
                    <a:ea typeface="Cambria Math" panose="02040503050406030204" pitchFamily="18" charset="0"/>
                  </a:rPr>
                  <a:t> num terminal é proporcional à carga elétrica recebida:</a:t>
                </a:r>
                <a:br>
                  <a:rPr lang="pt-BR" sz="1600" dirty="0"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pt-BR" sz="1600" dirty="0">
                  <a:ea typeface="Cambria Math" panose="02040503050406030204" pitchFamily="18" charset="0"/>
                </a:endParaRPr>
              </a:p>
              <a:p>
                <a:pPr marL="342900" indent="-342900">
                  <a:spcBef>
                    <a:spcPct val="50000"/>
                  </a:spcBef>
                  <a:buFont typeface="+mj-lt"/>
                  <a:buAutoNum type="arabicPeriod"/>
                </a:pPr>
                <a:r>
                  <a:rPr lang="pt-BR" sz="1600" dirty="0">
                    <a:ea typeface="Cambria Math" panose="02040503050406030204" pitchFamily="18" charset="0"/>
                  </a:rPr>
                  <a:t>Na eletrólise, o equivalente químico é proporcional ao equivalente eletroquímico: </a:t>
                </a:r>
                <a:br>
                  <a:rPr lang="pt-BR" sz="1600" dirty="0">
                    <a:ea typeface="Cambria Math" panose="02040503050406030204" pitchFamily="18" charset="0"/>
                  </a:rPr>
                </a:br>
                <a:br>
                  <a:rPr lang="pt-BR" sz="1600" dirty="0"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sSub>
                      <m:sSubPr>
                        <m:ctrlPr>
                          <a:rPr lang="pt-B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pt-BR" sz="1600" dirty="0">
                  <a:ea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:endParaRPr lang="pt-BR" sz="16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5482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764" y="979066"/>
                <a:ext cx="7732596" cy="5752216"/>
              </a:xfrm>
              <a:prstGeom prst="rect">
                <a:avLst/>
              </a:prstGeom>
              <a:blipFill>
                <a:blip r:embed="rId3"/>
                <a:stretch>
                  <a:fillRect l="-39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2304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5482" name="Text Box 10"/>
              <p:cNvSpPr txBox="1">
                <a:spLocks noChangeArrowheads="1"/>
              </p:cNvSpPr>
              <p:nvPr/>
            </p:nvSpPr>
            <p:spPr bwMode="auto">
              <a:xfrm>
                <a:off x="79764" y="979066"/>
                <a:ext cx="6460987" cy="50376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 b="1" dirty="0">
                    <a:ea typeface="Cambria Math" panose="02040503050406030204" pitchFamily="18" charset="0"/>
                  </a:rPr>
                  <a:t>Exemplo:</a:t>
                </a:r>
              </a:p>
              <a:p>
                <a:pPr>
                  <a:spcBef>
                    <a:spcPct val="50000"/>
                  </a:spcBef>
                </a:pPr>
                <a:r>
                  <a:rPr lang="pt-BR" sz="1600" dirty="0">
                    <a:ea typeface="Cambria Math" panose="02040503050406030204" pitchFamily="18" charset="0"/>
                  </a:rPr>
                  <a:t>Determine a massa de magnésio metálico que pode ser obtido a partir da eletrólise de cloreto de magnésio fundido, usando-se uma corrente de 7,3 A por 2,11 h. Que volume de gás cloro é formado a 25 °C e 1 </a:t>
                </a:r>
                <a:r>
                  <a:rPr lang="pt-BR" sz="1600" dirty="0" err="1">
                    <a:ea typeface="Cambria Math" panose="02040503050406030204" pitchFamily="18" charset="0"/>
                  </a:rPr>
                  <a:t>atm</a:t>
                </a:r>
                <a:r>
                  <a:rPr lang="pt-BR" sz="1600" dirty="0">
                    <a:ea typeface="Cambria Math" panose="02040503050406030204" pitchFamily="18" charset="0"/>
                  </a:rPr>
                  <a:t>?</a:t>
                </a:r>
              </a:p>
              <a:p>
                <a:pPr>
                  <a:spcBef>
                    <a:spcPct val="50000"/>
                  </a:spcBef>
                </a:pPr>
                <a:r>
                  <a:rPr lang="pt-BR" sz="1600" dirty="0">
                    <a:ea typeface="Cambria Math" panose="02040503050406030204" pitchFamily="18" charset="0"/>
                  </a:rPr>
                  <a:t>Teremos a dissociação: </a:t>
                </a:r>
                <a:br>
                  <a:rPr lang="pt-BR" sz="1600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Mg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Cl</m:t>
                          </m:r>
                        </m:e>
                        <m:sub>
                          <m:r>
                            <a:rPr lang="pt-BR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t-BR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Mg</m:t>
                          </m:r>
                        </m:e>
                        <m:sup>
                          <m:r>
                            <a:rPr lang="pt-BR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t-BR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Cl</m:t>
                          </m:r>
                        </m:e>
                        <m:sup>
                          <m:r>
                            <a:rPr lang="pt-BR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pt-BR" sz="1600" dirty="0">
                  <a:ea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pt-BR" sz="1600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 carga gerada no decorrer do tempo é:</a:t>
                </a:r>
                <a:br>
                  <a:rPr lang="pt-BR" sz="1600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=7,3∙2,11∙3600=55450,8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pt-BR" sz="1600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pt-BR" sz="16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A massa de magnésio é:</a:t>
                </a:r>
                <a:endParaRPr lang="pt-BR" sz="1600" b="0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Mg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𝑀𝑞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𝐹𝑧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24,31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∙55450,8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9,647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∙2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=6,987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pt-BR" sz="1600" dirty="0">
                  <a:ea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pt-BR" sz="1600" dirty="0">
                    <a:ea typeface="Cambria Math" panose="02040503050406030204" pitchFamily="18" charset="0"/>
                  </a:rPr>
                  <a:t>Para esta mesma carga (</a:t>
                </a:r>
                <a14:m>
                  <m:oMath xmlns:m="http://schemas.openxmlformats.org/officeDocument/2006/math">
                    <m:r>
                      <a:rPr lang="pt-B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pt-B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=55450,8 </m:t>
                    </m:r>
                    <m:r>
                      <m:rPr>
                        <m:sty m:val="p"/>
                      </m:rPr>
                      <a:rPr lang="pt-BR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pt-BR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 formar gás cloro</a:t>
                </a:r>
                <a:r>
                  <a:rPr lang="pt-BR" sz="1600" dirty="0">
                    <a:ea typeface="Cambria Math" panose="02040503050406030204" pitchFamily="18" charset="0"/>
                  </a:rPr>
                  <a:t>:</a:t>
                </a:r>
                <a:br>
                  <a:rPr lang="pt-BR" sz="1600" dirty="0"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b>
                            <m:sSubPr>
                              <m:ctrlPr>
                                <a:rPr lang="pt-B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𝐶𝑙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𝑐𝑙</m:t>
                          </m:r>
                        </m:sub>
                      </m:sSub>
                      <m:r>
                        <a:rPr lang="pt-BR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𝑀𝑞</m:t>
                          </m:r>
                        </m:num>
                        <m:den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𝐹𝑧</m:t>
                          </m:r>
                        </m:den>
                      </m:f>
                      <m:r>
                        <a:rPr lang="pt-BR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5,45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∙55450,8</m:t>
                          </m:r>
                        </m:num>
                        <m:den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9,647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pt-BR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37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7 </m:t>
                      </m:r>
                      <m:r>
                        <m:rPr>
                          <m:sty m:val="p"/>
                        </m:rPr>
                        <a:rPr lang="pt-BR" sz="1600">
                          <a:latin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pt-BR" sz="1600" dirty="0">
                  <a:ea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pt-BR" sz="1600" dirty="0">
                    <a:ea typeface="Cambria Math" panose="02040503050406030204" pitchFamily="18" charset="0"/>
                  </a:rPr>
                  <a:t>e o volume pode ser calculado pela lei dos gases ideais:</a:t>
                </a:r>
                <a:br>
                  <a:rPr lang="pt-BR" sz="1600" dirty="0"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𝑃𝑉</m:t>
                      </m:r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𝑛𝑅𝑇</m:t>
                      </m:r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sSub>
                            <m:sSubPr>
                              <m:ctrlPr>
                                <a:rPr lang="pt-B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𝐶𝑙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𝐶𝑙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𝐶𝑙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𝑅𝑇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20,377</m:t>
                          </m:r>
                        </m:num>
                        <m:den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35,45</m:t>
                          </m:r>
                        </m:den>
                      </m:f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0,082∙(273+25)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=7,028 ℓ</m:t>
                      </m:r>
                    </m:oMath>
                  </m:oMathPara>
                </a14:m>
                <a:endParaRPr lang="pt-BR" sz="16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5482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764" y="979066"/>
                <a:ext cx="6460987" cy="5037661"/>
              </a:xfrm>
              <a:prstGeom prst="rect">
                <a:avLst/>
              </a:prstGeom>
              <a:blipFill>
                <a:blip r:embed="rId2"/>
                <a:stretch>
                  <a:fillRect l="-472" t="-3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0753" y="578025"/>
            <a:ext cx="2523483" cy="227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5DDB3626-C102-4C8D-9648-4745CDE39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68313"/>
            <a:ext cx="6786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dirty="0">
                <a:solidFill>
                  <a:srgbClr val="FF0000"/>
                </a:solidFill>
              </a:rPr>
              <a:t>As leis da eletrólise de Faraday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7B6441D-201E-4190-AC4E-1BD272ABDCF4}"/>
              </a:ext>
            </a:extLst>
          </p:cNvPr>
          <p:cNvSpPr txBox="1"/>
          <p:nvPr/>
        </p:nvSpPr>
        <p:spPr>
          <a:xfrm>
            <a:off x="6540752" y="2854310"/>
            <a:ext cx="25234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Célula eletrolítica</a:t>
            </a:r>
          </a:p>
        </p:txBody>
      </p:sp>
    </p:spTree>
    <p:extLst>
      <p:ext uri="{BB962C8B-B14F-4D97-AF65-F5344CB8AC3E}">
        <p14:creationId xmlns:p14="http://schemas.microsoft.com/office/powerpoint/2010/main" val="1863788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5482" name="Text Box 10"/>
              <p:cNvSpPr txBox="1">
                <a:spLocks noChangeArrowheads="1"/>
              </p:cNvSpPr>
              <p:nvPr/>
            </p:nvSpPr>
            <p:spPr bwMode="auto">
              <a:xfrm>
                <a:off x="367665" y="1015689"/>
                <a:ext cx="5728772" cy="10479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 dirty="0"/>
                  <a:t>Note que para o hidrogênio:</a:t>
                </a:r>
                <a:br>
                  <a:rPr lang="pt-BR" sz="1600" dirty="0"/>
                </a:br>
                <a:br>
                  <a:rPr lang="pt-BR" sz="1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=1,046∙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105482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7665" y="1015689"/>
                <a:ext cx="5728772" cy="1047979"/>
              </a:xfrm>
              <a:prstGeom prst="rect">
                <a:avLst/>
              </a:prstGeom>
              <a:blipFill>
                <a:blip r:embed="rId2"/>
                <a:stretch>
                  <a:fillRect l="-532" t="-1744" b="-11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5">
            <a:extLst>
              <a:ext uri="{FF2B5EF4-FFF2-40B4-BE49-F238E27FC236}">
                <a16:creationId xmlns:a16="http://schemas.microsoft.com/office/drawing/2014/main" id="{5DDB3626-C102-4C8D-9648-4745CDE39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68313"/>
            <a:ext cx="6786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dirty="0">
                <a:solidFill>
                  <a:srgbClr val="FF0000"/>
                </a:solidFill>
              </a:rPr>
              <a:t>As leis da eletrólise de Faraday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11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𝛆</m:t>
                                    </m:r>
                                  </m:e>
                                  <m:sub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𝐪</m:t>
                                    </m:r>
                                  </m:sub>
                                </m:sSub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𝐠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pt-BR" sz="1100" b="1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pt-BR" sz="11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𝛆</m:t>
                                  </m:r>
                                </m:e>
                                <m:sub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𝐞</m:t>
                                  </m:r>
                                </m:sub>
                              </m:sSub>
                            </m:oMath>
                          </a14:m>
                          <a:r>
                            <a:rPr lang="pt-BR" sz="1100" b="1" i="0" dirty="0">
                              <a:solidFill>
                                <a:schemeClr val="tx1"/>
                              </a:solidFill>
                            </a:rPr>
                            <a:t> (g/C)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301709" t="-1639" r="-103419" b="-8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401709" t="-1639" r="-3419" b="-8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2" name="Picture 10">
            <a:extLst>
              <a:ext uri="{FF2B5EF4-FFF2-40B4-BE49-F238E27FC236}">
                <a16:creationId xmlns:a16="http://schemas.microsoft.com/office/drawing/2014/main" id="{FDFA64F1-9CD3-4ACD-825C-1AEE832F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0753" y="578025"/>
            <a:ext cx="2523483" cy="227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2B04507-F04F-4075-A53B-A576F5FA01FE}"/>
              </a:ext>
            </a:extLst>
          </p:cNvPr>
          <p:cNvSpPr txBox="1"/>
          <p:nvPr/>
        </p:nvSpPr>
        <p:spPr>
          <a:xfrm>
            <a:off x="6540752" y="2854310"/>
            <a:ext cx="25234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Célula eletrolítica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3EC3634-A8FA-4B3E-B4A6-B931FDB4A88C}"/>
              </a:ext>
            </a:extLst>
          </p:cNvPr>
          <p:cNvSpPr/>
          <p:nvPr/>
        </p:nvSpPr>
        <p:spPr bwMode="auto">
          <a:xfrm>
            <a:off x="8388424" y="3789040"/>
            <a:ext cx="675811" cy="28803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EE2696BF-04C4-450C-A216-FCB2A0729419}"/>
              </a:ext>
            </a:extLst>
          </p:cNvPr>
          <p:cNvCxnSpPr/>
          <p:nvPr/>
        </p:nvCxnSpPr>
        <p:spPr bwMode="auto">
          <a:xfrm>
            <a:off x="3635896" y="1916832"/>
            <a:ext cx="4752528" cy="194421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64261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5482" name="Text Box 10"/>
              <p:cNvSpPr txBox="1">
                <a:spLocks noChangeArrowheads="1"/>
              </p:cNvSpPr>
              <p:nvPr/>
            </p:nvSpPr>
            <p:spPr bwMode="auto">
              <a:xfrm>
                <a:off x="367665" y="1015689"/>
                <a:ext cx="5728772" cy="14173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 dirty="0"/>
                  <a:t>Note que para o hidrogênio:</a:t>
                </a:r>
                <a:br>
                  <a:rPr lang="pt-BR" sz="1600" dirty="0"/>
                </a:br>
                <a:br>
                  <a:rPr lang="pt-BR" sz="1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=1,046∙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BR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=9,5602∙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que é chamada de </a:t>
                </a:r>
                <a:r>
                  <a:rPr lang="pt-BR" sz="1600" b="1" dirty="0"/>
                  <a:t>razão carga-massa </a:t>
                </a:r>
                <a:r>
                  <a:rPr lang="pt-BR" sz="1600" dirty="0"/>
                  <a:t>(do hidrogênio, neste caso).</a:t>
                </a:r>
              </a:p>
            </p:txBody>
          </p:sp>
        </mc:Choice>
        <mc:Fallback xmlns="">
          <p:sp>
            <p:nvSpPr>
              <p:cNvPr id="105482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7665" y="1015689"/>
                <a:ext cx="5728772" cy="1417311"/>
              </a:xfrm>
              <a:prstGeom prst="rect">
                <a:avLst/>
              </a:prstGeom>
              <a:blipFill>
                <a:blip r:embed="rId2"/>
                <a:stretch>
                  <a:fillRect l="-532" t="-1293" b="-47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5">
            <a:extLst>
              <a:ext uri="{FF2B5EF4-FFF2-40B4-BE49-F238E27FC236}">
                <a16:creationId xmlns:a16="http://schemas.microsoft.com/office/drawing/2014/main" id="{5DDB3626-C102-4C8D-9648-4745CDE39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68313"/>
            <a:ext cx="6786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dirty="0">
                <a:solidFill>
                  <a:srgbClr val="FF0000"/>
                </a:solidFill>
              </a:rPr>
              <a:t>As leis da eletrólise de Faraday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11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𝛆</m:t>
                                    </m:r>
                                  </m:e>
                                  <m:sub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𝐪</m:t>
                                    </m:r>
                                  </m:sub>
                                </m:sSub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𝐠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pt-BR" sz="1100" b="1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pt-BR" sz="11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𝛆</m:t>
                                  </m:r>
                                </m:e>
                                <m:sub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𝐞</m:t>
                                  </m:r>
                                </m:sub>
                              </m:sSub>
                            </m:oMath>
                          </a14:m>
                          <a:r>
                            <a:rPr lang="pt-BR" sz="1100" b="1" i="0" dirty="0">
                              <a:solidFill>
                                <a:schemeClr val="tx1"/>
                              </a:solidFill>
                            </a:rPr>
                            <a:t> (g/C)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301709" t="-1639" r="-103419" b="-8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401709" t="-1639" r="-3419" b="-8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2" name="Picture 10">
            <a:extLst>
              <a:ext uri="{FF2B5EF4-FFF2-40B4-BE49-F238E27FC236}">
                <a16:creationId xmlns:a16="http://schemas.microsoft.com/office/drawing/2014/main" id="{FDFA64F1-9CD3-4ACD-825C-1AEE832F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0753" y="578025"/>
            <a:ext cx="2523483" cy="227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2B04507-F04F-4075-A53B-A576F5FA01FE}"/>
              </a:ext>
            </a:extLst>
          </p:cNvPr>
          <p:cNvSpPr txBox="1"/>
          <p:nvPr/>
        </p:nvSpPr>
        <p:spPr>
          <a:xfrm>
            <a:off x="6540752" y="2854310"/>
            <a:ext cx="25234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Célula eletrolítica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3EC3634-A8FA-4B3E-B4A6-B931FDB4A88C}"/>
              </a:ext>
            </a:extLst>
          </p:cNvPr>
          <p:cNvSpPr/>
          <p:nvPr/>
        </p:nvSpPr>
        <p:spPr bwMode="auto">
          <a:xfrm>
            <a:off x="8388424" y="3789040"/>
            <a:ext cx="675811" cy="28803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0DF3D25-A1C5-45D2-BC9A-C1CB2ACDC9E8}"/>
              </a:ext>
            </a:extLst>
          </p:cNvPr>
          <p:cNvSpPr/>
          <p:nvPr/>
        </p:nvSpPr>
        <p:spPr bwMode="auto">
          <a:xfrm>
            <a:off x="3419872" y="1508946"/>
            <a:ext cx="2304256" cy="552367"/>
          </a:xfrm>
          <a:prstGeom prst="rect">
            <a:avLst/>
          </a:prstGeom>
          <a:noFill/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305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5482" name="Text Box 10"/>
              <p:cNvSpPr txBox="1">
                <a:spLocks noChangeArrowheads="1"/>
              </p:cNvSpPr>
              <p:nvPr/>
            </p:nvSpPr>
            <p:spPr bwMode="auto">
              <a:xfrm>
                <a:off x="367665" y="1015689"/>
                <a:ext cx="5728772" cy="2421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 dirty="0"/>
                  <a:t>Note que para o hidrogênio:</a:t>
                </a:r>
                <a:br>
                  <a:rPr lang="pt-BR" sz="1600" dirty="0"/>
                </a:br>
                <a:br>
                  <a:rPr lang="pt-BR" sz="1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=1,046∙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BR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=9,5602∙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que é chamada de </a:t>
                </a:r>
                <a:r>
                  <a:rPr lang="pt-BR" sz="1600" b="1" dirty="0"/>
                  <a:t>razão carga-massa </a:t>
                </a:r>
                <a:r>
                  <a:rPr lang="pt-BR" sz="1600" dirty="0"/>
                  <a:t>(do hidrogênio, neste caso).</a:t>
                </a:r>
              </a:p>
              <a:p>
                <a:pPr>
                  <a:spcBef>
                    <a:spcPct val="50000"/>
                  </a:spcBef>
                </a:pPr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Note também que da 2ª lei:</a:t>
                </a: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105482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7665" y="1015689"/>
                <a:ext cx="5728772" cy="2421176"/>
              </a:xfrm>
              <a:prstGeom prst="rect">
                <a:avLst/>
              </a:prstGeom>
              <a:blipFill>
                <a:blip r:embed="rId2"/>
                <a:stretch>
                  <a:fillRect l="-532" t="-7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5">
            <a:extLst>
              <a:ext uri="{FF2B5EF4-FFF2-40B4-BE49-F238E27FC236}">
                <a16:creationId xmlns:a16="http://schemas.microsoft.com/office/drawing/2014/main" id="{5DDB3626-C102-4C8D-9648-4745CDE39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68313"/>
            <a:ext cx="6786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dirty="0">
                <a:solidFill>
                  <a:srgbClr val="FF0000"/>
                </a:solidFill>
              </a:rPr>
              <a:t>As leis da eletrólise de Faraday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11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𝛆</m:t>
                                    </m:r>
                                  </m:e>
                                  <m:sub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𝐪</m:t>
                                    </m:r>
                                  </m:sub>
                                </m:sSub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𝐠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pt-BR" sz="1100" b="1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pt-BR" sz="11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𝛆</m:t>
                                  </m:r>
                                </m:e>
                                <m:sub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𝐞</m:t>
                                  </m:r>
                                </m:sub>
                              </m:sSub>
                            </m:oMath>
                          </a14:m>
                          <a:r>
                            <a:rPr lang="pt-BR" sz="1100" b="1" i="0" dirty="0">
                              <a:solidFill>
                                <a:schemeClr val="tx1"/>
                              </a:solidFill>
                            </a:rPr>
                            <a:t> (g/C)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301709" t="-1639" r="-103419" b="-8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401709" t="-1639" r="-3419" b="-8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2" name="Picture 10">
            <a:extLst>
              <a:ext uri="{FF2B5EF4-FFF2-40B4-BE49-F238E27FC236}">
                <a16:creationId xmlns:a16="http://schemas.microsoft.com/office/drawing/2014/main" id="{FDFA64F1-9CD3-4ACD-825C-1AEE832F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0753" y="578025"/>
            <a:ext cx="2523483" cy="227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2B04507-F04F-4075-A53B-A576F5FA01FE}"/>
              </a:ext>
            </a:extLst>
          </p:cNvPr>
          <p:cNvSpPr txBox="1"/>
          <p:nvPr/>
        </p:nvSpPr>
        <p:spPr>
          <a:xfrm>
            <a:off x="6540752" y="2854310"/>
            <a:ext cx="25234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Célula eletrolítica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3EC3634-A8FA-4B3E-B4A6-B931FDB4A88C}"/>
              </a:ext>
            </a:extLst>
          </p:cNvPr>
          <p:cNvSpPr/>
          <p:nvPr/>
        </p:nvSpPr>
        <p:spPr bwMode="auto">
          <a:xfrm>
            <a:off x="8388424" y="3789040"/>
            <a:ext cx="675811" cy="28803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14855B5-1ED9-4500-91A9-DF108F6795D2}"/>
              </a:ext>
            </a:extLst>
          </p:cNvPr>
          <p:cNvSpPr/>
          <p:nvPr/>
        </p:nvSpPr>
        <p:spPr bwMode="auto">
          <a:xfrm>
            <a:off x="3419872" y="1508946"/>
            <a:ext cx="2304256" cy="552367"/>
          </a:xfrm>
          <a:prstGeom prst="rect">
            <a:avLst/>
          </a:prstGeom>
          <a:noFill/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21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5482" name="Text Box 10"/>
              <p:cNvSpPr txBox="1">
                <a:spLocks noChangeArrowheads="1"/>
              </p:cNvSpPr>
              <p:nvPr/>
            </p:nvSpPr>
            <p:spPr bwMode="auto">
              <a:xfrm>
                <a:off x="367665" y="1015689"/>
                <a:ext cx="5728772" cy="26584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 dirty="0"/>
                  <a:t>Note que para o hidrogênio:</a:t>
                </a:r>
                <a:br>
                  <a:rPr lang="pt-BR" sz="1600" dirty="0"/>
                </a:br>
                <a:br>
                  <a:rPr lang="pt-BR" sz="1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=1,046∙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BR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=9,5602∙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que é chamada de </a:t>
                </a:r>
                <a:r>
                  <a:rPr lang="pt-BR" sz="1600" b="1" dirty="0"/>
                  <a:t>razão carga-massa </a:t>
                </a:r>
                <a:r>
                  <a:rPr lang="pt-BR" sz="1600" dirty="0"/>
                  <a:t>(do hidrogênio, neste caso).</a:t>
                </a:r>
              </a:p>
              <a:p>
                <a:pPr>
                  <a:spcBef>
                    <a:spcPct val="50000"/>
                  </a:spcBef>
                </a:pPr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Note também que da 2ª lei:</a:t>
                </a: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105482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7665" y="1015689"/>
                <a:ext cx="5728772" cy="2658485"/>
              </a:xfrm>
              <a:prstGeom prst="rect">
                <a:avLst/>
              </a:prstGeom>
              <a:blipFill>
                <a:blip r:embed="rId2"/>
                <a:stretch>
                  <a:fillRect l="-532" t="-68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5">
            <a:extLst>
              <a:ext uri="{FF2B5EF4-FFF2-40B4-BE49-F238E27FC236}">
                <a16:creationId xmlns:a16="http://schemas.microsoft.com/office/drawing/2014/main" id="{5DDB3626-C102-4C8D-9648-4745CDE39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68313"/>
            <a:ext cx="6786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dirty="0">
                <a:solidFill>
                  <a:srgbClr val="FF0000"/>
                </a:solidFill>
              </a:rPr>
              <a:t>As leis da eletrólise de Faraday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11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𝛆</m:t>
                                    </m:r>
                                  </m:e>
                                  <m:sub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𝐪</m:t>
                                    </m:r>
                                  </m:sub>
                                </m:sSub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𝐠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pt-BR" sz="1100" b="1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pt-BR" sz="11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𝛆</m:t>
                                  </m:r>
                                </m:e>
                                <m:sub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𝐞</m:t>
                                  </m:r>
                                </m:sub>
                              </m:sSub>
                            </m:oMath>
                          </a14:m>
                          <a:r>
                            <a:rPr lang="pt-BR" sz="1100" b="1" i="0" dirty="0">
                              <a:solidFill>
                                <a:schemeClr val="tx1"/>
                              </a:solidFill>
                            </a:rPr>
                            <a:t> (g/C)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301709" t="-1639" r="-103419" b="-8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401709" t="-1639" r="-3419" b="-8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2" name="Picture 10">
            <a:extLst>
              <a:ext uri="{FF2B5EF4-FFF2-40B4-BE49-F238E27FC236}">
                <a16:creationId xmlns:a16="http://schemas.microsoft.com/office/drawing/2014/main" id="{FDFA64F1-9CD3-4ACD-825C-1AEE832F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0753" y="578025"/>
            <a:ext cx="2523483" cy="227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2B04507-F04F-4075-A53B-A576F5FA01FE}"/>
              </a:ext>
            </a:extLst>
          </p:cNvPr>
          <p:cNvSpPr txBox="1"/>
          <p:nvPr/>
        </p:nvSpPr>
        <p:spPr>
          <a:xfrm>
            <a:off x="6540752" y="2854310"/>
            <a:ext cx="25234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Célula eletrolítica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3EC3634-A8FA-4B3E-B4A6-B931FDB4A88C}"/>
              </a:ext>
            </a:extLst>
          </p:cNvPr>
          <p:cNvSpPr/>
          <p:nvPr/>
        </p:nvSpPr>
        <p:spPr bwMode="auto">
          <a:xfrm>
            <a:off x="8388424" y="3789040"/>
            <a:ext cx="675811" cy="28803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718530E-9EF2-48B8-BD3D-DCB295D830E8}"/>
              </a:ext>
            </a:extLst>
          </p:cNvPr>
          <p:cNvSpPr/>
          <p:nvPr/>
        </p:nvSpPr>
        <p:spPr bwMode="auto">
          <a:xfrm>
            <a:off x="3419872" y="1508946"/>
            <a:ext cx="2304256" cy="552367"/>
          </a:xfrm>
          <a:prstGeom prst="rect">
            <a:avLst/>
          </a:prstGeom>
          <a:noFill/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423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5482" name="Text Box 10"/>
              <p:cNvSpPr txBox="1">
                <a:spLocks noChangeArrowheads="1"/>
              </p:cNvSpPr>
              <p:nvPr/>
            </p:nvSpPr>
            <p:spPr bwMode="auto">
              <a:xfrm>
                <a:off x="367665" y="1015689"/>
                <a:ext cx="5728772" cy="307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 dirty="0"/>
                  <a:t>Note que para o hidrogênio:</a:t>
                </a:r>
                <a:br>
                  <a:rPr lang="pt-BR" sz="1600" dirty="0"/>
                </a:br>
                <a:br>
                  <a:rPr lang="pt-BR" sz="1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=1,046∙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BR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=9,5602∙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que é chamada de </a:t>
                </a:r>
                <a:r>
                  <a:rPr lang="pt-BR" sz="1600" b="1" dirty="0"/>
                  <a:t>razão carga-massa </a:t>
                </a:r>
                <a:r>
                  <a:rPr lang="pt-BR" sz="1600" dirty="0"/>
                  <a:t>(do hidrogênio, neste caso).</a:t>
                </a:r>
              </a:p>
              <a:p>
                <a:pPr>
                  <a:spcBef>
                    <a:spcPct val="50000"/>
                  </a:spcBef>
                </a:pPr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Note também que da 2ª lei:</a:t>
                </a: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pt-BR" sz="1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𝐹𝑧</m:t>
                      </m:r>
                      <m:d>
                        <m:d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105482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7665" y="1015689"/>
                <a:ext cx="5728772" cy="3078600"/>
              </a:xfrm>
              <a:prstGeom prst="rect">
                <a:avLst/>
              </a:prstGeom>
              <a:blipFill>
                <a:blip r:embed="rId2"/>
                <a:stretch>
                  <a:fillRect l="-532" t="-59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5">
            <a:extLst>
              <a:ext uri="{FF2B5EF4-FFF2-40B4-BE49-F238E27FC236}">
                <a16:creationId xmlns:a16="http://schemas.microsoft.com/office/drawing/2014/main" id="{5DDB3626-C102-4C8D-9648-4745CDE39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68313"/>
            <a:ext cx="6786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dirty="0">
                <a:solidFill>
                  <a:srgbClr val="FF0000"/>
                </a:solidFill>
              </a:rPr>
              <a:t>As leis da eletrólise de Faraday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11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𝛆</m:t>
                                    </m:r>
                                  </m:e>
                                  <m:sub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𝐪</m:t>
                                    </m:r>
                                  </m:sub>
                                </m:sSub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𝐠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pt-BR" sz="1100" b="1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pt-BR" sz="11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𝛆</m:t>
                                  </m:r>
                                </m:e>
                                <m:sub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𝐞</m:t>
                                  </m:r>
                                </m:sub>
                              </m:sSub>
                            </m:oMath>
                          </a14:m>
                          <a:r>
                            <a:rPr lang="pt-BR" sz="1100" b="1" i="0" dirty="0">
                              <a:solidFill>
                                <a:schemeClr val="tx1"/>
                              </a:solidFill>
                            </a:rPr>
                            <a:t> (g/C)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301709" t="-1639" r="-103419" b="-8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401709" t="-1639" r="-3419" b="-8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2" name="Picture 10">
            <a:extLst>
              <a:ext uri="{FF2B5EF4-FFF2-40B4-BE49-F238E27FC236}">
                <a16:creationId xmlns:a16="http://schemas.microsoft.com/office/drawing/2014/main" id="{FDFA64F1-9CD3-4ACD-825C-1AEE832F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0753" y="578025"/>
            <a:ext cx="2523483" cy="227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2B04507-F04F-4075-A53B-A576F5FA01FE}"/>
              </a:ext>
            </a:extLst>
          </p:cNvPr>
          <p:cNvSpPr txBox="1"/>
          <p:nvPr/>
        </p:nvSpPr>
        <p:spPr>
          <a:xfrm>
            <a:off x="6540752" y="2854310"/>
            <a:ext cx="25234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Célula eletrolítica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3EC3634-A8FA-4B3E-B4A6-B931FDB4A88C}"/>
              </a:ext>
            </a:extLst>
          </p:cNvPr>
          <p:cNvSpPr/>
          <p:nvPr/>
        </p:nvSpPr>
        <p:spPr bwMode="auto">
          <a:xfrm>
            <a:off x="8388424" y="3789040"/>
            <a:ext cx="675811" cy="28803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4AD9E4B-CAB4-4847-AF92-3EB812074EAB}"/>
              </a:ext>
            </a:extLst>
          </p:cNvPr>
          <p:cNvSpPr/>
          <p:nvPr/>
        </p:nvSpPr>
        <p:spPr bwMode="auto">
          <a:xfrm>
            <a:off x="3419872" y="1508946"/>
            <a:ext cx="2304256" cy="552367"/>
          </a:xfrm>
          <a:prstGeom prst="rect">
            <a:avLst/>
          </a:prstGeom>
          <a:noFill/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384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5482" name="Text Box 10"/>
              <p:cNvSpPr txBox="1">
                <a:spLocks noChangeArrowheads="1"/>
              </p:cNvSpPr>
              <p:nvPr/>
            </p:nvSpPr>
            <p:spPr bwMode="auto">
              <a:xfrm>
                <a:off x="367665" y="1015689"/>
                <a:ext cx="5728772" cy="3211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 dirty="0"/>
                  <a:t>Note que para o hidrogênio:</a:t>
                </a:r>
                <a:br>
                  <a:rPr lang="pt-BR" sz="1600" dirty="0"/>
                </a:br>
                <a:br>
                  <a:rPr lang="pt-BR" sz="1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=1,046∙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BR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=9,5602∙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que é chamada de </a:t>
                </a:r>
                <a:r>
                  <a:rPr lang="pt-BR" sz="1600" b="1" dirty="0"/>
                  <a:t>razão carga-massa </a:t>
                </a:r>
                <a:r>
                  <a:rPr lang="pt-BR" sz="1600" dirty="0"/>
                  <a:t>(do hidrogênio, neste caso).</a:t>
                </a:r>
              </a:p>
              <a:p>
                <a:pPr>
                  <a:spcBef>
                    <a:spcPct val="50000"/>
                  </a:spcBef>
                </a:pPr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Note também que da 2ª lei:</a:t>
                </a: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pt-BR" sz="1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𝐹𝑧</m:t>
                      </m:r>
                      <m:d>
                        <m:d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</m:e>
                      </m:d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𝐹𝑧</m:t>
                      </m:r>
                      <m:d>
                        <m:d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á</m:t>
                                      </m:r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𝑡𝑜𝑚𝑜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á</m:t>
                                      </m:r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𝑡𝑜𝑚𝑜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105482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7665" y="1015689"/>
                <a:ext cx="5728772" cy="3211713"/>
              </a:xfrm>
              <a:prstGeom prst="rect">
                <a:avLst/>
              </a:prstGeom>
              <a:blipFill>
                <a:blip r:embed="rId2"/>
                <a:stretch>
                  <a:fillRect l="-532" t="-57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5">
            <a:extLst>
              <a:ext uri="{FF2B5EF4-FFF2-40B4-BE49-F238E27FC236}">
                <a16:creationId xmlns:a16="http://schemas.microsoft.com/office/drawing/2014/main" id="{5DDB3626-C102-4C8D-9648-4745CDE39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68313"/>
            <a:ext cx="6786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dirty="0">
                <a:solidFill>
                  <a:srgbClr val="FF0000"/>
                </a:solidFill>
              </a:rPr>
              <a:t>As leis da eletrólise de Faraday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11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𝛆</m:t>
                                    </m:r>
                                  </m:e>
                                  <m:sub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𝐪</m:t>
                                    </m:r>
                                  </m:sub>
                                </m:sSub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𝐠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pt-BR" sz="1100" b="1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pt-BR" sz="11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𝛆</m:t>
                                  </m:r>
                                </m:e>
                                <m:sub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𝐞</m:t>
                                  </m:r>
                                </m:sub>
                              </m:sSub>
                            </m:oMath>
                          </a14:m>
                          <a:r>
                            <a:rPr lang="pt-BR" sz="1100" b="1" i="0" dirty="0">
                              <a:solidFill>
                                <a:schemeClr val="tx1"/>
                              </a:solidFill>
                            </a:rPr>
                            <a:t> (g/C)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301709" t="-1639" r="-103419" b="-8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401709" t="-1639" r="-3419" b="-8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2" name="Picture 10">
            <a:extLst>
              <a:ext uri="{FF2B5EF4-FFF2-40B4-BE49-F238E27FC236}">
                <a16:creationId xmlns:a16="http://schemas.microsoft.com/office/drawing/2014/main" id="{FDFA64F1-9CD3-4ACD-825C-1AEE832F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0753" y="578025"/>
            <a:ext cx="2523483" cy="227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2B04507-F04F-4075-A53B-A576F5FA01FE}"/>
              </a:ext>
            </a:extLst>
          </p:cNvPr>
          <p:cNvSpPr txBox="1"/>
          <p:nvPr/>
        </p:nvSpPr>
        <p:spPr>
          <a:xfrm>
            <a:off x="6540752" y="2854310"/>
            <a:ext cx="25234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Célula eletrolítica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3EC3634-A8FA-4B3E-B4A6-B931FDB4A88C}"/>
              </a:ext>
            </a:extLst>
          </p:cNvPr>
          <p:cNvSpPr/>
          <p:nvPr/>
        </p:nvSpPr>
        <p:spPr bwMode="auto">
          <a:xfrm>
            <a:off x="8388424" y="3789040"/>
            <a:ext cx="675811" cy="28803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6DFFBB6-06C9-4AAA-9DE7-B76C07658210}"/>
              </a:ext>
            </a:extLst>
          </p:cNvPr>
          <p:cNvSpPr/>
          <p:nvPr/>
        </p:nvSpPr>
        <p:spPr bwMode="auto">
          <a:xfrm>
            <a:off x="3419872" y="1508946"/>
            <a:ext cx="2304256" cy="552367"/>
          </a:xfrm>
          <a:prstGeom prst="rect">
            <a:avLst/>
          </a:prstGeom>
          <a:noFill/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676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5482" name="Text Box 10"/>
              <p:cNvSpPr txBox="1">
                <a:spLocks noChangeArrowheads="1"/>
              </p:cNvSpPr>
              <p:nvPr/>
            </p:nvSpPr>
            <p:spPr bwMode="auto">
              <a:xfrm>
                <a:off x="367665" y="1015689"/>
                <a:ext cx="5728772" cy="3211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 dirty="0"/>
                  <a:t>Note que para o hidrogênio:</a:t>
                </a:r>
                <a:br>
                  <a:rPr lang="pt-BR" sz="1600" dirty="0"/>
                </a:br>
                <a:br>
                  <a:rPr lang="pt-BR" sz="1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=1,046∙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BR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=9,5602∙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que é chamada de </a:t>
                </a:r>
                <a:r>
                  <a:rPr lang="pt-BR" sz="1600" b="1" dirty="0"/>
                  <a:t>razão carga-massa </a:t>
                </a:r>
                <a:r>
                  <a:rPr lang="pt-BR" sz="1600" dirty="0"/>
                  <a:t>(do hidrogênio, neste caso).</a:t>
                </a:r>
              </a:p>
              <a:p>
                <a:pPr>
                  <a:spcBef>
                    <a:spcPct val="50000"/>
                  </a:spcBef>
                </a:pPr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Note também que da 2ª lei:</a:t>
                </a: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pt-BR" sz="1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𝐹𝑧</m:t>
                      </m:r>
                      <m:d>
                        <m:d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</m:e>
                      </m:d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𝐹𝑧</m:t>
                      </m:r>
                      <m:d>
                        <m:d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á</m:t>
                                      </m:r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𝑡𝑜𝑚𝑜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á</m:t>
                                      </m:r>
                                      <m:r>
                                        <a:rPr lang="pt-BR" sz="1600" i="1">
                                          <a:latin typeface="Cambria Math" panose="02040503050406030204" pitchFamily="18" charset="0"/>
                                        </a:rPr>
                                        <m:t>𝑡𝑜𝑚𝑜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105482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7665" y="1015689"/>
                <a:ext cx="5728772" cy="3211713"/>
              </a:xfrm>
              <a:prstGeom prst="rect">
                <a:avLst/>
              </a:prstGeom>
              <a:blipFill>
                <a:blip r:embed="rId2"/>
                <a:stretch>
                  <a:fillRect l="-532" t="-57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5">
            <a:extLst>
              <a:ext uri="{FF2B5EF4-FFF2-40B4-BE49-F238E27FC236}">
                <a16:creationId xmlns:a16="http://schemas.microsoft.com/office/drawing/2014/main" id="{5DDB3626-C102-4C8D-9648-4745CDE39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68313"/>
            <a:ext cx="6786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dirty="0">
                <a:solidFill>
                  <a:srgbClr val="FF0000"/>
                </a:solidFill>
              </a:rPr>
              <a:t>As leis da eletrólise de Faraday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11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𝛆</m:t>
                                    </m:r>
                                  </m:e>
                                  <m:sub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𝐪</m:t>
                                    </m:r>
                                  </m:sub>
                                </m:sSub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𝐠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pt-BR" sz="1100" b="1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pt-BR" sz="11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𝛆</m:t>
                                  </m:r>
                                </m:e>
                                <m:sub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𝐞</m:t>
                                  </m:r>
                                </m:sub>
                              </m:sSub>
                            </m:oMath>
                          </a14:m>
                          <a:r>
                            <a:rPr lang="pt-BR" sz="1100" b="1" i="0" dirty="0">
                              <a:solidFill>
                                <a:schemeClr val="tx1"/>
                              </a:solidFill>
                            </a:rPr>
                            <a:t> (g/C)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301709" t="-1639" r="-103419" b="-8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401709" t="-1639" r="-3419" b="-8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2" name="Picture 10">
            <a:extLst>
              <a:ext uri="{FF2B5EF4-FFF2-40B4-BE49-F238E27FC236}">
                <a16:creationId xmlns:a16="http://schemas.microsoft.com/office/drawing/2014/main" id="{FDFA64F1-9CD3-4ACD-825C-1AEE832F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0753" y="578025"/>
            <a:ext cx="2523483" cy="227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2B04507-F04F-4075-A53B-A576F5FA01FE}"/>
              </a:ext>
            </a:extLst>
          </p:cNvPr>
          <p:cNvSpPr txBox="1"/>
          <p:nvPr/>
        </p:nvSpPr>
        <p:spPr>
          <a:xfrm>
            <a:off x="6540752" y="2854310"/>
            <a:ext cx="25234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Célula eletrolítica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3EC3634-A8FA-4B3E-B4A6-B931FDB4A88C}"/>
              </a:ext>
            </a:extLst>
          </p:cNvPr>
          <p:cNvSpPr/>
          <p:nvPr/>
        </p:nvSpPr>
        <p:spPr bwMode="auto">
          <a:xfrm>
            <a:off x="8388424" y="3789040"/>
            <a:ext cx="675811" cy="28803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E915C051-99B5-46D9-8485-8C1C09E63BB2}"/>
              </a:ext>
            </a:extLst>
          </p:cNvPr>
          <p:cNvCxnSpPr/>
          <p:nvPr/>
        </p:nvCxnSpPr>
        <p:spPr bwMode="auto">
          <a:xfrm flipV="1">
            <a:off x="3906386" y="3561532"/>
            <a:ext cx="288032" cy="74304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86DFFBB6-06C9-4AAA-9DE7-B76C07658210}"/>
              </a:ext>
            </a:extLst>
          </p:cNvPr>
          <p:cNvSpPr/>
          <p:nvPr/>
        </p:nvSpPr>
        <p:spPr bwMode="auto">
          <a:xfrm>
            <a:off x="3419872" y="1508946"/>
            <a:ext cx="2304256" cy="552367"/>
          </a:xfrm>
          <a:prstGeom prst="rect">
            <a:avLst/>
          </a:prstGeom>
          <a:noFill/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327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5724128" y="2348881"/>
            <a:ext cx="341987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1600" b="1" dirty="0"/>
              <a:t>Tales</a:t>
            </a:r>
            <a:r>
              <a:rPr lang="pt-BR" sz="1600" dirty="0"/>
              <a:t> de Mileto (c 625-c 547 a.C.): relatou que havia certas pedras na região da Magnésia que eram capazes de atrair pedaços de ferro. </a:t>
            </a:r>
          </a:p>
          <a:p>
            <a:pPr algn="just">
              <a:spcBef>
                <a:spcPct val="50000"/>
              </a:spcBef>
            </a:pPr>
            <a:endParaRPr lang="pt-BR" sz="1600" b="1" dirty="0"/>
          </a:p>
          <a:p>
            <a:pPr algn="just">
              <a:spcBef>
                <a:spcPct val="50000"/>
              </a:spcBef>
            </a:pPr>
            <a:endParaRPr lang="pt-BR" sz="1600" b="1" dirty="0"/>
          </a:p>
          <a:p>
            <a:pPr algn="just">
              <a:spcBef>
                <a:spcPct val="50000"/>
              </a:spcBef>
            </a:pPr>
            <a:endParaRPr lang="pt-BR" sz="1600" b="1" dirty="0"/>
          </a:p>
          <a:p>
            <a:pPr algn="just">
              <a:spcBef>
                <a:spcPct val="50000"/>
              </a:spcBef>
            </a:pPr>
            <a:endParaRPr lang="pt-BR" sz="1600" b="1" dirty="0"/>
          </a:p>
          <a:p>
            <a:pPr algn="just">
              <a:spcBef>
                <a:spcPct val="50000"/>
              </a:spcBef>
            </a:pPr>
            <a:endParaRPr lang="pt-BR" sz="1600" b="1" dirty="0"/>
          </a:p>
          <a:p>
            <a:pPr algn="ctr">
              <a:spcBef>
                <a:spcPct val="50000"/>
              </a:spcBef>
            </a:pPr>
            <a:r>
              <a:rPr lang="pt-BR" sz="1600" dirty="0"/>
              <a:t>Magnetita </a:t>
            </a:r>
            <a:br>
              <a:rPr lang="pt-BR" sz="1600" dirty="0"/>
            </a:br>
            <a:r>
              <a:rPr lang="pt-BR" sz="1600" dirty="0"/>
              <a:t>(Fe</a:t>
            </a:r>
            <a:r>
              <a:rPr lang="pt-BR" sz="1200" dirty="0"/>
              <a:t>3</a:t>
            </a:r>
            <a:r>
              <a:rPr lang="pt-BR" sz="1600" dirty="0"/>
              <a:t>O</a:t>
            </a:r>
            <a:r>
              <a:rPr lang="pt-BR" sz="1200" dirty="0"/>
              <a:t>4</a:t>
            </a:r>
            <a:r>
              <a:rPr lang="pt-BR" sz="1600" dirty="0"/>
              <a:t>: 69% de </a:t>
            </a:r>
            <a:r>
              <a:rPr lang="pt-BR" sz="1600" dirty="0" err="1"/>
              <a:t>FeO</a:t>
            </a:r>
            <a:r>
              <a:rPr lang="pt-BR" sz="1600" dirty="0"/>
              <a:t> e 31% de Fe</a:t>
            </a:r>
            <a:r>
              <a:rPr lang="pt-BR" sz="1200" dirty="0"/>
              <a:t>2</a:t>
            </a:r>
            <a:r>
              <a:rPr lang="pt-BR" sz="1600" dirty="0"/>
              <a:t>O</a:t>
            </a:r>
            <a:r>
              <a:rPr lang="pt-BR" sz="1200" dirty="0"/>
              <a:t>3</a:t>
            </a:r>
            <a:r>
              <a:rPr lang="pt-BR" sz="1600" dirty="0"/>
              <a:t>)</a:t>
            </a:r>
          </a:p>
          <a:p>
            <a:pPr algn="r">
              <a:spcBef>
                <a:spcPct val="50000"/>
              </a:spcBef>
            </a:pPr>
            <a:br>
              <a:rPr lang="pt-BR" sz="1600" b="1" dirty="0"/>
            </a:br>
            <a:endParaRPr lang="pt-PT" sz="1600" dirty="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395536" y="1060871"/>
            <a:ext cx="49685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>
                <a:solidFill>
                  <a:srgbClr val="000000"/>
                </a:solidFill>
              </a:rPr>
              <a:t>Os físicos jônicos:</a:t>
            </a:r>
            <a:br>
              <a:rPr lang="pt-BR" b="1" dirty="0">
                <a:solidFill>
                  <a:srgbClr val="000000"/>
                </a:solidFill>
              </a:rPr>
            </a:br>
            <a:br>
              <a:rPr lang="pt-BR" b="1" dirty="0">
                <a:solidFill>
                  <a:srgbClr val="000000"/>
                </a:solidFill>
              </a:rPr>
            </a:br>
            <a:r>
              <a:rPr lang="pt-BR" b="1" i="1" dirty="0"/>
              <a:t> </a:t>
            </a:r>
            <a:r>
              <a:rPr lang="pt-BR" sz="2000" b="1" i="1" dirty="0" err="1"/>
              <a:t>Physis</a:t>
            </a:r>
            <a:r>
              <a:rPr lang="pt-BR" sz="2000" dirty="0"/>
              <a:t> (em grego </a:t>
            </a:r>
            <a:r>
              <a:rPr lang="pt-BR" sz="2000" dirty="0" err="1"/>
              <a:t>Φύσις</a:t>
            </a:r>
            <a:r>
              <a:rPr lang="pt-BR" sz="2000" dirty="0"/>
              <a:t>, "Natureza") </a:t>
            </a:r>
            <a:endParaRPr lang="pt-BR" sz="2000" dirty="0">
              <a:solidFill>
                <a:srgbClr val="000000"/>
              </a:solidFill>
            </a:endParaRPr>
          </a:p>
        </p:txBody>
      </p:sp>
      <p:pic>
        <p:nvPicPr>
          <p:cNvPr id="141314" name="Picture 2">
            <a:extLst>
              <a:ext uri="{FF2B5EF4-FFF2-40B4-BE49-F238E27FC236}">
                <a16:creationId xmlns:a16="http://schemas.microsoft.com/office/drawing/2014/main" id="{551E167B-C019-48A8-8D7B-045DF2FAA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7" y="2348881"/>
            <a:ext cx="5621148" cy="449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38" name="Picture 2" descr="Magnetita – a pedra mágica - Nossa Ciência">
            <a:extLst>
              <a:ext uri="{FF2B5EF4-FFF2-40B4-BE49-F238E27FC236}">
                <a16:creationId xmlns:a16="http://schemas.microsoft.com/office/drawing/2014/main" id="{25BA6AB8-300B-4903-B1A3-A4D7EA809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769" y="3429000"/>
            <a:ext cx="2770589" cy="184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44" name="Picture 8" descr="Magneto e o Magnetismo - Blog do QG do Enem">
            <a:extLst>
              <a:ext uri="{FF2B5EF4-FFF2-40B4-BE49-F238E27FC236}">
                <a16:creationId xmlns:a16="http://schemas.microsoft.com/office/drawing/2014/main" id="{506CA5EA-7260-46C4-8BD4-298F3C1D4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0"/>
            <a:ext cx="47625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5BC8E6-88C2-5C91-5506-B74B7640ACD3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7416825" cy="836968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Na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antiguidade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259318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5482" name="Text Box 10"/>
              <p:cNvSpPr txBox="1">
                <a:spLocks noChangeArrowheads="1"/>
              </p:cNvSpPr>
              <p:nvPr/>
            </p:nvSpPr>
            <p:spPr bwMode="auto">
              <a:xfrm>
                <a:off x="367665" y="1015689"/>
                <a:ext cx="5728772" cy="3211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 dirty="0"/>
                  <a:t>Note que para o hidrogênio:</a:t>
                </a:r>
                <a:br>
                  <a:rPr lang="pt-BR" sz="1600" dirty="0"/>
                </a:br>
                <a:br>
                  <a:rPr lang="pt-BR" sz="1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=1,046∙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BR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=9,5602∙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que é chamada de </a:t>
                </a:r>
                <a:r>
                  <a:rPr lang="pt-BR" sz="1600" b="1" dirty="0"/>
                  <a:t>razão carga-massa </a:t>
                </a:r>
                <a:r>
                  <a:rPr lang="pt-BR" sz="1600" dirty="0"/>
                  <a:t>(do hidrogênio, neste caso).</a:t>
                </a:r>
              </a:p>
              <a:p>
                <a:pPr>
                  <a:spcBef>
                    <a:spcPct val="50000"/>
                  </a:spcBef>
                </a:pPr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Note também que da 2ª lei:</a:t>
                </a: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pt-BR" sz="1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𝐹𝑧</m:t>
                      </m:r>
                      <m:d>
                        <m:d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</m:e>
                      </m:d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𝐹𝑧</m:t>
                      </m:r>
                      <m:d>
                        <m:d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105482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7665" y="1015689"/>
                <a:ext cx="5728772" cy="3211713"/>
              </a:xfrm>
              <a:prstGeom prst="rect">
                <a:avLst/>
              </a:prstGeom>
              <a:blipFill>
                <a:blip r:embed="rId2"/>
                <a:stretch>
                  <a:fillRect l="-532" t="-57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5">
            <a:extLst>
              <a:ext uri="{FF2B5EF4-FFF2-40B4-BE49-F238E27FC236}">
                <a16:creationId xmlns:a16="http://schemas.microsoft.com/office/drawing/2014/main" id="{5DDB3626-C102-4C8D-9648-4745CDE39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68313"/>
            <a:ext cx="6786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dirty="0">
                <a:solidFill>
                  <a:srgbClr val="FF0000"/>
                </a:solidFill>
              </a:rPr>
              <a:t>As leis da eletrólise de Faraday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11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𝛆</m:t>
                                    </m:r>
                                  </m:e>
                                  <m:sub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𝐪</m:t>
                                    </m:r>
                                  </m:sub>
                                </m:sSub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𝐠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pt-BR" sz="1100" b="1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pt-BR" sz="11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𝛆</m:t>
                                  </m:r>
                                </m:e>
                                <m:sub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𝐞</m:t>
                                  </m:r>
                                </m:sub>
                              </m:sSub>
                            </m:oMath>
                          </a14:m>
                          <a:r>
                            <a:rPr lang="pt-BR" sz="1100" b="1" i="0" dirty="0">
                              <a:solidFill>
                                <a:schemeClr val="tx1"/>
                              </a:solidFill>
                            </a:rPr>
                            <a:t> (g/C)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301709" t="-1639" r="-103419" b="-8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401709" t="-1639" r="-3419" b="-8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2" name="Picture 10">
            <a:extLst>
              <a:ext uri="{FF2B5EF4-FFF2-40B4-BE49-F238E27FC236}">
                <a16:creationId xmlns:a16="http://schemas.microsoft.com/office/drawing/2014/main" id="{FDFA64F1-9CD3-4ACD-825C-1AEE832F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0753" y="578025"/>
            <a:ext cx="2523483" cy="227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2B04507-F04F-4075-A53B-A576F5FA01FE}"/>
              </a:ext>
            </a:extLst>
          </p:cNvPr>
          <p:cNvSpPr txBox="1"/>
          <p:nvPr/>
        </p:nvSpPr>
        <p:spPr>
          <a:xfrm>
            <a:off x="6540752" y="2854310"/>
            <a:ext cx="25234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Célula eletrolítica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3EC3634-A8FA-4B3E-B4A6-B931FDB4A88C}"/>
              </a:ext>
            </a:extLst>
          </p:cNvPr>
          <p:cNvSpPr/>
          <p:nvPr/>
        </p:nvSpPr>
        <p:spPr bwMode="auto">
          <a:xfrm>
            <a:off x="8388424" y="3789040"/>
            <a:ext cx="675811" cy="28803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6DFFBB6-06C9-4AAA-9DE7-B76C07658210}"/>
              </a:ext>
            </a:extLst>
          </p:cNvPr>
          <p:cNvSpPr/>
          <p:nvPr/>
        </p:nvSpPr>
        <p:spPr bwMode="auto">
          <a:xfrm>
            <a:off x="3419872" y="1508946"/>
            <a:ext cx="2304256" cy="552367"/>
          </a:xfrm>
          <a:prstGeom prst="rect">
            <a:avLst/>
          </a:prstGeom>
          <a:noFill/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329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5482" name="Text Box 10"/>
              <p:cNvSpPr txBox="1">
                <a:spLocks noChangeArrowheads="1"/>
              </p:cNvSpPr>
              <p:nvPr/>
            </p:nvSpPr>
            <p:spPr bwMode="auto">
              <a:xfrm>
                <a:off x="367665" y="1015689"/>
                <a:ext cx="5728772" cy="3211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 dirty="0"/>
                  <a:t>Note que para o hidrogênio:</a:t>
                </a:r>
                <a:br>
                  <a:rPr lang="pt-BR" sz="1600" dirty="0"/>
                </a:br>
                <a:br>
                  <a:rPr lang="pt-BR" sz="1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=1,046∙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BR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=9,5602∙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que é chamada de </a:t>
                </a:r>
                <a:r>
                  <a:rPr lang="pt-BR" sz="1600" b="1" dirty="0"/>
                  <a:t>razão carga-massa </a:t>
                </a:r>
                <a:r>
                  <a:rPr lang="pt-BR" sz="1600" dirty="0"/>
                  <a:t>(do hidrogênio, neste caso).</a:t>
                </a:r>
              </a:p>
              <a:p>
                <a:pPr>
                  <a:spcBef>
                    <a:spcPct val="50000"/>
                  </a:spcBef>
                </a:pPr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Note também que da 2ª lei:</a:t>
                </a: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pt-BR" sz="1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𝐹𝑧</m:t>
                      </m:r>
                      <m:d>
                        <m:d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</m:e>
                      </m:d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𝐹𝑧</m:t>
                      </m:r>
                      <m:d>
                        <m:d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𝐹𝑧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105482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7665" y="1015689"/>
                <a:ext cx="5728772" cy="3211713"/>
              </a:xfrm>
              <a:prstGeom prst="rect">
                <a:avLst/>
              </a:prstGeom>
              <a:blipFill>
                <a:blip r:embed="rId2"/>
                <a:stretch>
                  <a:fillRect l="-532" t="-57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5">
            <a:extLst>
              <a:ext uri="{FF2B5EF4-FFF2-40B4-BE49-F238E27FC236}">
                <a16:creationId xmlns:a16="http://schemas.microsoft.com/office/drawing/2014/main" id="{5DDB3626-C102-4C8D-9648-4745CDE39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68313"/>
            <a:ext cx="6786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dirty="0">
                <a:solidFill>
                  <a:srgbClr val="FF0000"/>
                </a:solidFill>
              </a:rPr>
              <a:t>As leis da eletrólise de Faraday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11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𝛆</m:t>
                                    </m:r>
                                  </m:e>
                                  <m:sub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𝐪</m:t>
                                    </m:r>
                                  </m:sub>
                                </m:sSub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𝐠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pt-BR" sz="1100" b="1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pt-BR" sz="11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𝛆</m:t>
                                  </m:r>
                                </m:e>
                                <m:sub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𝐞</m:t>
                                  </m:r>
                                </m:sub>
                              </m:sSub>
                            </m:oMath>
                          </a14:m>
                          <a:r>
                            <a:rPr lang="pt-BR" sz="1100" b="1" i="0" dirty="0">
                              <a:solidFill>
                                <a:schemeClr val="tx1"/>
                              </a:solidFill>
                            </a:rPr>
                            <a:t> (g/C)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301709" t="-1639" r="-103419" b="-8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401709" t="-1639" r="-3419" b="-8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2" name="Picture 10">
            <a:extLst>
              <a:ext uri="{FF2B5EF4-FFF2-40B4-BE49-F238E27FC236}">
                <a16:creationId xmlns:a16="http://schemas.microsoft.com/office/drawing/2014/main" id="{FDFA64F1-9CD3-4ACD-825C-1AEE832F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0753" y="578025"/>
            <a:ext cx="2523483" cy="227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2B04507-F04F-4075-A53B-A576F5FA01FE}"/>
              </a:ext>
            </a:extLst>
          </p:cNvPr>
          <p:cNvSpPr txBox="1"/>
          <p:nvPr/>
        </p:nvSpPr>
        <p:spPr>
          <a:xfrm>
            <a:off x="6540752" y="2854310"/>
            <a:ext cx="25234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Célula eletrolítica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3EC3634-A8FA-4B3E-B4A6-B931FDB4A88C}"/>
              </a:ext>
            </a:extLst>
          </p:cNvPr>
          <p:cNvSpPr/>
          <p:nvPr/>
        </p:nvSpPr>
        <p:spPr bwMode="auto">
          <a:xfrm>
            <a:off x="8388424" y="3789040"/>
            <a:ext cx="675811" cy="28803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F79C79B-F65A-4145-911F-C0451410EC8C}"/>
              </a:ext>
            </a:extLst>
          </p:cNvPr>
          <p:cNvSpPr/>
          <p:nvPr/>
        </p:nvSpPr>
        <p:spPr bwMode="auto">
          <a:xfrm>
            <a:off x="3419872" y="1508946"/>
            <a:ext cx="2304256" cy="552367"/>
          </a:xfrm>
          <a:prstGeom prst="rect">
            <a:avLst/>
          </a:prstGeom>
          <a:noFill/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561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5482" name="Text Box 10"/>
              <p:cNvSpPr txBox="1">
                <a:spLocks noChangeArrowheads="1"/>
              </p:cNvSpPr>
              <p:nvPr/>
            </p:nvSpPr>
            <p:spPr bwMode="auto">
              <a:xfrm>
                <a:off x="367665" y="1015689"/>
                <a:ext cx="5728772" cy="3827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 dirty="0"/>
                  <a:t>Note que para o hidrogênio:</a:t>
                </a:r>
                <a:br>
                  <a:rPr lang="pt-BR" sz="1600" dirty="0"/>
                </a:br>
                <a:br>
                  <a:rPr lang="pt-BR" sz="1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=1,046∙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BR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=9,5602∙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que é chamada de </a:t>
                </a:r>
                <a:r>
                  <a:rPr lang="pt-BR" sz="1600" b="1" dirty="0"/>
                  <a:t>razão carga-massa </a:t>
                </a:r>
                <a:r>
                  <a:rPr lang="pt-BR" sz="1600" dirty="0"/>
                  <a:t>(do hidrogênio, neste caso).</a:t>
                </a:r>
              </a:p>
              <a:p>
                <a:pPr>
                  <a:spcBef>
                    <a:spcPct val="50000"/>
                  </a:spcBef>
                </a:pPr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Note também que da 2ª lei:</a:t>
                </a: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pt-BR" sz="1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𝐹𝑧</m:t>
                      </m:r>
                      <m:d>
                        <m:d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</m:e>
                      </m:d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𝐹𝑧</m:t>
                      </m:r>
                      <m:d>
                        <m:d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𝐹𝑧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Se estivermos considerando um átomo monovalente, como o </a:t>
                </a:r>
                <a:br>
                  <a:rPr lang="pt-BR" sz="1600" dirty="0"/>
                </a:br>
                <a:r>
                  <a:rPr lang="pt-BR" sz="1600" dirty="0"/>
                  <a:t>de hidrogênio (z=1)</a:t>
                </a:r>
                <a:endParaRPr lang="pt-BR" sz="16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5482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7665" y="1015689"/>
                <a:ext cx="5728772" cy="3827266"/>
              </a:xfrm>
              <a:prstGeom prst="rect">
                <a:avLst/>
              </a:prstGeom>
              <a:blipFill>
                <a:blip r:embed="rId2"/>
                <a:stretch>
                  <a:fillRect l="-532" t="-478" b="-127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5">
            <a:extLst>
              <a:ext uri="{FF2B5EF4-FFF2-40B4-BE49-F238E27FC236}">
                <a16:creationId xmlns:a16="http://schemas.microsoft.com/office/drawing/2014/main" id="{5DDB3626-C102-4C8D-9648-4745CDE39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68313"/>
            <a:ext cx="6786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dirty="0">
                <a:solidFill>
                  <a:srgbClr val="FF0000"/>
                </a:solidFill>
              </a:rPr>
              <a:t>As leis da eletrólise de Faraday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11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𝛆</m:t>
                                    </m:r>
                                  </m:e>
                                  <m:sub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𝐪</m:t>
                                    </m:r>
                                  </m:sub>
                                </m:sSub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𝐠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pt-BR" sz="1100" b="1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pt-BR" sz="11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𝛆</m:t>
                                  </m:r>
                                </m:e>
                                <m:sub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𝐞</m:t>
                                  </m:r>
                                </m:sub>
                              </m:sSub>
                            </m:oMath>
                          </a14:m>
                          <a:r>
                            <a:rPr lang="pt-BR" sz="1100" b="1" i="0" dirty="0">
                              <a:solidFill>
                                <a:schemeClr val="tx1"/>
                              </a:solidFill>
                            </a:rPr>
                            <a:t> (g/C)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301709" t="-1639" r="-103419" b="-8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401709" t="-1639" r="-3419" b="-8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2" name="Picture 10">
            <a:extLst>
              <a:ext uri="{FF2B5EF4-FFF2-40B4-BE49-F238E27FC236}">
                <a16:creationId xmlns:a16="http://schemas.microsoft.com/office/drawing/2014/main" id="{FDFA64F1-9CD3-4ACD-825C-1AEE832F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0753" y="578025"/>
            <a:ext cx="2523483" cy="227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2B04507-F04F-4075-A53B-A576F5FA01FE}"/>
              </a:ext>
            </a:extLst>
          </p:cNvPr>
          <p:cNvSpPr txBox="1"/>
          <p:nvPr/>
        </p:nvSpPr>
        <p:spPr>
          <a:xfrm>
            <a:off x="6540752" y="2854310"/>
            <a:ext cx="25234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Célula eletrolítica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3EC3634-A8FA-4B3E-B4A6-B931FDB4A88C}"/>
              </a:ext>
            </a:extLst>
          </p:cNvPr>
          <p:cNvSpPr/>
          <p:nvPr/>
        </p:nvSpPr>
        <p:spPr bwMode="auto">
          <a:xfrm>
            <a:off x="8388424" y="3789040"/>
            <a:ext cx="675811" cy="28803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E1D5EFB-A16C-4295-BAB2-5DC180429814}"/>
              </a:ext>
            </a:extLst>
          </p:cNvPr>
          <p:cNvSpPr/>
          <p:nvPr/>
        </p:nvSpPr>
        <p:spPr bwMode="auto">
          <a:xfrm>
            <a:off x="3419872" y="1508946"/>
            <a:ext cx="2304256" cy="552367"/>
          </a:xfrm>
          <a:prstGeom prst="rect">
            <a:avLst/>
          </a:prstGeom>
          <a:noFill/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8689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5482" name="Text Box 10"/>
              <p:cNvSpPr txBox="1">
                <a:spLocks noChangeArrowheads="1"/>
              </p:cNvSpPr>
              <p:nvPr/>
            </p:nvSpPr>
            <p:spPr bwMode="auto">
              <a:xfrm>
                <a:off x="367665" y="1015689"/>
                <a:ext cx="5728772" cy="43804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 dirty="0"/>
                  <a:t>Note que para o hidrogênio:</a:t>
                </a:r>
                <a:br>
                  <a:rPr lang="pt-BR" sz="1600" dirty="0"/>
                </a:br>
                <a:br>
                  <a:rPr lang="pt-BR" sz="1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=1,046∙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BR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=9,5602∙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que é chamada de </a:t>
                </a:r>
                <a:r>
                  <a:rPr lang="pt-BR" sz="1600" b="1" dirty="0"/>
                  <a:t>razão carga-massa </a:t>
                </a:r>
                <a:r>
                  <a:rPr lang="pt-BR" sz="1600" dirty="0"/>
                  <a:t>(do hidrogênio, neste caso).</a:t>
                </a:r>
              </a:p>
              <a:p>
                <a:pPr>
                  <a:spcBef>
                    <a:spcPct val="50000"/>
                  </a:spcBef>
                </a:pPr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Note também que da 2ª lei:</a:t>
                </a: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pt-BR" sz="1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𝐹𝑧</m:t>
                      </m:r>
                      <m:d>
                        <m:d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</m:e>
                      </m:d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𝐹𝑧</m:t>
                      </m:r>
                      <m:d>
                        <m:d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𝐹𝑧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Se estivermos considerando um átomo monovalente, como o </a:t>
                </a:r>
                <a:br>
                  <a:rPr lang="pt-BR" sz="1600" dirty="0"/>
                </a:br>
                <a:r>
                  <a:rPr lang="pt-BR" sz="1600" dirty="0"/>
                  <a:t>de hidrogênio (z=1), vem:</a:t>
                </a:r>
                <a:br>
                  <a:rPr lang="pt-BR" sz="1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pt-BR" sz="16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5482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7665" y="1015689"/>
                <a:ext cx="5728772" cy="4380495"/>
              </a:xfrm>
              <a:prstGeom prst="rect">
                <a:avLst/>
              </a:prstGeom>
              <a:blipFill>
                <a:blip r:embed="rId2"/>
                <a:stretch>
                  <a:fillRect l="-532" t="-4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5">
            <a:extLst>
              <a:ext uri="{FF2B5EF4-FFF2-40B4-BE49-F238E27FC236}">
                <a16:creationId xmlns:a16="http://schemas.microsoft.com/office/drawing/2014/main" id="{5DDB3626-C102-4C8D-9648-4745CDE39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68313"/>
            <a:ext cx="6786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dirty="0">
                <a:solidFill>
                  <a:srgbClr val="FF0000"/>
                </a:solidFill>
              </a:rPr>
              <a:t>As leis da eletrólise de Faraday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11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𝛆</m:t>
                                    </m:r>
                                  </m:e>
                                  <m:sub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𝐪</m:t>
                                    </m:r>
                                  </m:sub>
                                </m:sSub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𝐠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pt-BR" sz="1100" b="1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pt-BR" sz="11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𝛆</m:t>
                                  </m:r>
                                </m:e>
                                <m:sub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𝐞</m:t>
                                  </m:r>
                                </m:sub>
                              </m:sSub>
                            </m:oMath>
                          </a14:m>
                          <a:r>
                            <a:rPr lang="pt-BR" sz="1100" b="1" i="0" dirty="0">
                              <a:solidFill>
                                <a:schemeClr val="tx1"/>
                              </a:solidFill>
                            </a:rPr>
                            <a:t> (g/C)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301709" t="-1639" r="-103419" b="-8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401709" t="-1639" r="-3419" b="-8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2" name="Picture 10">
            <a:extLst>
              <a:ext uri="{FF2B5EF4-FFF2-40B4-BE49-F238E27FC236}">
                <a16:creationId xmlns:a16="http://schemas.microsoft.com/office/drawing/2014/main" id="{FDFA64F1-9CD3-4ACD-825C-1AEE832F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0753" y="578025"/>
            <a:ext cx="2523483" cy="227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2B04507-F04F-4075-A53B-A576F5FA01FE}"/>
              </a:ext>
            </a:extLst>
          </p:cNvPr>
          <p:cNvSpPr txBox="1"/>
          <p:nvPr/>
        </p:nvSpPr>
        <p:spPr>
          <a:xfrm>
            <a:off x="6540752" y="2854310"/>
            <a:ext cx="25234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Célula eletrolítica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3EC3634-A8FA-4B3E-B4A6-B931FDB4A88C}"/>
              </a:ext>
            </a:extLst>
          </p:cNvPr>
          <p:cNvSpPr/>
          <p:nvPr/>
        </p:nvSpPr>
        <p:spPr bwMode="auto">
          <a:xfrm>
            <a:off x="8388424" y="3789040"/>
            <a:ext cx="675811" cy="28803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1F2EF8B-3B7C-473A-927B-2DAA6A7E73AE}"/>
              </a:ext>
            </a:extLst>
          </p:cNvPr>
          <p:cNvSpPr/>
          <p:nvPr/>
        </p:nvSpPr>
        <p:spPr bwMode="auto">
          <a:xfrm>
            <a:off x="3419872" y="1508946"/>
            <a:ext cx="2304256" cy="552367"/>
          </a:xfrm>
          <a:prstGeom prst="rect">
            <a:avLst/>
          </a:prstGeom>
          <a:noFill/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9405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5482" name="Text Box 10"/>
              <p:cNvSpPr txBox="1">
                <a:spLocks noChangeArrowheads="1"/>
              </p:cNvSpPr>
              <p:nvPr/>
            </p:nvSpPr>
            <p:spPr bwMode="auto">
              <a:xfrm>
                <a:off x="367665" y="1015689"/>
                <a:ext cx="5728772" cy="43804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 dirty="0"/>
                  <a:t>Note que para o hidrogênio:</a:t>
                </a:r>
                <a:br>
                  <a:rPr lang="pt-BR" sz="1600" dirty="0"/>
                </a:br>
                <a:br>
                  <a:rPr lang="pt-BR" sz="1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=1,046∙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BR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=9,5602∙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que é chamada de </a:t>
                </a:r>
                <a:r>
                  <a:rPr lang="pt-BR" sz="1600" b="1" dirty="0"/>
                  <a:t>razão carga-massa </a:t>
                </a:r>
                <a:r>
                  <a:rPr lang="pt-BR" sz="1600" dirty="0"/>
                  <a:t>(do hidrogênio, neste caso).</a:t>
                </a:r>
              </a:p>
              <a:p>
                <a:pPr>
                  <a:spcBef>
                    <a:spcPct val="50000"/>
                  </a:spcBef>
                </a:pPr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Note também que da 2ª lei:</a:t>
                </a: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pt-BR" sz="1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𝐹𝑧</m:t>
                      </m:r>
                      <m:d>
                        <m:d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</m:e>
                      </m:d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𝐹𝑧</m:t>
                      </m:r>
                      <m:d>
                        <m:d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𝐹𝑧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Se estivermos considerando um átomo monovalente, como o </a:t>
                </a:r>
                <a:br>
                  <a:rPr lang="pt-BR" sz="1600" dirty="0"/>
                </a:br>
                <a:r>
                  <a:rPr lang="pt-BR" sz="1600" dirty="0"/>
                  <a:t>de hidrogênio (z=1), vem:</a:t>
                </a:r>
                <a:br>
                  <a:rPr lang="pt-BR" sz="1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pt-BR" sz="16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5482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7665" y="1015689"/>
                <a:ext cx="5728772" cy="4380495"/>
              </a:xfrm>
              <a:prstGeom prst="rect">
                <a:avLst/>
              </a:prstGeom>
              <a:blipFill>
                <a:blip r:embed="rId2"/>
                <a:stretch>
                  <a:fillRect l="-532" t="-4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5">
            <a:extLst>
              <a:ext uri="{FF2B5EF4-FFF2-40B4-BE49-F238E27FC236}">
                <a16:creationId xmlns:a16="http://schemas.microsoft.com/office/drawing/2014/main" id="{5DDB3626-C102-4C8D-9648-4745CDE39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68313"/>
            <a:ext cx="6786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dirty="0">
                <a:solidFill>
                  <a:srgbClr val="FF0000"/>
                </a:solidFill>
              </a:rPr>
              <a:t>As leis da eletrólise de Faraday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11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𝛆</m:t>
                                    </m:r>
                                  </m:e>
                                  <m:sub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𝐪</m:t>
                                    </m:r>
                                  </m:sub>
                                </m:sSub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𝐠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pt-BR" sz="1100" b="1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pt-BR" sz="11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𝛆</m:t>
                                  </m:r>
                                </m:e>
                                <m:sub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𝐞</m:t>
                                  </m:r>
                                </m:sub>
                              </m:sSub>
                            </m:oMath>
                          </a14:m>
                          <a:r>
                            <a:rPr lang="pt-BR" sz="1100" b="1" i="0" dirty="0">
                              <a:solidFill>
                                <a:schemeClr val="tx1"/>
                              </a:solidFill>
                            </a:rPr>
                            <a:t> (g/C)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301709" t="-1639" r="-103419" b="-8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401709" t="-1639" r="-3419" b="-8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2" name="Picture 10">
            <a:extLst>
              <a:ext uri="{FF2B5EF4-FFF2-40B4-BE49-F238E27FC236}">
                <a16:creationId xmlns:a16="http://schemas.microsoft.com/office/drawing/2014/main" id="{FDFA64F1-9CD3-4ACD-825C-1AEE832F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0753" y="578025"/>
            <a:ext cx="2523483" cy="227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2B04507-F04F-4075-A53B-A576F5FA01FE}"/>
              </a:ext>
            </a:extLst>
          </p:cNvPr>
          <p:cNvSpPr txBox="1"/>
          <p:nvPr/>
        </p:nvSpPr>
        <p:spPr>
          <a:xfrm>
            <a:off x="6540752" y="2854310"/>
            <a:ext cx="25234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Célula eletrolítica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3EC3634-A8FA-4B3E-B4A6-B931FDB4A88C}"/>
              </a:ext>
            </a:extLst>
          </p:cNvPr>
          <p:cNvSpPr/>
          <p:nvPr/>
        </p:nvSpPr>
        <p:spPr bwMode="auto">
          <a:xfrm>
            <a:off x="8388424" y="3789040"/>
            <a:ext cx="675811" cy="28803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A6615E0-E6CD-44A1-A8E6-CF85628C54BE}"/>
              </a:ext>
            </a:extLst>
          </p:cNvPr>
          <p:cNvSpPr/>
          <p:nvPr/>
        </p:nvSpPr>
        <p:spPr bwMode="auto">
          <a:xfrm>
            <a:off x="3419872" y="1508946"/>
            <a:ext cx="2304256" cy="552367"/>
          </a:xfrm>
          <a:prstGeom prst="rect">
            <a:avLst/>
          </a:prstGeom>
          <a:noFill/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6817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5482" name="Text Box 10"/>
              <p:cNvSpPr txBox="1">
                <a:spLocks noChangeArrowheads="1"/>
              </p:cNvSpPr>
              <p:nvPr/>
            </p:nvSpPr>
            <p:spPr bwMode="auto">
              <a:xfrm>
                <a:off x="367665" y="1015689"/>
                <a:ext cx="5728772" cy="43804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 dirty="0"/>
                  <a:t>Note que para o hidrogênio:</a:t>
                </a:r>
                <a:br>
                  <a:rPr lang="pt-BR" sz="1600" dirty="0"/>
                </a:br>
                <a:br>
                  <a:rPr lang="pt-BR" sz="1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=1,046∙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BR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=9,5602∙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que é chamada de </a:t>
                </a:r>
                <a:r>
                  <a:rPr lang="pt-BR" sz="1600" b="1" dirty="0"/>
                  <a:t>razão carga-massa </a:t>
                </a:r>
                <a:r>
                  <a:rPr lang="pt-BR" sz="1600" dirty="0"/>
                  <a:t>(do hidrogênio, neste caso).</a:t>
                </a:r>
              </a:p>
              <a:p>
                <a:pPr>
                  <a:spcBef>
                    <a:spcPct val="50000"/>
                  </a:spcBef>
                </a:pPr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Note também que da 2ª lei:</a:t>
                </a: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pt-BR" sz="1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𝐹𝑧</m:t>
                      </m:r>
                      <m:d>
                        <m:d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</m:e>
                      </m:d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𝐹𝑧</m:t>
                      </m:r>
                      <m:d>
                        <m:d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𝐹𝑧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Se estivermos considerando um átomo monovalente, como o </a:t>
                </a:r>
                <a:br>
                  <a:rPr lang="pt-BR" sz="1600" dirty="0"/>
                </a:br>
                <a:r>
                  <a:rPr lang="pt-BR" sz="1600" dirty="0"/>
                  <a:t>de hidrogênio (z=1), vem:</a:t>
                </a:r>
                <a:br>
                  <a:rPr lang="pt-BR" sz="1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pt-BR" sz="16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5482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7665" y="1015689"/>
                <a:ext cx="5728772" cy="4380495"/>
              </a:xfrm>
              <a:prstGeom prst="rect">
                <a:avLst/>
              </a:prstGeom>
              <a:blipFill>
                <a:blip r:embed="rId2"/>
                <a:stretch>
                  <a:fillRect l="-532" t="-4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5">
            <a:extLst>
              <a:ext uri="{FF2B5EF4-FFF2-40B4-BE49-F238E27FC236}">
                <a16:creationId xmlns:a16="http://schemas.microsoft.com/office/drawing/2014/main" id="{5DDB3626-C102-4C8D-9648-4745CDE39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68313"/>
            <a:ext cx="6786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dirty="0">
                <a:solidFill>
                  <a:srgbClr val="FF0000"/>
                </a:solidFill>
              </a:rPr>
              <a:t>As leis da eletrólise de Faraday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11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𝛆</m:t>
                                    </m:r>
                                  </m:e>
                                  <m:sub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𝐪</m:t>
                                    </m:r>
                                  </m:sub>
                                </m:sSub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𝐠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pt-BR" sz="1100" b="1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pt-BR" sz="11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𝛆</m:t>
                                  </m:r>
                                </m:e>
                                <m:sub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𝐞</m:t>
                                  </m:r>
                                </m:sub>
                              </m:sSub>
                            </m:oMath>
                          </a14:m>
                          <a:r>
                            <a:rPr lang="pt-BR" sz="1100" b="1" i="0" dirty="0">
                              <a:solidFill>
                                <a:schemeClr val="tx1"/>
                              </a:solidFill>
                            </a:rPr>
                            <a:t> (g/C)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301709" t="-1639" r="-103419" b="-8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401709" t="-1639" r="-3419" b="-8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2" name="Picture 10">
            <a:extLst>
              <a:ext uri="{FF2B5EF4-FFF2-40B4-BE49-F238E27FC236}">
                <a16:creationId xmlns:a16="http://schemas.microsoft.com/office/drawing/2014/main" id="{FDFA64F1-9CD3-4ACD-825C-1AEE832F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0753" y="578025"/>
            <a:ext cx="2523483" cy="227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2B04507-F04F-4075-A53B-A576F5FA01FE}"/>
              </a:ext>
            </a:extLst>
          </p:cNvPr>
          <p:cNvSpPr txBox="1"/>
          <p:nvPr/>
        </p:nvSpPr>
        <p:spPr>
          <a:xfrm>
            <a:off x="6540752" y="2854310"/>
            <a:ext cx="25234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Célula eletrolítica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3EC3634-A8FA-4B3E-B4A6-B931FDB4A88C}"/>
              </a:ext>
            </a:extLst>
          </p:cNvPr>
          <p:cNvSpPr/>
          <p:nvPr/>
        </p:nvSpPr>
        <p:spPr bwMode="auto">
          <a:xfrm>
            <a:off x="8388424" y="3789040"/>
            <a:ext cx="675811" cy="28803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8E7B9E21-F5D1-4624-BFDC-8A8CB3469BCA}"/>
              </a:ext>
            </a:extLst>
          </p:cNvPr>
          <p:cNvCxnSpPr/>
          <p:nvPr/>
        </p:nvCxnSpPr>
        <p:spPr bwMode="auto">
          <a:xfrm flipV="1">
            <a:off x="3923928" y="4653136"/>
            <a:ext cx="288032" cy="74304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tângulo 6">
            <a:extLst>
              <a:ext uri="{FF2B5EF4-FFF2-40B4-BE49-F238E27FC236}">
                <a16:creationId xmlns:a16="http://schemas.microsoft.com/office/drawing/2014/main" id="{1CE28F55-EEB8-4E8B-890C-8E79BBBAB0A9}"/>
              </a:ext>
            </a:extLst>
          </p:cNvPr>
          <p:cNvSpPr/>
          <p:nvPr/>
        </p:nvSpPr>
        <p:spPr bwMode="auto">
          <a:xfrm>
            <a:off x="3419872" y="1508946"/>
            <a:ext cx="2304256" cy="552367"/>
          </a:xfrm>
          <a:prstGeom prst="rect">
            <a:avLst/>
          </a:prstGeom>
          <a:noFill/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0670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5482" name="Text Box 10"/>
              <p:cNvSpPr txBox="1">
                <a:spLocks noChangeArrowheads="1"/>
              </p:cNvSpPr>
              <p:nvPr/>
            </p:nvSpPr>
            <p:spPr bwMode="auto">
              <a:xfrm>
                <a:off x="367665" y="1015689"/>
                <a:ext cx="5728772" cy="43804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 dirty="0"/>
                  <a:t>Note que para o hidrogênio:</a:t>
                </a:r>
                <a:br>
                  <a:rPr lang="pt-BR" sz="1600" dirty="0"/>
                </a:br>
                <a:br>
                  <a:rPr lang="pt-BR" sz="1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=1,046∙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BR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=9,5602∙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que é chamada de </a:t>
                </a:r>
                <a:r>
                  <a:rPr lang="pt-BR" sz="1600" b="1" dirty="0"/>
                  <a:t>razão carga-massa </a:t>
                </a:r>
                <a:r>
                  <a:rPr lang="pt-BR" sz="1600" dirty="0"/>
                  <a:t>(do hidrogênio, neste caso).</a:t>
                </a:r>
              </a:p>
              <a:p>
                <a:pPr>
                  <a:spcBef>
                    <a:spcPct val="50000"/>
                  </a:spcBef>
                </a:pPr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Note também que da 2ª lei:</a:t>
                </a: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pt-BR" sz="1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𝐹𝑧</m:t>
                      </m:r>
                      <m:d>
                        <m:d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</m:e>
                      </m:d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𝐹𝑧</m:t>
                      </m:r>
                      <m:d>
                        <m:d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𝐹𝑧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Se estivermos considerando um átomo monovalente, como o </a:t>
                </a:r>
                <a:br>
                  <a:rPr lang="pt-BR" sz="1600" dirty="0"/>
                </a:br>
                <a:r>
                  <a:rPr lang="pt-BR" sz="1600" dirty="0"/>
                  <a:t>de hidrogênio (z=1), vem:</a:t>
                </a:r>
                <a:br>
                  <a:rPr lang="pt-BR" sz="1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pt-BR" sz="16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5482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7665" y="1015689"/>
                <a:ext cx="5728772" cy="4380495"/>
              </a:xfrm>
              <a:prstGeom prst="rect">
                <a:avLst/>
              </a:prstGeom>
              <a:blipFill>
                <a:blip r:embed="rId2"/>
                <a:stretch>
                  <a:fillRect l="-532" t="-4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5">
            <a:extLst>
              <a:ext uri="{FF2B5EF4-FFF2-40B4-BE49-F238E27FC236}">
                <a16:creationId xmlns:a16="http://schemas.microsoft.com/office/drawing/2014/main" id="{5DDB3626-C102-4C8D-9648-4745CDE39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68313"/>
            <a:ext cx="6786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dirty="0">
                <a:solidFill>
                  <a:srgbClr val="FF0000"/>
                </a:solidFill>
              </a:rPr>
              <a:t>As leis da eletrólise de Faraday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11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𝛆</m:t>
                                    </m:r>
                                  </m:e>
                                  <m:sub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𝐪</m:t>
                                    </m:r>
                                  </m:sub>
                                </m:sSub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𝐠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pt-BR" sz="1100" b="1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pt-BR" sz="11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𝛆</m:t>
                                  </m:r>
                                </m:e>
                                <m:sub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𝐞</m:t>
                                  </m:r>
                                </m:sub>
                              </m:sSub>
                            </m:oMath>
                          </a14:m>
                          <a:r>
                            <a:rPr lang="pt-BR" sz="1100" b="1" i="0" dirty="0">
                              <a:solidFill>
                                <a:schemeClr val="tx1"/>
                              </a:solidFill>
                            </a:rPr>
                            <a:t> (g/C)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301709" t="-1639" r="-103419" b="-8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401709" t="-1639" r="-3419" b="-8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2" name="Picture 10">
            <a:extLst>
              <a:ext uri="{FF2B5EF4-FFF2-40B4-BE49-F238E27FC236}">
                <a16:creationId xmlns:a16="http://schemas.microsoft.com/office/drawing/2014/main" id="{FDFA64F1-9CD3-4ACD-825C-1AEE832F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0753" y="578025"/>
            <a:ext cx="2523483" cy="227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2B04507-F04F-4075-A53B-A576F5FA01FE}"/>
              </a:ext>
            </a:extLst>
          </p:cNvPr>
          <p:cNvSpPr txBox="1"/>
          <p:nvPr/>
        </p:nvSpPr>
        <p:spPr>
          <a:xfrm>
            <a:off x="6540752" y="2854310"/>
            <a:ext cx="25234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Célula eletrolítica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3EC3634-A8FA-4B3E-B4A6-B931FDB4A88C}"/>
              </a:ext>
            </a:extLst>
          </p:cNvPr>
          <p:cNvSpPr/>
          <p:nvPr/>
        </p:nvSpPr>
        <p:spPr bwMode="auto">
          <a:xfrm>
            <a:off x="8388424" y="3789040"/>
            <a:ext cx="675811" cy="28803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DF6EC7D-80D7-44F3-B0EA-7314604D31A0}"/>
              </a:ext>
            </a:extLst>
          </p:cNvPr>
          <p:cNvSpPr/>
          <p:nvPr/>
        </p:nvSpPr>
        <p:spPr bwMode="auto">
          <a:xfrm>
            <a:off x="3419872" y="1508946"/>
            <a:ext cx="2304256" cy="552367"/>
          </a:xfrm>
          <a:prstGeom prst="rect">
            <a:avLst/>
          </a:prstGeom>
          <a:noFill/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307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5482" name="Text Box 10"/>
              <p:cNvSpPr txBox="1">
                <a:spLocks noChangeArrowheads="1"/>
              </p:cNvSpPr>
              <p:nvPr/>
            </p:nvSpPr>
            <p:spPr bwMode="auto">
              <a:xfrm>
                <a:off x="367665" y="1015689"/>
                <a:ext cx="5728772" cy="43804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 dirty="0"/>
                  <a:t>Note que para o hidrogênio:</a:t>
                </a:r>
                <a:br>
                  <a:rPr lang="pt-BR" sz="1600" dirty="0"/>
                </a:br>
                <a:br>
                  <a:rPr lang="pt-BR" sz="1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=1,046∙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BR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=9,5602∙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que é chamada de </a:t>
                </a:r>
                <a:r>
                  <a:rPr lang="pt-BR" sz="1600" b="1" dirty="0"/>
                  <a:t>razão carga-massa </a:t>
                </a:r>
                <a:r>
                  <a:rPr lang="pt-BR" sz="1600" dirty="0"/>
                  <a:t>(do hidrogênio, neste caso).</a:t>
                </a:r>
              </a:p>
              <a:p>
                <a:pPr>
                  <a:spcBef>
                    <a:spcPct val="50000"/>
                  </a:spcBef>
                </a:pPr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Note também que da 2ª lei:</a:t>
                </a: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pt-BR" sz="1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𝐹𝑧</m:t>
                      </m:r>
                      <m:d>
                        <m:d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</m:e>
                      </m:d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𝐹𝑧</m:t>
                      </m:r>
                      <m:d>
                        <m:d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𝐹𝑧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Se estivermos considerando um átomo monovalente, como o </a:t>
                </a:r>
                <a:br>
                  <a:rPr lang="pt-BR" sz="1600" dirty="0"/>
                </a:br>
                <a:r>
                  <a:rPr lang="pt-BR" sz="1600" dirty="0"/>
                  <a:t>de hidrogênio (z=1), vem:</a:t>
                </a:r>
                <a:br>
                  <a:rPr lang="pt-BR" sz="1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pt-BR" sz="16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5482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7665" y="1015689"/>
                <a:ext cx="5728772" cy="4380495"/>
              </a:xfrm>
              <a:prstGeom prst="rect">
                <a:avLst/>
              </a:prstGeom>
              <a:blipFill>
                <a:blip r:embed="rId2"/>
                <a:stretch>
                  <a:fillRect l="-532" t="-4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5">
            <a:extLst>
              <a:ext uri="{FF2B5EF4-FFF2-40B4-BE49-F238E27FC236}">
                <a16:creationId xmlns:a16="http://schemas.microsoft.com/office/drawing/2014/main" id="{5DDB3626-C102-4C8D-9648-4745CDE39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68313"/>
            <a:ext cx="6786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dirty="0">
                <a:solidFill>
                  <a:srgbClr val="FF0000"/>
                </a:solidFill>
              </a:rPr>
              <a:t>As leis da eletrólise de Faraday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11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𝛆</m:t>
                                    </m:r>
                                  </m:e>
                                  <m:sub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𝐪</m:t>
                                    </m:r>
                                  </m:sub>
                                </m:sSub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𝐠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pt-BR" sz="1100" b="1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pt-BR" sz="11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𝛆</m:t>
                                  </m:r>
                                </m:e>
                                <m:sub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𝐞</m:t>
                                  </m:r>
                                </m:sub>
                              </m:sSub>
                            </m:oMath>
                          </a14:m>
                          <a:r>
                            <a:rPr lang="pt-BR" sz="1100" b="1" i="0" dirty="0">
                              <a:solidFill>
                                <a:schemeClr val="tx1"/>
                              </a:solidFill>
                            </a:rPr>
                            <a:t> (g/C)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301709" t="-1639" r="-103419" b="-8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401709" t="-1639" r="-3419" b="-8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2" name="Picture 10">
            <a:extLst>
              <a:ext uri="{FF2B5EF4-FFF2-40B4-BE49-F238E27FC236}">
                <a16:creationId xmlns:a16="http://schemas.microsoft.com/office/drawing/2014/main" id="{FDFA64F1-9CD3-4ACD-825C-1AEE832F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0753" y="578025"/>
            <a:ext cx="2523483" cy="227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2B04507-F04F-4075-A53B-A576F5FA01FE}"/>
              </a:ext>
            </a:extLst>
          </p:cNvPr>
          <p:cNvSpPr txBox="1"/>
          <p:nvPr/>
        </p:nvSpPr>
        <p:spPr>
          <a:xfrm>
            <a:off x="6540752" y="2854310"/>
            <a:ext cx="25234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Célula eletrolítica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3EC3634-A8FA-4B3E-B4A6-B931FDB4A88C}"/>
              </a:ext>
            </a:extLst>
          </p:cNvPr>
          <p:cNvSpPr/>
          <p:nvPr/>
        </p:nvSpPr>
        <p:spPr bwMode="auto">
          <a:xfrm>
            <a:off x="8388424" y="3789040"/>
            <a:ext cx="675811" cy="28803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8D8AF82-41F8-4A1D-8DE9-7DD3D0C85FEE}"/>
              </a:ext>
            </a:extLst>
          </p:cNvPr>
          <p:cNvSpPr/>
          <p:nvPr/>
        </p:nvSpPr>
        <p:spPr bwMode="auto">
          <a:xfrm>
            <a:off x="3419872" y="1508946"/>
            <a:ext cx="2304256" cy="552367"/>
          </a:xfrm>
          <a:prstGeom prst="rect">
            <a:avLst/>
          </a:prstGeom>
          <a:noFill/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9331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0E69B1F9-F7F7-42B8-BE52-5D3802B858D5}"/>
              </a:ext>
            </a:extLst>
          </p:cNvPr>
          <p:cNvSpPr/>
          <p:nvPr/>
        </p:nvSpPr>
        <p:spPr bwMode="auto">
          <a:xfrm>
            <a:off x="3851920" y="4869160"/>
            <a:ext cx="936104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482" name="Text Box 10"/>
              <p:cNvSpPr txBox="1">
                <a:spLocks noChangeArrowheads="1"/>
              </p:cNvSpPr>
              <p:nvPr/>
            </p:nvSpPr>
            <p:spPr bwMode="auto">
              <a:xfrm>
                <a:off x="367665" y="1015689"/>
                <a:ext cx="5728772" cy="49960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 dirty="0"/>
                  <a:t>Note que para o hidrogênio:</a:t>
                </a:r>
                <a:br>
                  <a:rPr lang="pt-BR" sz="1600" dirty="0"/>
                </a:br>
                <a:br>
                  <a:rPr lang="pt-BR" sz="1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=1,046∙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BR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=9,5602∙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que é chamada de </a:t>
                </a:r>
                <a:r>
                  <a:rPr lang="pt-BR" sz="1600" b="1" dirty="0"/>
                  <a:t>razão carga-massa </a:t>
                </a:r>
                <a:r>
                  <a:rPr lang="pt-BR" sz="1600" dirty="0"/>
                  <a:t>(do hidrogênio, neste caso).</a:t>
                </a:r>
              </a:p>
              <a:p>
                <a:pPr>
                  <a:spcBef>
                    <a:spcPct val="50000"/>
                  </a:spcBef>
                </a:pPr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Note também que da 2ª lei:</a:t>
                </a: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pt-BR" sz="1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𝐹𝑧</m:t>
                      </m:r>
                      <m:d>
                        <m:d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</m:e>
                      </m:d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𝐹𝑧</m:t>
                      </m:r>
                      <m:d>
                        <m:d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𝐹𝑧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Se estivermos considerando um átomo monovalente, como o </a:t>
                </a:r>
                <a:br>
                  <a:rPr lang="pt-BR" sz="1600" dirty="0"/>
                </a:br>
                <a:r>
                  <a:rPr lang="pt-BR" sz="1600" dirty="0"/>
                  <a:t>de hidrogênio (z=1), vem:</a:t>
                </a:r>
                <a:br>
                  <a:rPr lang="pt-BR" sz="1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pt-BR" sz="1600" b="0" dirty="0">
                  <a:ea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pt-BR" sz="1600" dirty="0">
                    <a:ea typeface="Cambria Math" panose="02040503050406030204" pitchFamily="18" charset="0"/>
                  </a:rPr>
                  <a:t>que é uma </a:t>
                </a:r>
                <a:r>
                  <a:rPr lang="pt-BR" sz="1600" b="1" dirty="0">
                    <a:ea typeface="Cambria Math" panose="02040503050406030204" pitchFamily="18" charset="0"/>
                  </a:rPr>
                  <a:t>lei de quantização</a:t>
                </a:r>
                <a:r>
                  <a:rPr lang="pt-BR" sz="1600" dirty="0">
                    <a:ea typeface="Cambria Math" panose="02040503050406030204" pitchFamily="18" charset="0"/>
                  </a:rPr>
                  <a:t>, isto é, as cargas só podem </a:t>
                </a:r>
                <a:br>
                  <a:rPr lang="pt-BR" sz="1600" dirty="0">
                    <a:ea typeface="Cambria Math" panose="02040503050406030204" pitchFamily="18" charset="0"/>
                  </a:rPr>
                </a:br>
                <a:r>
                  <a:rPr lang="pt-BR" sz="1600" dirty="0">
                    <a:ea typeface="Cambria Math" panose="02040503050406030204" pitchFamily="18" charset="0"/>
                  </a:rPr>
                  <a:t>assumir valores múltiplos de um valor fundamental </a:t>
                </a:r>
                <a:r>
                  <a:rPr lang="pt-BR" sz="1600" i="1" dirty="0">
                    <a:ea typeface="Cambria Math" panose="02040503050406030204" pitchFamily="18" charset="0"/>
                  </a:rPr>
                  <a:t>e.</a:t>
                </a:r>
              </a:p>
            </p:txBody>
          </p:sp>
        </mc:Choice>
        <mc:Fallback xmlns="">
          <p:sp>
            <p:nvSpPr>
              <p:cNvPr id="105482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7665" y="1015689"/>
                <a:ext cx="5728772" cy="4996048"/>
              </a:xfrm>
              <a:prstGeom prst="rect">
                <a:avLst/>
              </a:prstGeom>
              <a:blipFill>
                <a:blip r:embed="rId2"/>
                <a:stretch>
                  <a:fillRect l="-532" t="-366" b="-7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5">
            <a:extLst>
              <a:ext uri="{FF2B5EF4-FFF2-40B4-BE49-F238E27FC236}">
                <a16:creationId xmlns:a16="http://schemas.microsoft.com/office/drawing/2014/main" id="{5DDB3626-C102-4C8D-9648-4745CDE39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68313"/>
            <a:ext cx="6786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dirty="0">
                <a:solidFill>
                  <a:srgbClr val="FF0000"/>
                </a:solidFill>
              </a:rPr>
              <a:t>As leis da eletrólise de Faraday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11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𝛆</m:t>
                                    </m:r>
                                  </m:e>
                                  <m:sub>
                                    <m:r>
                                      <a:rPr lang="pt-BR" sz="11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𝐪</m:t>
                                    </m:r>
                                  </m:sub>
                                </m:sSub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𝐠</m:t>
                                </m:r>
                                <m:r>
                                  <a:rPr lang="pt-BR" sz="11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pt-BR" sz="1100" b="1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pt-BR" sz="11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𝛆</m:t>
                                  </m:r>
                                </m:e>
                                <m:sub>
                                  <m:r>
                                    <a:rPr lang="pt-BR" sz="11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𝐞</m:t>
                                  </m:r>
                                </m:sub>
                              </m:sSub>
                            </m:oMath>
                          </a14:m>
                          <a:r>
                            <a:rPr lang="pt-BR" sz="1100" b="1" i="0" dirty="0">
                              <a:solidFill>
                                <a:schemeClr val="tx1"/>
                              </a:solidFill>
                            </a:rPr>
                            <a:t> (g/C)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ela 11">
                <a:extLst>
                  <a:ext uri="{FF2B5EF4-FFF2-40B4-BE49-F238E27FC236}">
                    <a16:creationId xmlns:a16="http://schemas.microsoft.com/office/drawing/2014/main" id="{5BB82B8D-BBE9-42FF-9F0C-ACA0241098B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8104" y="3429000"/>
              <a:ext cx="356698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3396">
                      <a:extLst>
                        <a:ext uri="{9D8B030D-6E8A-4147-A177-3AD203B41FA5}">
                          <a16:colId xmlns:a16="http://schemas.microsoft.com/office/drawing/2014/main" val="1302878558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29978043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2174798111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1493096259"/>
                        </a:ext>
                      </a:extLst>
                    </a:gridCol>
                    <a:gridCol w="713396">
                      <a:extLst>
                        <a:ext uri="{9D8B030D-6E8A-4147-A177-3AD203B41FA5}">
                          <a16:colId xmlns:a16="http://schemas.microsoft.com/office/drawing/2014/main" val="39818226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Elemento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M(g)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301709" t="-1639" r="-103419" b="-8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3"/>
                          <a:stretch>
                            <a:fillRect l="-401709" t="-1639" r="-3419" b="-8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0974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1,046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820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16,00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8,291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-5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239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35,46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3,675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50697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Ni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58,69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29,35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3,040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511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Cu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63,57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31,785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3,294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4898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Zn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65,38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32,69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3,385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-4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9006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Ag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107,88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1,180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599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 err="1">
                              <a:solidFill>
                                <a:schemeClr val="tx1"/>
                              </a:solidFill>
                            </a:rPr>
                            <a:t>Pb</a:t>
                          </a:r>
                          <a:endParaRPr lang="pt-BR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207,20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103,60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100" dirty="0">
                              <a:solidFill>
                                <a:schemeClr val="tx1"/>
                              </a:solidFill>
                            </a:rPr>
                            <a:t>1,073</a:t>
                          </a:r>
                          <a:r>
                            <a:rPr lang="pt-BR" sz="11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10</a:t>
                          </a:r>
                          <a:r>
                            <a:rPr lang="pt-BR" sz="1100" baseline="30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-3</a:t>
                          </a:r>
                          <a:endParaRPr lang="pt-BR" sz="11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559001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2" name="Picture 10">
            <a:extLst>
              <a:ext uri="{FF2B5EF4-FFF2-40B4-BE49-F238E27FC236}">
                <a16:creationId xmlns:a16="http://schemas.microsoft.com/office/drawing/2014/main" id="{FDFA64F1-9CD3-4ACD-825C-1AEE832F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0753" y="578025"/>
            <a:ext cx="2523483" cy="227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2B04507-F04F-4075-A53B-A576F5FA01FE}"/>
              </a:ext>
            </a:extLst>
          </p:cNvPr>
          <p:cNvSpPr txBox="1"/>
          <p:nvPr/>
        </p:nvSpPr>
        <p:spPr>
          <a:xfrm>
            <a:off x="6540752" y="2854310"/>
            <a:ext cx="25234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Célula eletrolítica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3EC3634-A8FA-4B3E-B4A6-B931FDB4A88C}"/>
              </a:ext>
            </a:extLst>
          </p:cNvPr>
          <p:cNvSpPr/>
          <p:nvPr/>
        </p:nvSpPr>
        <p:spPr bwMode="auto">
          <a:xfrm>
            <a:off x="8388424" y="3789040"/>
            <a:ext cx="675811" cy="28803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53CF998-0CCF-4CC8-92B3-B6BB879676E0}"/>
              </a:ext>
            </a:extLst>
          </p:cNvPr>
          <p:cNvSpPr/>
          <p:nvPr/>
        </p:nvSpPr>
        <p:spPr bwMode="auto">
          <a:xfrm>
            <a:off x="3419872" y="1508946"/>
            <a:ext cx="2304256" cy="552367"/>
          </a:xfrm>
          <a:prstGeom prst="rect">
            <a:avLst/>
          </a:prstGeom>
          <a:noFill/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2283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0E69B1F9-F7F7-42B8-BE52-5D3802B858D5}"/>
              </a:ext>
            </a:extLst>
          </p:cNvPr>
          <p:cNvSpPr/>
          <p:nvPr/>
        </p:nvSpPr>
        <p:spPr bwMode="auto">
          <a:xfrm>
            <a:off x="3081900" y="1726124"/>
            <a:ext cx="936104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5DDB3626-C102-4C8D-9648-4745CDE39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889207"/>
            <a:ext cx="6786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dirty="0">
                <a:solidFill>
                  <a:srgbClr val="FF0000"/>
                </a:solidFill>
              </a:rPr>
              <a:t>As leis da eletrólise de Faraday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FDFA64F1-9CD3-4ACD-825C-1AEE832F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1416" y="578025"/>
            <a:ext cx="2122820" cy="191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2B04507-F04F-4075-A53B-A576F5FA01FE}"/>
              </a:ext>
            </a:extLst>
          </p:cNvPr>
          <p:cNvSpPr txBox="1"/>
          <p:nvPr/>
        </p:nvSpPr>
        <p:spPr>
          <a:xfrm>
            <a:off x="7088856" y="2517051"/>
            <a:ext cx="18279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Célula eletrolítica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C1964AC-AD09-46A7-A2F7-D7399A5FD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77" y="3320380"/>
            <a:ext cx="1153220" cy="165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9136D75-7FF3-4B2F-A97C-A24D3D58ED7E}"/>
              </a:ext>
            </a:extLst>
          </p:cNvPr>
          <p:cNvSpPr txBox="1"/>
          <p:nvPr/>
        </p:nvSpPr>
        <p:spPr>
          <a:xfrm>
            <a:off x="1512997" y="4667473"/>
            <a:ext cx="44912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George </a:t>
            </a:r>
            <a:r>
              <a:rPr lang="pt-BR" sz="1400" dirty="0" err="1"/>
              <a:t>Johnstone</a:t>
            </a:r>
            <a:r>
              <a:rPr lang="pt-BR" sz="1400" dirty="0"/>
              <a:t> </a:t>
            </a:r>
            <a:r>
              <a:rPr lang="pt-BR" sz="1400" dirty="0" err="1"/>
              <a:t>Stoney</a:t>
            </a:r>
            <a:r>
              <a:rPr lang="pt-BR" sz="1400" dirty="0"/>
              <a:t> </a:t>
            </a:r>
            <a:r>
              <a:rPr lang="pt-BR" sz="1400" dirty="0">
                <a:effectLst/>
              </a:rPr>
              <a:t>(1826 - 1911), físico </a:t>
            </a:r>
            <a:r>
              <a:rPr lang="pt-BR" sz="1400" dirty="0"/>
              <a:t>irlandês</a:t>
            </a:r>
            <a:r>
              <a:rPr lang="pt-BR" sz="1400" dirty="0">
                <a:effectLst/>
              </a:rPr>
              <a:t>.</a:t>
            </a:r>
            <a:endParaRPr lang="pt-BR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10">
                <a:extLst>
                  <a:ext uri="{FF2B5EF4-FFF2-40B4-BE49-F238E27FC236}">
                    <a16:creationId xmlns:a16="http://schemas.microsoft.com/office/drawing/2014/main" id="{4DAD01C3-BC80-4FF3-82A7-DBFD07BD55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01452" y="3429000"/>
                <a:ext cx="7066997" cy="954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ct val="50000"/>
                  </a:spcBef>
                  <a:buFont typeface="Arial" panose="020B0604020202020204" pitchFamily="34" charset="0"/>
                  <a:buChar char="•"/>
                </a:pPr>
                <a:r>
                  <a:rPr lang="pt-BR" sz="1600" dirty="0"/>
                  <a:t>Em </a:t>
                </a:r>
                <a:r>
                  <a:rPr lang="pt-BR" sz="1600" b="1" dirty="0"/>
                  <a:t>1874</a:t>
                </a:r>
                <a:r>
                  <a:rPr lang="pt-BR" sz="1600" dirty="0"/>
                  <a:t>, </a:t>
                </a:r>
                <a:r>
                  <a:rPr lang="pt-BR" sz="1600" dirty="0" err="1"/>
                  <a:t>Stoney</a:t>
                </a:r>
                <a:r>
                  <a:rPr lang="pt-BR" sz="1600" dirty="0"/>
                  <a:t> propôs a </a:t>
                </a:r>
                <a:r>
                  <a:rPr lang="pt-BR" sz="1600" b="1" dirty="0"/>
                  <a:t>unidade fundamental da eletricidade</a:t>
                </a:r>
                <a:r>
                  <a:rPr lang="pt-BR" sz="1600" dirty="0"/>
                  <a:t>, posteriormente, chamando-a de </a:t>
                </a:r>
                <a:r>
                  <a:rPr lang="pt-BR" sz="1600" b="1" i="1" dirty="0"/>
                  <a:t>elétron</a:t>
                </a:r>
                <a:r>
                  <a:rPr lang="pt-BR" sz="1600" dirty="0"/>
                  <a:t> (1891); </a:t>
                </a:r>
              </a:p>
              <a:p>
                <a:pPr marL="285750" indent="-285750">
                  <a:spcBef>
                    <a:spcPct val="50000"/>
                  </a:spcBef>
                  <a:buFont typeface="Arial" panose="020B0604020202020204" pitchFamily="34" charset="0"/>
                  <a:buChar char="•"/>
                </a:pPr>
                <a:r>
                  <a:rPr lang="pt-BR" sz="1600" dirty="0" err="1"/>
                  <a:t>Stoney</a:t>
                </a:r>
                <a:r>
                  <a:rPr lang="pt-BR" sz="1600" dirty="0"/>
                  <a:t> estimou a carga do elétron em: </a:t>
                </a:r>
                <a14:m>
                  <m:oMath xmlns:m="http://schemas.openxmlformats.org/officeDocument/2006/math"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−20</m:t>
                        </m:r>
                      </m:sup>
                    </m:sSup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  <m:r>
                      <a:rPr lang="pt-B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pt-BR" sz="1600" dirty="0"/>
              </a:p>
            </p:txBody>
          </p:sp>
        </mc:Choice>
        <mc:Fallback xmlns="">
          <p:sp>
            <p:nvSpPr>
              <p:cNvPr id="7" name="Text Box 10">
                <a:extLst>
                  <a:ext uri="{FF2B5EF4-FFF2-40B4-BE49-F238E27FC236}">
                    <a16:creationId xmlns:a16="http://schemas.microsoft.com/office/drawing/2014/main" id="{4DAD01C3-BC80-4FF3-82A7-DBFD07BD5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1452" y="3429000"/>
                <a:ext cx="7066997" cy="954107"/>
              </a:xfrm>
              <a:prstGeom prst="rect">
                <a:avLst/>
              </a:prstGeom>
              <a:blipFill>
                <a:blip r:embed="rId4"/>
                <a:stretch>
                  <a:fillRect l="-345" t="-1923" b="-705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482" name="Text Box 10"/>
              <p:cNvSpPr txBox="1">
                <a:spLocks noChangeArrowheads="1"/>
              </p:cNvSpPr>
              <p:nvPr/>
            </p:nvSpPr>
            <p:spPr bwMode="auto">
              <a:xfrm>
                <a:off x="367664" y="1436583"/>
                <a:ext cx="6364576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 dirty="0"/>
                  <a:t>Para um átomo monovalente:</a:t>
                </a:r>
                <a:br>
                  <a:rPr lang="pt-BR" sz="1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pt-BR" sz="1600" b="0" dirty="0">
                  <a:ea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pt-BR" sz="1600" dirty="0">
                    <a:ea typeface="Cambria Math" panose="02040503050406030204" pitchFamily="18" charset="0"/>
                  </a:rPr>
                  <a:t>que é uma </a:t>
                </a:r>
                <a:r>
                  <a:rPr lang="pt-BR" sz="1600" b="1" dirty="0">
                    <a:ea typeface="Cambria Math" panose="02040503050406030204" pitchFamily="18" charset="0"/>
                  </a:rPr>
                  <a:t>lei de quantização</a:t>
                </a:r>
                <a:r>
                  <a:rPr lang="pt-BR" sz="1600" dirty="0">
                    <a:ea typeface="Cambria Math" panose="02040503050406030204" pitchFamily="18" charset="0"/>
                  </a:rPr>
                  <a:t>, isto é, as cargas só podem assumir valores múltiplos de um valor fundamental </a:t>
                </a:r>
                <a:r>
                  <a:rPr lang="pt-BR" sz="1600" i="1" dirty="0">
                    <a:ea typeface="Cambria Math" panose="02040503050406030204" pitchFamily="18" charset="0"/>
                  </a:rPr>
                  <a:t>e.</a:t>
                </a:r>
              </a:p>
            </p:txBody>
          </p:sp>
        </mc:Choice>
        <mc:Fallback xmlns="">
          <p:sp>
            <p:nvSpPr>
              <p:cNvPr id="105482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7664" y="1436583"/>
                <a:ext cx="6364576" cy="1200329"/>
              </a:xfrm>
              <a:prstGeom prst="rect">
                <a:avLst/>
              </a:prstGeom>
              <a:blipFill>
                <a:blip r:embed="rId5"/>
                <a:stretch>
                  <a:fillRect l="-479" t="-1523" b="-558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72BD91FC-1AD3-9660-7F12-AC99F76B2986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7416825" cy="836968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XIX</a:t>
            </a:r>
          </a:p>
        </p:txBody>
      </p:sp>
    </p:spTree>
    <p:extLst>
      <p:ext uri="{BB962C8B-B14F-4D97-AF65-F5344CB8AC3E}">
        <p14:creationId xmlns:p14="http://schemas.microsoft.com/office/powerpoint/2010/main" val="2087289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5724128" y="2348881"/>
            <a:ext cx="341987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1600" b="1" dirty="0"/>
              <a:t>Tales</a:t>
            </a:r>
            <a:r>
              <a:rPr lang="pt-BR" sz="1600" dirty="0"/>
              <a:t> de Mileto (c 625-c 547 a.C.): também relatou que o âmbar (</a:t>
            </a:r>
            <a:r>
              <a:rPr lang="pt-BR" sz="1600" i="1" dirty="0" err="1"/>
              <a:t>elektron</a:t>
            </a:r>
            <a:r>
              <a:rPr lang="pt-BR" sz="1600" dirty="0"/>
              <a:t>, em grego) quando atritado, podia atrair pedaços de papel. </a:t>
            </a:r>
          </a:p>
          <a:p>
            <a:pPr algn="just">
              <a:spcBef>
                <a:spcPct val="50000"/>
              </a:spcBef>
            </a:pPr>
            <a:endParaRPr lang="pt-BR" sz="1600" b="1" dirty="0"/>
          </a:p>
          <a:p>
            <a:pPr algn="just">
              <a:spcBef>
                <a:spcPct val="50000"/>
              </a:spcBef>
            </a:pPr>
            <a:endParaRPr lang="pt-BR" sz="1600" b="1" dirty="0"/>
          </a:p>
          <a:p>
            <a:pPr algn="just">
              <a:spcBef>
                <a:spcPct val="50000"/>
              </a:spcBef>
            </a:pPr>
            <a:endParaRPr lang="pt-BR" sz="1600" b="1" dirty="0"/>
          </a:p>
          <a:p>
            <a:pPr algn="just">
              <a:spcBef>
                <a:spcPct val="50000"/>
              </a:spcBef>
            </a:pPr>
            <a:endParaRPr lang="pt-BR" sz="1600" b="1" dirty="0"/>
          </a:p>
          <a:p>
            <a:pPr algn="just">
              <a:spcBef>
                <a:spcPct val="50000"/>
              </a:spcBef>
            </a:pPr>
            <a:endParaRPr lang="pt-BR" sz="1600" b="1" dirty="0"/>
          </a:p>
          <a:p>
            <a:pPr algn="r">
              <a:spcBef>
                <a:spcPct val="50000"/>
              </a:spcBef>
            </a:pPr>
            <a:br>
              <a:rPr lang="pt-BR" sz="1600" b="1" dirty="0"/>
            </a:br>
            <a:endParaRPr lang="pt-PT" sz="1600" dirty="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395536" y="1060871"/>
            <a:ext cx="49685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>
                <a:solidFill>
                  <a:srgbClr val="000000"/>
                </a:solidFill>
              </a:rPr>
              <a:t>Os físicos jônicos:</a:t>
            </a:r>
            <a:br>
              <a:rPr lang="pt-BR" b="1" dirty="0">
                <a:solidFill>
                  <a:srgbClr val="000000"/>
                </a:solidFill>
              </a:rPr>
            </a:br>
            <a:br>
              <a:rPr lang="pt-BR" b="1" dirty="0">
                <a:solidFill>
                  <a:srgbClr val="000000"/>
                </a:solidFill>
              </a:rPr>
            </a:br>
            <a:r>
              <a:rPr lang="pt-BR" b="1" i="1" dirty="0"/>
              <a:t> </a:t>
            </a:r>
            <a:r>
              <a:rPr lang="pt-BR" sz="2000" b="1" i="1" dirty="0" err="1"/>
              <a:t>Physis</a:t>
            </a:r>
            <a:r>
              <a:rPr lang="pt-BR" sz="2000" dirty="0"/>
              <a:t> (em grego </a:t>
            </a:r>
            <a:r>
              <a:rPr lang="pt-BR" sz="2000" dirty="0" err="1"/>
              <a:t>Φύσις</a:t>
            </a:r>
            <a:r>
              <a:rPr lang="pt-BR" sz="2000" dirty="0"/>
              <a:t>, "Natureza") </a:t>
            </a:r>
            <a:endParaRPr lang="pt-BR" sz="2000" dirty="0">
              <a:solidFill>
                <a:srgbClr val="000000"/>
              </a:solidFill>
            </a:endParaRPr>
          </a:p>
        </p:txBody>
      </p:sp>
      <p:pic>
        <p:nvPicPr>
          <p:cNvPr id="141314" name="Picture 2">
            <a:extLst>
              <a:ext uri="{FF2B5EF4-FFF2-40B4-BE49-F238E27FC236}">
                <a16:creationId xmlns:a16="http://schemas.microsoft.com/office/drawing/2014/main" id="{551E167B-C019-48A8-8D7B-045DF2FAA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7" y="2348881"/>
            <a:ext cx="5621148" cy="449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62" name="Picture 2">
            <a:extLst>
              <a:ext uri="{FF2B5EF4-FFF2-40B4-BE49-F238E27FC236}">
                <a16:creationId xmlns:a16="http://schemas.microsoft.com/office/drawing/2014/main" id="{864A2948-22D7-421F-B6A4-07C99D4B52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362" y="3727871"/>
            <a:ext cx="3093403" cy="193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8192FD-39F5-232E-6C84-5559457A97BE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7416825" cy="836968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Na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antiguidade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2520719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991604" y="1197352"/>
            <a:ext cx="41764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dirty="0"/>
              <a:t>Em 1875, Sir William </a:t>
            </a:r>
            <a:r>
              <a:rPr lang="pt-BR" sz="1600" dirty="0" err="1"/>
              <a:t>Crookes</a:t>
            </a:r>
            <a:r>
              <a:rPr lang="pt-BR" sz="1600" dirty="0"/>
              <a:t> desenvolveu o </a:t>
            </a:r>
            <a:br>
              <a:rPr lang="pt-BR" sz="1600" dirty="0"/>
            </a:br>
            <a:r>
              <a:rPr lang="pt-BR" sz="1600" b="1" dirty="0"/>
              <a:t>tubo de </a:t>
            </a:r>
            <a:r>
              <a:rPr lang="pt-BR" sz="1600" b="1" dirty="0" err="1"/>
              <a:t>Crookes</a:t>
            </a:r>
            <a:r>
              <a:rPr lang="pt-BR" sz="1600" dirty="0"/>
              <a:t>, ou </a:t>
            </a:r>
            <a:r>
              <a:rPr lang="pt-BR" sz="1600" b="1" dirty="0"/>
              <a:t>tubo de raios catódicos</a:t>
            </a:r>
            <a:r>
              <a:rPr lang="pt-BR" sz="1600" dirty="0"/>
              <a:t>.</a:t>
            </a:r>
          </a:p>
        </p:txBody>
      </p:sp>
      <p:pic>
        <p:nvPicPr>
          <p:cNvPr id="3103" name="Picture 31">
            <a:hlinkClick r:id="rId3"/>
            <a:extLst>
              <a:ext uri="{FF2B5EF4-FFF2-40B4-BE49-F238E27FC236}">
                <a16:creationId xmlns:a16="http://schemas.microsoft.com/office/drawing/2014/main" id="{2E29F6F0-A59F-4909-9308-60E8D585B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23" y="1196510"/>
            <a:ext cx="1444470" cy="192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21D7378-3248-45BB-B050-A251BDA5805D}"/>
              </a:ext>
            </a:extLst>
          </p:cNvPr>
          <p:cNvSpPr txBox="1"/>
          <p:nvPr/>
        </p:nvSpPr>
        <p:spPr>
          <a:xfrm>
            <a:off x="407585" y="3157146"/>
            <a:ext cx="25003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William </a:t>
            </a:r>
            <a:r>
              <a:rPr lang="pt-BR" sz="1400" dirty="0" err="1"/>
              <a:t>Crookes</a:t>
            </a:r>
            <a:r>
              <a:rPr lang="pt-BR" sz="1400" dirty="0"/>
              <a:t> </a:t>
            </a:r>
            <a:r>
              <a:rPr lang="pt-BR" sz="1400" dirty="0">
                <a:effectLst/>
              </a:rPr>
              <a:t>(1826 - 1911), físico e químico britânico.</a:t>
            </a:r>
            <a:endParaRPr lang="pt-BR" sz="1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A516D19-189A-4D99-9BFE-95998F6BF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087" y="1000108"/>
            <a:ext cx="2558658" cy="268025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6C10438-6372-4951-B0B6-72984068E30F}"/>
              </a:ext>
            </a:extLst>
          </p:cNvPr>
          <p:cNvSpPr txBox="1"/>
          <p:nvPr/>
        </p:nvSpPr>
        <p:spPr>
          <a:xfrm>
            <a:off x="2861926" y="1944590"/>
            <a:ext cx="3467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400" b="1" dirty="0"/>
              <a:t>Raios catódicos</a:t>
            </a:r>
            <a:r>
              <a:rPr lang="pt-BR" sz="1400" dirty="0"/>
              <a:t>: emitidos pelo terminal negativo (</a:t>
            </a:r>
            <a:r>
              <a:rPr lang="pt-BR" sz="1400" b="1" dirty="0"/>
              <a:t>cátodo</a:t>
            </a:r>
            <a:r>
              <a:rPr lang="pt-BR" sz="14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400" dirty="0"/>
              <a:t>Produziam calor e fosforescência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400" dirty="0"/>
              <a:t>Propagam-se em linha reta, exceto sob a ação de um campo magnético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400" dirty="0"/>
              <a:t>Qual a natureza: </a:t>
            </a:r>
            <a:r>
              <a:rPr lang="pt-BR" sz="1400" dirty="0">
                <a:solidFill>
                  <a:srgbClr val="00B050"/>
                </a:solidFill>
              </a:rPr>
              <a:t>radiação</a:t>
            </a:r>
            <a:r>
              <a:rPr lang="pt-BR" sz="1400" dirty="0"/>
              <a:t> x </a:t>
            </a:r>
            <a:r>
              <a:rPr lang="pt-BR" sz="1400" dirty="0">
                <a:solidFill>
                  <a:schemeClr val="accent2"/>
                </a:solidFill>
              </a:rPr>
              <a:t>matéria</a:t>
            </a:r>
            <a:r>
              <a:rPr lang="pt-BR" sz="1400" dirty="0"/>
              <a:t>?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2D06229-F58E-016E-18C8-E40C8D43BCA2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7416825" cy="836968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XIX</a:t>
            </a:r>
          </a:p>
        </p:txBody>
      </p:sp>
    </p:spTree>
    <p:extLst>
      <p:ext uri="{BB962C8B-B14F-4D97-AF65-F5344CB8AC3E}">
        <p14:creationId xmlns:p14="http://schemas.microsoft.com/office/powerpoint/2010/main" val="4159104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181" name="Text Box 13"/>
              <p:cNvSpPr txBox="1">
                <a:spLocks noChangeArrowheads="1"/>
              </p:cNvSpPr>
              <p:nvPr/>
            </p:nvSpPr>
            <p:spPr bwMode="auto">
              <a:xfrm>
                <a:off x="357158" y="4039231"/>
                <a:ext cx="8103274" cy="135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 dirty="0"/>
                  <a:t>Em 1897, no Laboratório Cavendish da Universidade de Cambridge, o Prof. Thomson estudou os raios catódicos sob uma configuração especial de campos elétricos e magnéticos e mediu a </a:t>
                </a:r>
                <a:r>
                  <a:rPr lang="pt-BR" sz="1600" b="1" dirty="0"/>
                  <a:t>razão carga-massa do elétron</a:t>
                </a:r>
                <a:r>
                  <a:rPr lang="pt-BR" sz="16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num>
                              <m:den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den>
                            </m:f>
                          </m:e>
                        </m:d>
                      </m:e>
                      <m:sub>
                        <m:sSup>
                          <m:sSup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16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=1,759∙</m:t>
                    </m:r>
                    <m:sSup>
                      <m:sSupPr>
                        <m:ctrlP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m:rPr>
                        <m:sty m:val="p"/>
                      </m:rPr>
                      <a:rPr lang="pt-B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  <m:r>
                      <a:rPr lang="pt-B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pt-B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</m:t>
                    </m:r>
                  </m:oMath>
                </a14:m>
                <a:r>
                  <a:rPr lang="pt-BR" sz="1600" dirty="0"/>
                  <a:t>.</a:t>
                </a:r>
              </a:p>
              <a:p>
                <a:pPr>
                  <a:spcBef>
                    <a:spcPct val="50000"/>
                  </a:spcBef>
                </a:pPr>
                <a:endParaRPr lang="pt-BR" sz="1600" dirty="0"/>
              </a:p>
            </p:txBody>
          </p:sp>
        </mc:Choice>
        <mc:Fallback xmlns="">
          <p:sp>
            <p:nvSpPr>
              <p:cNvPr id="7181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7158" y="4039231"/>
                <a:ext cx="8103274" cy="1354666"/>
              </a:xfrm>
              <a:prstGeom prst="rect">
                <a:avLst/>
              </a:prstGeom>
              <a:blipFill>
                <a:blip r:embed="rId3"/>
                <a:stretch>
                  <a:fillRect l="-451" t="-135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991604" y="1197352"/>
            <a:ext cx="41764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dirty="0"/>
              <a:t>Em 1875, Sir William </a:t>
            </a:r>
            <a:r>
              <a:rPr lang="pt-BR" sz="1600" dirty="0" err="1"/>
              <a:t>Crookes</a:t>
            </a:r>
            <a:r>
              <a:rPr lang="pt-BR" sz="1600" dirty="0"/>
              <a:t> desenvolveu o </a:t>
            </a:r>
            <a:br>
              <a:rPr lang="pt-BR" sz="1600" dirty="0"/>
            </a:br>
            <a:r>
              <a:rPr lang="pt-BR" sz="1600" b="1" dirty="0"/>
              <a:t>tubo de </a:t>
            </a:r>
            <a:r>
              <a:rPr lang="pt-BR" sz="1600" b="1" dirty="0" err="1"/>
              <a:t>Crookes</a:t>
            </a:r>
            <a:r>
              <a:rPr lang="pt-BR" sz="1600" dirty="0"/>
              <a:t>, ou </a:t>
            </a:r>
            <a:r>
              <a:rPr lang="pt-BR" sz="1600" b="1" dirty="0"/>
              <a:t>tubo de raios catódicos</a:t>
            </a:r>
            <a:r>
              <a:rPr lang="pt-BR" sz="1600" dirty="0"/>
              <a:t>.</a:t>
            </a:r>
          </a:p>
        </p:txBody>
      </p:sp>
      <p:pic>
        <p:nvPicPr>
          <p:cNvPr id="7183" name="Picture 15" descr="jjthom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360" y="5048249"/>
            <a:ext cx="2376487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2907915" y="6003077"/>
            <a:ext cx="1368425" cy="727075"/>
            <a:chOff x="0" y="844"/>
            <a:chExt cx="862" cy="458"/>
          </a:xfrm>
        </p:grpSpPr>
        <p:pic>
          <p:nvPicPr>
            <p:cNvPr id="3089" name="Picture 30" descr="nobel_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844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0" name="Text Box 31"/>
            <p:cNvSpPr txBox="1">
              <a:spLocks noChangeArrowheads="1"/>
            </p:cNvSpPr>
            <p:nvPr/>
          </p:nvSpPr>
          <p:spPr bwMode="auto">
            <a:xfrm>
              <a:off x="385" y="1071"/>
              <a:ext cx="47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/>
                <a:t>1906</a:t>
              </a:r>
              <a:endParaRPr lang="pt-BR" sz="1800"/>
            </a:p>
          </p:txBody>
        </p:sp>
      </p:grpSp>
      <p:pic>
        <p:nvPicPr>
          <p:cNvPr id="3103" name="Picture 31">
            <a:hlinkClick r:id="rId6"/>
            <a:extLst>
              <a:ext uri="{FF2B5EF4-FFF2-40B4-BE49-F238E27FC236}">
                <a16:creationId xmlns:a16="http://schemas.microsoft.com/office/drawing/2014/main" id="{2E29F6F0-A59F-4909-9308-60E8D585B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23" y="1196510"/>
            <a:ext cx="1444470" cy="192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21D7378-3248-45BB-B050-A251BDA5805D}"/>
              </a:ext>
            </a:extLst>
          </p:cNvPr>
          <p:cNvSpPr txBox="1"/>
          <p:nvPr/>
        </p:nvSpPr>
        <p:spPr>
          <a:xfrm>
            <a:off x="407585" y="3157146"/>
            <a:ext cx="25003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William </a:t>
            </a:r>
            <a:r>
              <a:rPr lang="pt-BR" sz="1400" dirty="0" err="1"/>
              <a:t>Crookes</a:t>
            </a:r>
            <a:r>
              <a:rPr lang="pt-BR" sz="1400" dirty="0"/>
              <a:t> </a:t>
            </a:r>
            <a:r>
              <a:rPr lang="pt-BR" sz="1400" dirty="0">
                <a:effectLst/>
              </a:rPr>
              <a:t>(1826 - 1911), físico e químico britânico.</a:t>
            </a:r>
            <a:endParaRPr lang="pt-BR" sz="14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6C10438-6372-4951-B0B6-72984068E30F}"/>
              </a:ext>
            </a:extLst>
          </p:cNvPr>
          <p:cNvSpPr txBox="1"/>
          <p:nvPr/>
        </p:nvSpPr>
        <p:spPr>
          <a:xfrm>
            <a:off x="2861926" y="1944590"/>
            <a:ext cx="3467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400" b="1" dirty="0"/>
              <a:t>Raios catódicos</a:t>
            </a:r>
            <a:r>
              <a:rPr lang="pt-BR" sz="1400" dirty="0"/>
              <a:t>: emitidos pelo terminal negativo (</a:t>
            </a:r>
            <a:r>
              <a:rPr lang="pt-BR" sz="1400" b="1" dirty="0"/>
              <a:t>cátodo</a:t>
            </a:r>
            <a:r>
              <a:rPr lang="pt-BR" sz="14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400" dirty="0"/>
              <a:t>Produziam calor e fosforescência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400" dirty="0"/>
              <a:t>Propagam-se em linha reta, exceto sob a ação de um campo magnético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400" dirty="0"/>
              <a:t>Qual a natureza: </a:t>
            </a:r>
            <a:r>
              <a:rPr lang="pt-BR" sz="1400" dirty="0">
                <a:solidFill>
                  <a:srgbClr val="00B050"/>
                </a:solidFill>
              </a:rPr>
              <a:t>radiação</a:t>
            </a:r>
            <a:r>
              <a:rPr lang="pt-BR" sz="1400" dirty="0"/>
              <a:t> x </a:t>
            </a:r>
            <a:r>
              <a:rPr lang="pt-BR" sz="1400" dirty="0">
                <a:solidFill>
                  <a:schemeClr val="accent2"/>
                </a:solidFill>
              </a:rPr>
              <a:t>matéria</a:t>
            </a:r>
            <a:r>
              <a:rPr lang="pt-BR" sz="1400" dirty="0"/>
              <a:t>?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C77AFDC-8EAF-4528-98E7-772B8A12EF06}"/>
              </a:ext>
            </a:extLst>
          </p:cNvPr>
          <p:cNvSpPr txBox="1"/>
          <p:nvPr/>
        </p:nvSpPr>
        <p:spPr>
          <a:xfrm>
            <a:off x="2845153" y="5047746"/>
            <a:ext cx="18204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Joseph John Thomson </a:t>
            </a:r>
            <a:r>
              <a:rPr lang="pt-BR" sz="1400" dirty="0">
                <a:effectLst/>
              </a:rPr>
              <a:t>(1856 - 1940), físico  britânico.</a:t>
            </a:r>
            <a:endParaRPr lang="pt-BR" sz="140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9490345-3D70-4406-B3B7-70A49C9A83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0724" y="5071074"/>
            <a:ext cx="3891294" cy="165907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46167D5-3338-428E-96DE-B56B8F5B08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6087" y="1000108"/>
            <a:ext cx="2558658" cy="2680258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EB7A4E9A-5BD9-E426-D6AE-08DBA52EBED5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7416825" cy="836968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XIX</a:t>
            </a:r>
          </a:p>
        </p:txBody>
      </p:sp>
    </p:spTree>
    <p:extLst>
      <p:ext uri="{BB962C8B-B14F-4D97-AF65-F5344CB8AC3E}">
        <p14:creationId xmlns:p14="http://schemas.microsoft.com/office/powerpoint/2010/main" val="34463648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DC6CCDDE-CFC7-44F6-B15C-9BFEA019BA78}"/>
              </a:ext>
            </a:extLst>
          </p:cNvPr>
          <p:cNvSpPr/>
          <p:nvPr/>
        </p:nvSpPr>
        <p:spPr bwMode="auto">
          <a:xfrm>
            <a:off x="3707904" y="4638312"/>
            <a:ext cx="612559" cy="528043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183" name="Picture 15" descr="jjthoms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60" y="1031487"/>
            <a:ext cx="2376487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A0DC3B43-3F75-45DE-96FC-8C472CD8A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68313"/>
            <a:ext cx="6786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dirty="0">
                <a:solidFill>
                  <a:srgbClr val="FF0000"/>
                </a:solidFill>
              </a:rPr>
              <a:t>O experimento de Thomson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C77AFDC-8EAF-4528-98E7-772B8A12EF06}"/>
              </a:ext>
            </a:extLst>
          </p:cNvPr>
          <p:cNvSpPr txBox="1"/>
          <p:nvPr/>
        </p:nvSpPr>
        <p:spPr>
          <a:xfrm>
            <a:off x="272807" y="2617182"/>
            <a:ext cx="28462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Joseph John Thomson </a:t>
            </a:r>
            <a:r>
              <a:rPr lang="pt-BR" sz="1400" dirty="0">
                <a:effectLst/>
              </a:rPr>
              <a:t>(1856 - 1940), físico  britânico.</a:t>
            </a:r>
            <a:endParaRPr lang="pt-BR" sz="14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001C9C5-5FF6-404C-85F7-07C027BE9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603" y="4968552"/>
            <a:ext cx="2297397" cy="1889448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5AF15865-524A-4D53-8827-5A9C6050C146}"/>
              </a:ext>
            </a:extLst>
          </p:cNvPr>
          <p:cNvSpPr/>
          <p:nvPr/>
        </p:nvSpPr>
        <p:spPr bwMode="auto">
          <a:xfrm>
            <a:off x="4753502" y="5445224"/>
            <a:ext cx="936104" cy="513188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957E375-016F-44E2-BC1E-6DB7AA0E1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1069437"/>
            <a:ext cx="3920893" cy="1671699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A376F3A-DAFD-4CD9-B4FE-7B0246C2325B}"/>
              </a:ext>
            </a:extLst>
          </p:cNvPr>
          <p:cNvSpPr/>
          <p:nvPr/>
        </p:nvSpPr>
        <p:spPr bwMode="auto">
          <a:xfrm>
            <a:off x="3168335" y="6125665"/>
            <a:ext cx="2304256" cy="528044"/>
          </a:xfrm>
          <a:prstGeom prst="rect">
            <a:avLst/>
          </a:prstGeom>
          <a:noFill/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81" name="Text Box 13"/>
              <p:cNvSpPr txBox="1">
                <a:spLocks noChangeArrowheads="1"/>
              </p:cNvSpPr>
              <p:nvPr/>
            </p:nvSpPr>
            <p:spPr bwMode="auto">
              <a:xfrm>
                <a:off x="0" y="3259188"/>
                <a:ext cx="9036496" cy="34376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ct val="50000"/>
                  </a:spcBef>
                  <a:buFont typeface="Arial" panose="020B0604020202020204" pitchFamily="34" charset="0"/>
                  <a:buChar char="•"/>
                </a:pPr>
                <a:r>
                  <a:rPr lang="pt-BR" sz="1600" dirty="0"/>
                  <a:t>A força elétrica no capacitor é: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𝑞𝐸</m:t>
                    </m:r>
                  </m:oMath>
                </a14:m>
                <a:endParaRPr lang="pt-BR" sz="1600" dirty="0"/>
              </a:p>
              <a:p>
                <a:pPr marL="285750" indent="-285750">
                  <a:spcBef>
                    <a:spcPct val="50000"/>
                  </a:spcBef>
                  <a:buFont typeface="Arial" panose="020B0604020202020204" pitchFamily="34" charset="0"/>
                  <a:buChar char="•"/>
                </a:pPr>
                <a:r>
                  <a:rPr lang="pt-BR" sz="1600" dirty="0"/>
                  <a:t>A força magnética no </a:t>
                </a:r>
                <a:r>
                  <a:rPr lang="pt-BR" sz="1600" dirty="0" err="1"/>
                  <a:t>solenóide</a:t>
                </a:r>
                <a:r>
                  <a:rPr lang="pt-BR" sz="1600" dirty="0"/>
                  <a:t> é: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𝑞𝑣𝐵</m:t>
                    </m:r>
                  </m:oMath>
                </a14:m>
                <a:endParaRPr lang="pt-BR" sz="1600" dirty="0"/>
              </a:p>
              <a:p>
                <a:pPr>
                  <a:spcBef>
                    <a:spcPct val="50000"/>
                  </a:spcBef>
                </a:pPr>
                <a:endParaRPr lang="pt-BR" sz="1600" dirty="0"/>
              </a:p>
              <a:p>
                <a:pPr marL="342900" indent="-342900">
                  <a:spcBef>
                    <a:spcPct val="50000"/>
                  </a:spcBef>
                  <a:buFont typeface="+mj-lt"/>
                  <a:buAutoNum type="arabicPeriod"/>
                </a:pPr>
                <a:r>
                  <a:rPr lang="pt-BR" sz="1600" dirty="0"/>
                  <a:t>Thomson ajustou os campos, de tal forma que os raios catódicos não fossem defletidos (passando reto):</a:t>
                </a:r>
                <a:br>
                  <a:rPr lang="pt-BR" sz="16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pt-B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≈2,4∙</m:t>
                    </m:r>
                    <m:sSup>
                      <m:sSupPr>
                        <m:ctrlP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m:rPr>
                        <m:sty m:val="p"/>
                      </m:rPr>
                      <a:rPr lang="pt-B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pt-B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pt-B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≈0,08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endParaRPr lang="pt-BR" sz="1600" dirty="0"/>
              </a:p>
              <a:p>
                <a:pPr marL="342900" indent="-342900">
                  <a:spcBef>
                    <a:spcPct val="50000"/>
                  </a:spcBef>
                  <a:buFont typeface="+mj-lt"/>
                  <a:buAutoNum type="arabicPeriod"/>
                </a:pPr>
                <a:r>
                  <a:rPr lang="pt-BR" sz="1600" dirty="0"/>
                  <a:t>Thomson desligou o campo elétrico, deixando o campo magnético:</a:t>
                </a:r>
                <a:br>
                  <a:rPr lang="pt-BR" sz="16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𝑐𝑒𝑛𝑡𝑟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í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𝑝𝑒𝑡𝑎</m:t>
                        </m:r>
                      </m:sub>
                    </m:sSub>
                    <m:r>
                      <a:rPr lang="pt-B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f>
                      <m:fPr>
                        <m:ctrlP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pt-B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sSup>
                          <m:sSup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pt-B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br>
                  <a:rPr lang="pt-BR" sz="1600" b="0" dirty="0">
                    <a:ea typeface="Cambria Math" panose="02040503050406030204" pitchFamily="18" charset="0"/>
                  </a:rPr>
                </a:br>
                <a:br>
                  <a:rPr lang="pt-BR" sz="1600" b="0" dirty="0"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num>
                              <m:den>
                                <m:r>
                                  <a:rPr lang="pt-BR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den>
                            </m:f>
                          </m:e>
                        </m:d>
                      </m:e>
                      <m:sub>
                        <m:sSup>
                          <m:sSupPr>
                            <m:ctrlP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16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pt-B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=1,759∙</m:t>
                    </m:r>
                    <m:sSup>
                      <m:sSupPr>
                        <m:ctrlP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m:rPr>
                        <m:sty m:val="p"/>
                      </m:rPr>
                      <a:rPr lang="pt-BR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  <m:r>
                      <a:rPr lang="pt-BR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pt-BR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</m:t>
                    </m:r>
                  </m:oMath>
                </a14:m>
                <a:endParaRPr lang="pt-BR" sz="16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181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259188"/>
                <a:ext cx="9036496" cy="3437608"/>
              </a:xfrm>
              <a:prstGeom prst="rect">
                <a:avLst/>
              </a:prstGeom>
              <a:blipFill>
                <a:blip r:embed="rId6"/>
                <a:stretch>
                  <a:fillRect l="-270" t="-53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34408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181" name="Text Box 13"/>
              <p:cNvSpPr txBox="1">
                <a:spLocks noChangeArrowheads="1"/>
              </p:cNvSpPr>
              <p:nvPr/>
            </p:nvSpPr>
            <p:spPr bwMode="auto">
              <a:xfrm>
                <a:off x="305289" y="1286007"/>
                <a:ext cx="7507071" cy="16800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Comparando-se os resultados: </a:t>
                </a:r>
              </a:p>
              <a:p>
                <a:pPr marL="285750" indent="-285750">
                  <a:spcBef>
                    <a:spcPct val="50000"/>
                  </a:spcBef>
                  <a:buFont typeface="Arial" panose="020B0604020202020204" pitchFamily="34" charset="0"/>
                  <a:buChar char="•"/>
                </a:pPr>
                <a:r>
                  <a:rPr lang="pt-BR" sz="1600" b="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Thomson: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num>
                              <m:den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den>
                            </m:f>
                          </m:e>
                        </m:d>
                      </m:e>
                      <m:sub>
                        <m:sSup>
                          <m:sSup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16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=1,759∙</m:t>
                    </m:r>
                    <m:sSup>
                      <m:sSupPr>
                        <m:ctrlP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m:rPr>
                        <m:sty m:val="p"/>
                      </m:rPr>
                      <a:rPr lang="pt-B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  <m:r>
                      <a:rPr lang="pt-B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pt-B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</m:t>
                    </m:r>
                  </m:oMath>
                </a14:m>
                <a:endParaRPr lang="pt-BR" sz="1600" dirty="0"/>
              </a:p>
              <a:p>
                <a:pPr marL="285750" indent="-285750">
                  <a:spcBef>
                    <a:spcPct val="50000"/>
                  </a:spcBef>
                  <a:buFont typeface="Arial" panose="020B0604020202020204" pitchFamily="34" charset="0"/>
                  <a:buChar char="•"/>
                </a:pPr>
                <a:endParaRPr lang="pt-BR" sz="1600" dirty="0"/>
              </a:p>
              <a:p>
                <a:pPr marL="285750" indent="-285750">
                  <a:spcBef>
                    <a:spcPct val="50000"/>
                  </a:spcBef>
                  <a:buFont typeface="Arial" panose="020B0604020202020204" pitchFamily="34" charset="0"/>
                  <a:buChar char="•"/>
                </a:pPr>
                <a:endParaRPr lang="pt-BR" sz="1600" dirty="0"/>
              </a:p>
            </p:txBody>
          </p:sp>
        </mc:Choice>
        <mc:Fallback xmlns="">
          <p:sp>
            <p:nvSpPr>
              <p:cNvPr id="7181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289" y="1286007"/>
                <a:ext cx="7507071" cy="1680012"/>
              </a:xfrm>
              <a:prstGeom prst="rect">
                <a:avLst/>
              </a:prstGeom>
              <a:blipFill>
                <a:blip r:embed="rId3"/>
                <a:stretch>
                  <a:fillRect l="-406" t="-10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83" name="Picture 15" descr="jjthom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33060" y="1102678"/>
            <a:ext cx="2376487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A0DC3B43-3F75-45DE-96FC-8C472CD8A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68313"/>
            <a:ext cx="6786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dirty="0">
                <a:solidFill>
                  <a:srgbClr val="FF0000"/>
                </a:solidFill>
              </a:rPr>
              <a:t>O experimento de Thomson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C77AFDC-8EAF-4528-98E7-772B8A12EF06}"/>
              </a:ext>
            </a:extLst>
          </p:cNvPr>
          <p:cNvSpPr txBox="1"/>
          <p:nvPr/>
        </p:nvSpPr>
        <p:spPr>
          <a:xfrm>
            <a:off x="4104033" y="2673082"/>
            <a:ext cx="18345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Joseph John Thomson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D50025D-20BE-4CFB-82F8-44447CA84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949" y="1122125"/>
            <a:ext cx="2539515" cy="108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868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181" name="Text Box 13"/>
              <p:cNvSpPr txBox="1">
                <a:spLocks noChangeArrowheads="1"/>
              </p:cNvSpPr>
              <p:nvPr/>
            </p:nvSpPr>
            <p:spPr bwMode="auto">
              <a:xfrm>
                <a:off x="305289" y="1286007"/>
                <a:ext cx="7507071" cy="33888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Comparando-se os resultados: </a:t>
                </a:r>
              </a:p>
              <a:p>
                <a:pPr marL="285750" indent="-285750">
                  <a:spcBef>
                    <a:spcPct val="50000"/>
                  </a:spcBef>
                  <a:buFont typeface="Arial" panose="020B0604020202020204" pitchFamily="34" charset="0"/>
                  <a:buChar char="•"/>
                </a:pPr>
                <a:r>
                  <a:rPr lang="pt-BR" sz="1600" b="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Thomson: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num>
                              <m:den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den>
                            </m:f>
                          </m:e>
                        </m:d>
                      </m:e>
                      <m:sub>
                        <m:sSup>
                          <m:sSup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16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=1,759∙</m:t>
                    </m:r>
                    <m:sSup>
                      <m:sSupPr>
                        <m:ctrlP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m:rPr>
                        <m:sty m:val="p"/>
                      </m:rPr>
                      <a:rPr lang="pt-B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  <m:r>
                      <a:rPr lang="pt-B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pt-B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</m:t>
                    </m:r>
                  </m:oMath>
                </a14:m>
                <a:endParaRPr lang="pt-BR" sz="1600" dirty="0"/>
              </a:p>
              <a:p>
                <a:pPr marL="285750" indent="-285750">
                  <a:spcBef>
                    <a:spcPct val="50000"/>
                  </a:spcBef>
                  <a:buFont typeface="Arial" panose="020B0604020202020204" pitchFamily="34" charset="0"/>
                  <a:buChar char="•"/>
                </a:pPr>
                <a:endParaRPr lang="pt-BR" sz="1600" dirty="0"/>
              </a:p>
              <a:p>
                <a:pPr>
                  <a:spcBef>
                    <a:spcPct val="50000"/>
                  </a:spcBef>
                </a:pPr>
                <a:endParaRPr lang="pt-BR" sz="1600" dirty="0"/>
              </a:p>
              <a:p>
                <a:pPr>
                  <a:spcBef>
                    <a:spcPct val="50000"/>
                  </a:spcBef>
                </a:pPr>
                <a:endParaRPr lang="pt-BR" sz="1600" dirty="0"/>
              </a:p>
              <a:p>
                <a:pPr>
                  <a:spcBef>
                    <a:spcPct val="50000"/>
                  </a:spcBef>
                </a:pPr>
                <a:endParaRPr lang="pt-BR" sz="1600" dirty="0"/>
              </a:p>
              <a:p>
                <a:pPr marL="285750" indent="-285750">
                  <a:spcBef>
                    <a:spcPct val="50000"/>
                  </a:spcBef>
                  <a:buFont typeface="Arial" panose="020B0604020202020204" pitchFamily="34" charset="0"/>
                  <a:buChar char="•"/>
                </a:pPr>
                <a:r>
                  <a:rPr lang="pt-BR" sz="1600" dirty="0"/>
                  <a:t>Faraday: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num>
                              <m:den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den>
                            </m:f>
                          </m:e>
                        </m:d>
                      </m:e>
                      <m:sub>
                        <m:sSup>
                          <m:sSup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16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=9,5602∙</m:t>
                    </m:r>
                    <m:sSup>
                      <m:sSupPr>
                        <m:ctrlP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m:rPr>
                        <m:sty m:val="p"/>
                      </m:rPr>
                      <a:rPr lang="pt-B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  <m:r>
                      <a:rPr lang="pt-B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pt-B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</m:t>
                    </m:r>
                  </m:oMath>
                </a14:m>
                <a:endParaRPr lang="pt-BR" sz="1600" dirty="0"/>
              </a:p>
              <a:p>
                <a:pPr marL="285750" indent="-285750">
                  <a:spcBef>
                    <a:spcPct val="50000"/>
                  </a:spcBef>
                  <a:buFont typeface="Arial" panose="020B0604020202020204" pitchFamily="34" charset="0"/>
                  <a:buChar char="•"/>
                </a:pPr>
                <a:endParaRPr lang="pt-BR" sz="1600" dirty="0"/>
              </a:p>
            </p:txBody>
          </p:sp>
        </mc:Choice>
        <mc:Fallback xmlns="">
          <p:sp>
            <p:nvSpPr>
              <p:cNvPr id="7181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289" y="1286007"/>
                <a:ext cx="7507071" cy="3388876"/>
              </a:xfrm>
              <a:prstGeom prst="rect">
                <a:avLst/>
              </a:prstGeom>
              <a:blipFill>
                <a:blip r:embed="rId3"/>
                <a:stretch>
                  <a:fillRect l="-406" t="-54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83" name="Picture 15" descr="jjthom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33060" y="1102678"/>
            <a:ext cx="2376487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A0DC3B43-3F75-45DE-96FC-8C472CD8A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68313"/>
            <a:ext cx="6786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dirty="0">
                <a:solidFill>
                  <a:srgbClr val="FF0000"/>
                </a:solidFill>
              </a:rPr>
              <a:t>O experimento de Thomson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C77AFDC-8EAF-4528-98E7-772B8A12EF06}"/>
              </a:ext>
            </a:extLst>
          </p:cNvPr>
          <p:cNvSpPr txBox="1"/>
          <p:nvPr/>
        </p:nvSpPr>
        <p:spPr>
          <a:xfrm>
            <a:off x="4104033" y="2673082"/>
            <a:ext cx="18345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Joseph John Thomson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56ABC9D9-E5FB-4FFD-96C2-4BA8F4A3B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6410" y="3107431"/>
            <a:ext cx="1559944" cy="140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magem 3">
            <a:hlinkClick r:id="rId6" action="ppaction://hlinkfile"/>
            <a:extLst>
              <a:ext uri="{FF2B5EF4-FFF2-40B4-BE49-F238E27FC236}">
                <a16:creationId xmlns:a16="http://schemas.microsoft.com/office/drawing/2014/main" id="{9F5E54A8-E45E-404A-B429-8EF37DE10A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0315" y="3108550"/>
            <a:ext cx="1053777" cy="140601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1164058-E77E-4A12-A797-56E00962E7A0}"/>
              </a:ext>
            </a:extLst>
          </p:cNvPr>
          <p:cNvSpPr txBox="1"/>
          <p:nvPr/>
        </p:nvSpPr>
        <p:spPr>
          <a:xfrm>
            <a:off x="4907329" y="4554049"/>
            <a:ext cx="15260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Michael Faraday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D50025D-20BE-4CFB-82F8-44447CA84A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8949" y="1122125"/>
            <a:ext cx="2539515" cy="108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280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181" name="Text Box 13"/>
              <p:cNvSpPr txBox="1">
                <a:spLocks noChangeArrowheads="1"/>
              </p:cNvSpPr>
              <p:nvPr/>
            </p:nvSpPr>
            <p:spPr bwMode="auto">
              <a:xfrm>
                <a:off x="305289" y="1286007"/>
                <a:ext cx="7507071" cy="4664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Comparando-se os resultados: </a:t>
                </a:r>
              </a:p>
              <a:p>
                <a:pPr marL="285750" indent="-285750">
                  <a:spcBef>
                    <a:spcPct val="50000"/>
                  </a:spcBef>
                  <a:buFont typeface="Arial" panose="020B0604020202020204" pitchFamily="34" charset="0"/>
                  <a:buChar char="•"/>
                </a:pPr>
                <a:r>
                  <a:rPr lang="pt-BR" sz="1600" b="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Thomson: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num>
                              <m:den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den>
                            </m:f>
                          </m:e>
                        </m:d>
                      </m:e>
                      <m:sub>
                        <m:sSup>
                          <m:sSup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16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=1,759∙</m:t>
                    </m:r>
                    <m:sSup>
                      <m:sSupPr>
                        <m:ctrlP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m:rPr>
                        <m:sty m:val="p"/>
                      </m:rPr>
                      <a:rPr lang="pt-B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  <m:r>
                      <a:rPr lang="pt-B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pt-B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</m:t>
                    </m:r>
                  </m:oMath>
                </a14:m>
                <a:endParaRPr lang="pt-BR" sz="1600" dirty="0"/>
              </a:p>
              <a:p>
                <a:pPr marL="285750" indent="-285750">
                  <a:spcBef>
                    <a:spcPct val="50000"/>
                  </a:spcBef>
                  <a:buFont typeface="Arial" panose="020B0604020202020204" pitchFamily="34" charset="0"/>
                  <a:buChar char="•"/>
                </a:pPr>
                <a:endParaRPr lang="pt-BR" sz="1600" dirty="0"/>
              </a:p>
              <a:p>
                <a:pPr>
                  <a:spcBef>
                    <a:spcPct val="50000"/>
                  </a:spcBef>
                </a:pPr>
                <a:endParaRPr lang="pt-BR" sz="1600" dirty="0"/>
              </a:p>
              <a:p>
                <a:pPr>
                  <a:spcBef>
                    <a:spcPct val="50000"/>
                  </a:spcBef>
                </a:pPr>
                <a:endParaRPr lang="pt-BR" sz="1600" dirty="0"/>
              </a:p>
              <a:p>
                <a:pPr>
                  <a:spcBef>
                    <a:spcPct val="50000"/>
                  </a:spcBef>
                </a:pPr>
                <a:endParaRPr lang="pt-BR" sz="1600" dirty="0"/>
              </a:p>
              <a:p>
                <a:pPr marL="285750" indent="-285750">
                  <a:spcBef>
                    <a:spcPct val="50000"/>
                  </a:spcBef>
                  <a:buFont typeface="Arial" panose="020B0604020202020204" pitchFamily="34" charset="0"/>
                  <a:buChar char="•"/>
                </a:pPr>
                <a:r>
                  <a:rPr lang="pt-BR" sz="1600" dirty="0"/>
                  <a:t>Faraday: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num>
                              <m:den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den>
                            </m:f>
                          </m:e>
                        </m:d>
                      </m:e>
                      <m:sub>
                        <m:sSup>
                          <m:sSup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16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=9,5602∙</m:t>
                    </m:r>
                    <m:sSup>
                      <m:sSupPr>
                        <m:ctrlP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m:rPr>
                        <m:sty m:val="p"/>
                      </m:rPr>
                      <a:rPr lang="pt-B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  <m:r>
                      <a:rPr lang="pt-B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pt-B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</m:t>
                    </m:r>
                  </m:oMath>
                </a14:m>
                <a:endParaRPr lang="pt-BR" sz="1600" dirty="0"/>
              </a:p>
              <a:p>
                <a:pPr marL="285750" indent="-285750">
                  <a:spcBef>
                    <a:spcPct val="50000"/>
                  </a:spcBef>
                  <a:buFont typeface="Arial" panose="020B0604020202020204" pitchFamily="34" charset="0"/>
                  <a:buChar char="•"/>
                </a:pPr>
                <a:endParaRPr lang="pt-BR" sz="1600" dirty="0"/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Notamos que:</a:t>
                </a:r>
              </a:p>
              <a:p>
                <a:pPr>
                  <a:spcBef>
                    <a:spcPct val="50000"/>
                  </a:spcBef>
                </a:pPr>
                <a:endParaRPr lang="pt-BR" sz="1600" dirty="0"/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</m:e>
                            <m:sub>
                              <m:sSup>
                                <m:sSup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pt-BR" sz="1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p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</m:e>
                            <m:sub>
                              <m:sSup>
                                <m:sSup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pt-BR" sz="1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sub>
                          </m:sSub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1,759∙</m:t>
                          </m:r>
                          <m:sSup>
                            <m:sSup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pt-BR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  <m:r>
                            <a:rPr lang="pt-BR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pt-BR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</m:t>
                          </m:r>
                          <m:r>
                            <m:rPr>
                              <m:nor/>
                            </m:rPr>
                            <a:rPr lang="pt-BR" sz="1600" dirty="0"/>
                            <m:t> </m:t>
                          </m:r>
                        </m:num>
                        <m:den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9,5602∙</m:t>
                          </m:r>
                          <m:sSup>
                            <m:sSup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pt-BR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  <m:r>
                            <a:rPr lang="pt-BR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pt-BR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</m:t>
                          </m:r>
                          <m:r>
                            <m:rPr>
                              <m:nor/>
                            </m:rPr>
                            <a:rPr lang="pt-BR" sz="1600" dirty="0"/>
                            <m:t> </m:t>
                          </m:r>
                        </m:den>
                      </m:f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1840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pt-BR" sz="1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pt-BR" sz="1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p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sub>
                          </m:sSub>
                        </m:den>
                      </m:f>
                      <m:r>
                        <a:rPr lang="pt-BR" sz="160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1840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7181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289" y="1286007"/>
                <a:ext cx="7507071" cy="4664867"/>
              </a:xfrm>
              <a:prstGeom prst="rect">
                <a:avLst/>
              </a:prstGeom>
              <a:blipFill>
                <a:blip r:embed="rId3"/>
                <a:stretch>
                  <a:fillRect l="-406" t="-3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83" name="Picture 15" descr="jjthom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33060" y="1102678"/>
            <a:ext cx="2376487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A0DC3B43-3F75-45DE-96FC-8C472CD8A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68313"/>
            <a:ext cx="6786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dirty="0">
                <a:solidFill>
                  <a:srgbClr val="FF0000"/>
                </a:solidFill>
              </a:rPr>
              <a:t>O experimento de Thomson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C77AFDC-8EAF-4528-98E7-772B8A12EF06}"/>
              </a:ext>
            </a:extLst>
          </p:cNvPr>
          <p:cNvSpPr txBox="1"/>
          <p:nvPr/>
        </p:nvSpPr>
        <p:spPr>
          <a:xfrm>
            <a:off x="4104033" y="2673082"/>
            <a:ext cx="18345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Joseph John Thomson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56ABC9D9-E5FB-4FFD-96C2-4BA8F4A3B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6410" y="3107431"/>
            <a:ext cx="1559944" cy="140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magem 3">
            <a:hlinkClick r:id="rId6" action="ppaction://hlinkfile"/>
            <a:extLst>
              <a:ext uri="{FF2B5EF4-FFF2-40B4-BE49-F238E27FC236}">
                <a16:creationId xmlns:a16="http://schemas.microsoft.com/office/drawing/2014/main" id="{9F5E54A8-E45E-404A-B429-8EF37DE10A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0315" y="3108550"/>
            <a:ext cx="1053777" cy="140601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1164058-E77E-4A12-A797-56E00962E7A0}"/>
              </a:ext>
            </a:extLst>
          </p:cNvPr>
          <p:cNvSpPr txBox="1"/>
          <p:nvPr/>
        </p:nvSpPr>
        <p:spPr>
          <a:xfrm>
            <a:off x="4907329" y="4554049"/>
            <a:ext cx="15260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Michael Faraday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D50025D-20BE-4CFB-82F8-44447CA84A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8949" y="1122125"/>
            <a:ext cx="2539515" cy="1082739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CA03B8C5-BDAC-48BD-9A85-B0C4882F32CE}"/>
              </a:ext>
            </a:extLst>
          </p:cNvPr>
          <p:cNvSpPr/>
          <p:nvPr/>
        </p:nvSpPr>
        <p:spPr bwMode="auto">
          <a:xfrm>
            <a:off x="5220071" y="5375052"/>
            <a:ext cx="1213353" cy="552367"/>
          </a:xfrm>
          <a:prstGeom prst="rect">
            <a:avLst/>
          </a:prstGeom>
          <a:noFill/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3466096-FD21-B474-18D8-D2857D8658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0392" y="119992"/>
            <a:ext cx="953637" cy="90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287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3" name="Picture 15" descr="jjthoms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823" y="1102678"/>
            <a:ext cx="2376487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A0DC3B43-3F75-45DE-96FC-8C472CD8A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68313"/>
            <a:ext cx="6786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dirty="0">
                <a:solidFill>
                  <a:srgbClr val="FF0000"/>
                </a:solidFill>
              </a:rPr>
              <a:t>O modelo atômico de Thomson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C77AFDC-8EAF-4528-98E7-772B8A12EF06}"/>
              </a:ext>
            </a:extLst>
          </p:cNvPr>
          <p:cNvSpPr txBox="1"/>
          <p:nvPr/>
        </p:nvSpPr>
        <p:spPr>
          <a:xfrm>
            <a:off x="582796" y="2673082"/>
            <a:ext cx="18345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Joseph John Thomson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81" name="Text Box 13"/>
              <p:cNvSpPr txBox="1">
                <a:spLocks noChangeArrowheads="1"/>
              </p:cNvSpPr>
              <p:nvPr/>
            </p:nvSpPr>
            <p:spPr bwMode="auto">
              <a:xfrm>
                <a:off x="2863838" y="1651675"/>
                <a:ext cx="3170181" cy="1077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O resultado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16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pt-BR" sz="1600" i="1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16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pt-BR" sz="1600" i="1">
                        <a:latin typeface="Cambria Math" panose="02040503050406030204" pitchFamily="18" charset="0"/>
                      </a:rPr>
                      <m:t>1840</m:t>
                    </m:r>
                  </m:oMath>
                </a14:m>
                <a:r>
                  <a:rPr lang="pt-BR" sz="1600" dirty="0"/>
                  <a:t>) levou Thomson a propor, em 1904, o modelo do </a:t>
                </a:r>
                <a:r>
                  <a:rPr lang="pt-BR" sz="1600" b="1" dirty="0"/>
                  <a:t>pudim de ameixas </a:t>
                </a:r>
                <a:r>
                  <a:rPr lang="pt-BR" sz="1600" dirty="0"/>
                  <a:t>para o átomo.</a:t>
                </a:r>
              </a:p>
            </p:txBody>
          </p:sp>
        </mc:Choice>
        <mc:Fallback xmlns="">
          <p:sp>
            <p:nvSpPr>
              <p:cNvPr id="7181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63838" y="1651675"/>
                <a:ext cx="3170181" cy="1077218"/>
              </a:xfrm>
              <a:prstGeom prst="rect">
                <a:avLst/>
              </a:prstGeom>
              <a:blipFill>
                <a:blip r:embed="rId4"/>
                <a:stretch>
                  <a:fillRect l="-1154" t="-1695" b="-621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m 6">
            <a:extLst>
              <a:ext uri="{FF2B5EF4-FFF2-40B4-BE49-F238E27FC236}">
                <a16:creationId xmlns:a16="http://schemas.microsoft.com/office/drawing/2014/main" id="{DAD9B57D-54EC-4846-B8D8-7B82BF9E4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8722" y="2668466"/>
            <a:ext cx="2059204" cy="20270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13">
                <a:extLst>
                  <a:ext uri="{FF2B5EF4-FFF2-40B4-BE49-F238E27FC236}">
                    <a16:creationId xmlns:a16="http://schemas.microsoft.com/office/drawing/2014/main" id="{8E013940-8285-4E9A-8843-C2A24C63D3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1106" y="3277124"/>
                <a:ext cx="6297118" cy="28007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pt-BR" sz="1600" b="1" dirty="0">
                    <a:cs typeface="Times New Roman" panose="02020603050405020304" pitchFamily="18" charset="0"/>
                  </a:rPr>
                  <a:t>O modelo atômico de Thomson</a:t>
                </a:r>
                <a:r>
                  <a:rPr lang="pt-BR" sz="1600" dirty="0">
                    <a:cs typeface="Times New Roman" panose="02020603050405020304" pitchFamily="18" charset="0"/>
                  </a:rPr>
                  <a:t>: os átomos são formados por pequenas esferas de carga positiva uniforme (os pudins) cravejadas por corpúsculos eletrificados negativamente, os elétrons (as ameixas), cujas massas são ~1840 vezes menores que a dos átomos.</a:t>
                </a:r>
              </a:p>
              <a:p>
                <a:endParaRPr lang="pt-BR" sz="1600" dirty="0">
                  <a:cs typeface="Times New Roman" panose="02020603050405020304" pitchFamily="18" charset="0"/>
                </a:endParaRPr>
              </a:p>
              <a:p>
                <a:r>
                  <a:rPr lang="pt-BR" sz="1600" b="1" dirty="0">
                    <a:cs typeface="Times New Roman" panose="02020603050405020304" pitchFamily="18" charset="0"/>
                  </a:rPr>
                  <a:t>Exemplo: </a:t>
                </a:r>
              </a:p>
              <a:p>
                <a:r>
                  <a:rPr lang="pt-BR" sz="1600" dirty="0">
                    <a:cs typeface="Times New Roman" panose="02020603050405020304" pitchFamily="18" charset="0"/>
                  </a:rPr>
                  <a:t>		  Ne (Z=10):</a:t>
                </a:r>
              </a:p>
              <a:p>
                <a:r>
                  <a:rPr lang="pt-BR" sz="1600" dirty="0">
                    <a:cs typeface="Times New Roman" panose="02020603050405020304" pitchFamily="18" charset="0"/>
                  </a:rPr>
                  <a:t>			base (pudim) de carga: </a:t>
                </a:r>
                <a14:m>
                  <m:oMath xmlns:m="http://schemas.openxmlformats.org/officeDocument/2006/math">
                    <m:r>
                      <a:rPr lang="pt-BR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𝑞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   +10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𝑒</m:t>
                    </m:r>
                  </m:oMath>
                </a14:m>
                <a:r>
                  <a:rPr lang="pt-BR" sz="1600" dirty="0">
                    <a:cs typeface="Times New Roman" panose="02020603050405020304" pitchFamily="18" charset="0"/>
                  </a:rPr>
                  <a:t> </a:t>
                </a:r>
                <a:br>
                  <a:rPr lang="pt-BR" sz="1600" dirty="0">
                    <a:cs typeface="Times New Roman" panose="02020603050405020304" pitchFamily="18" charset="0"/>
                  </a:rPr>
                </a:br>
                <a:r>
                  <a:rPr lang="pt-BR" sz="1600" dirty="0">
                    <a:cs typeface="Times New Roman" panose="02020603050405020304" pitchFamily="18" charset="0"/>
                  </a:rPr>
                  <a:t>			e 10 elétrons (ameixas):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pt-B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pt-BR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</m:nary>
                    <m:r>
                      <a:rPr lang="pt-BR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=−10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𝑒</m:t>
                    </m:r>
                  </m:oMath>
                </a14:m>
                <a:endParaRPr lang="pt-BR" sz="1600" dirty="0">
                  <a:cs typeface="Times New Roman" panose="02020603050405020304" pitchFamily="18" charset="0"/>
                </a:endParaRPr>
              </a:p>
              <a:p>
                <a:endParaRPr lang="pt-BR" sz="1600" dirty="0">
                  <a:cs typeface="Times New Roman" panose="02020603050405020304" pitchFamily="18" charset="0"/>
                </a:endParaRPr>
              </a:p>
              <a:p>
                <a:endParaRPr lang="pt-BR" sz="16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 Box 13">
                <a:extLst>
                  <a:ext uri="{FF2B5EF4-FFF2-40B4-BE49-F238E27FC236}">
                    <a16:creationId xmlns:a16="http://schemas.microsoft.com/office/drawing/2014/main" id="{8E013940-8285-4E9A-8843-C2A24C63D3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106" y="3277124"/>
                <a:ext cx="6297118" cy="2800767"/>
              </a:xfrm>
              <a:prstGeom prst="rect">
                <a:avLst/>
              </a:prstGeom>
              <a:blipFill>
                <a:blip r:embed="rId6"/>
                <a:stretch>
                  <a:fillRect l="-581" t="-654" b="-26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m 11">
            <a:extLst>
              <a:ext uri="{FF2B5EF4-FFF2-40B4-BE49-F238E27FC236}">
                <a16:creationId xmlns:a16="http://schemas.microsoft.com/office/drawing/2014/main" id="{1A0B8585-0EA8-4621-BA91-B69A03BC9A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831" y="4791693"/>
            <a:ext cx="1595881" cy="1602369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8DC7903E-AF8F-4B98-909C-F3D23BE2CE16}"/>
              </a:ext>
            </a:extLst>
          </p:cNvPr>
          <p:cNvGrpSpPr/>
          <p:nvPr/>
        </p:nvGrpSpPr>
        <p:grpSpPr>
          <a:xfrm>
            <a:off x="6788224" y="4869160"/>
            <a:ext cx="1800200" cy="380049"/>
            <a:chOff x="6788224" y="4869160"/>
            <a:chExt cx="1800200" cy="380049"/>
          </a:xfrm>
        </p:grpSpPr>
        <p:cxnSp>
          <p:nvCxnSpPr>
            <p:cNvPr id="14" name="Conector de Seta Reta 13">
              <a:extLst>
                <a:ext uri="{FF2B5EF4-FFF2-40B4-BE49-F238E27FC236}">
                  <a16:creationId xmlns:a16="http://schemas.microsoft.com/office/drawing/2014/main" id="{9EB05BDB-A2DA-4766-A3E5-B3EFFE1A83A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88224" y="4869160"/>
              <a:ext cx="1800200" cy="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aixaDeTexto 17">
                  <a:extLst>
                    <a:ext uri="{FF2B5EF4-FFF2-40B4-BE49-F238E27FC236}">
                      <a16:creationId xmlns:a16="http://schemas.microsoft.com/office/drawing/2014/main" id="{3DE2C572-F3B3-41E4-A45E-C18F6ACB26C7}"/>
                    </a:ext>
                  </a:extLst>
                </p:cNvPr>
                <p:cNvSpPr txBox="1"/>
                <p:nvPr/>
              </p:nvSpPr>
              <p:spPr>
                <a:xfrm>
                  <a:off x="7163372" y="4972210"/>
                  <a:ext cx="104990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sSup>
                          <m:sSupPr>
                            <m:ctrlPr>
                              <a:rPr lang="pt-BR" sz="1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18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pt-BR" sz="1800" b="0" i="1" smtClean="0">
                                <a:latin typeface="Cambria Math" panose="02040503050406030204" pitchFamily="18" charset="0"/>
                              </a:rPr>
                              <m:t>−10</m:t>
                            </m:r>
                          </m:sup>
                        </m:sSup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8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oMath>
                    </m:oMathPara>
                  </a14:m>
                  <a:endParaRPr lang="pt-BR" sz="1800" dirty="0"/>
                </a:p>
              </p:txBody>
            </p:sp>
          </mc:Choice>
          <mc:Fallback xmlns="">
            <p:sp>
              <p:nvSpPr>
                <p:cNvPr id="18" name="CaixaDeTexto 17">
                  <a:extLst>
                    <a:ext uri="{FF2B5EF4-FFF2-40B4-BE49-F238E27FC236}">
                      <a16:creationId xmlns:a16="http://schemas.microsoft.com/office/drawing/2014/main" id="{3DE2C572-F3B3-41E4-A45E-C18F6ACB26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3372" y="4972210"/>
                  <a:ext cx="1049903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163" t="-2222" r="-3488" b="-8889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EA82E34A-29D3-484D-B957-A82DF49FD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9402" y="1069437"/>
            <a:ext cx="2539515" cy="108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741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Wilhelm Conrad Röntgen – Wikipédia, a enciclopédia livre">
            <a:extLst>
              <a:ext uri="{FF2B5EF4-FFF2-40B4-BE49-F238E27FC236}">
                <a16:creationId xmlns:a16="http://schemas.microsoft.com/office/drawing/2014/main" id="{820D6AA3-D06F-4427-B625-C51781ED8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54" y="1239015"/>
            <a:ext cx="1261900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1">
            <a:extLst>
              <a:ext uri="{FF2B5EF4-FFF2-40B4-BE49-F238E27FC236}">
                <a16:creationId xmlns:a16="http://schemas.microsoft.com/office/drawing/2014/main" id="{157BD497-9BF9-4CE6-AC3D-911AAC797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8109" y="1239015"/>
            <a:ext cx="32799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/>
              <a:t>1895</a:t>
            </a:r>
            <a:r>
              <a:rPr lang="pt-BR" sz="1600" dirty="0"/>
              <a:t> </a:t>
            </a:r>
            <a:r>
              <a:rPr lang="pt-BR" sz="1600" dirty="0" err="1"/>
              <a:t>Röntgen</a:t>
            </a:r>
            <a:r>
              <a:rPr lang="pt-BR" sz="1600" dirty="0"/>
              <a:t> descobre os </a:t>
            </a:r>
            <a:r>
              <a:rPr lang="pt-BR" sz="1600" b="1" dirty="0"/>
              <a:t>raios-X</a:t>
            </a:r>
            <a:r>
              <a:rPr lang="pt-BR" sz="1600" dirty="0"/>
              <a:t>.</a:t>
            </a:r>
          </a:p>
        </p:txBody>
      </p:sp>
      <p:pic>
        <p:nvPicPr>
          <p:cNvPr id="10244" name="Picture 4" descr="Wilhelm Conrad Rontgen, (1845-1923). Físico alemán. Roentgen descubrió los  rayos o los rayos X (1895). En 1901 fue galardonado con el Premio Nobel de  Física Fotografía de stock - Alamy">
            <a:extLst>
              <a:ext uri="{FF2B5EF4-FFF2-40B4-BE49-F238E27FC236}">
                <a16:creationId xmlns:a16="http://schemas.microsoft.com/office/drawing/2014/main" id="{AF9015C2-907F-4B03-86BA-187DFD6B3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279" y="1322048"/>
            <a:ext cx="2180052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Wilhelm Conrad Röntgen – Wikipédia, a enciclopédia livre">
            <a:extLst>
              <a:ext uri="{FF2B5EF4-FFF2-40B4-BE49-F238E27FC236}">
                <a16:creationId xmlns:a16="http://schemas.microsoft.com/office/drawing/2014/main" id="{51B010D6-D7C1-4C47-8F9C-7B066DBD9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002" y="1322048"/>
            <a:ext cx="1175539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8593BD32-7648-4C4E-B01D-C25728777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54" y="2550166"/>
            <a:ext cx="18737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Wilhelm Conrad </a:t>
            </a:r>
            <a:r>
              <a:rPr lang="pt-BR" sz="1200" i="0" dirty="0" err="1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Röntgen</a:t>
            </a:r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 </a:t>
            </a:r>
            <a:b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</a:br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(1845 - 1923) </a:t>
            </a:r>
            <a:endParaRPr lang="pt-BR" sz="1200" dirty="0">
              <a:cs typeface="Times New Roman" panose="02020603050405020304" pitchFamily="18" charset="0"/>
            </a:endParaRPr>
          </a:p>
        </p:txBody>
      </p:sp>
      <p:grpSp>
        <p:nvGrpSpPr>
          <p:cNvPr id="15" name="Group 29">
            <a:extLst>
              <a:ext uri="{FF2B5EF4-FFF2-40B4-BE49-F238E27FC236}">
                <a16:creationId xmlns:a16="http://schemas.microsoft.com/office/drawing/2014/main" id="{621D5D47-D0B7-4DE9-BC02-DEF85A062570}"/>
              </a:ext>
            </a:extLst>
          </p:cNvPr>
          <p:cNvGrpSpPr>
            <a:grpSpLocks/>
          </p:cNvGrpSpPr>
          <p:nvPr/>
        </p:nvGrpSpPr>
        <p:grpSpPr bwMode="auto">
          <a:xfrm>
            <a:off x="1881734" y="1822167"/>
            <a:ext cx="1368425" cy="727075"/>
            <a:chOff x="0" y="844"/>
            <a:chExt cx="862" cy="458"/>
          </a:xfrm>
        </p:grpSpPr>
        <p:pic>
          <p:nvPicPr>
            <p:cNvPr id="16" name="Picture 30" descr="nobel_l">
              <a:extLst>
                <a:ext uri="{FF2B5EF4-FFF2-40B4-BE49-F238E27FC236}">
                  <a16:creationId xmlns:a16="http://schemas.microsoft.com/office/drawing/2014/main" id="{BFBFF9DF-8625-44A1-AE5A-A4E200C1BF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844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 Box 31">
              <a:extLst>
                <a:ext uri="{FF2B5EF4-FFF2-40B4-BE49-F238E27FC236}">
                  <a16:creationId xmlns:a16="http://schemas.microsoft.com/office/drawing/2014/main" id="{85D3501D-D157-4D08-B7CA-ABDD0049A5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1071"/>
              <a:ext cx="47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1901</a:t>
              </a:r>
              <a:endParaRPr lang="pt-BR" sz="1800" dirty="0"/>
            </a:p>
          </p:txBody>
        </p:sp>
      </p:grpSp>
      <p:sp>
        <p:nvSpPr>
          <p:cNvPr id="6" name="Text Box 4">
            <a:extLst>
              <a:ext uri="{FF2B5EF4-FFF2-40B4-BE49-F238E27FC236}">
                <a16:creationId xmlns:a16="http://schemas.microsoft.com/office/drawing/2014/main" id="{3EA24D90-54CD-CD06-1AFF-DC989A294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32" y="620306"/>
            <a:ext cx="5143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800" dirty="0">
                <a:solidFill>
                  <a:srgbClr val="DC2300"/>
                </a:solidFill>
              </a:rPr>
              <a:t>Radioatividade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7CDC212F-F38C-5E3B-ACED-6C7AE61F3C82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Nos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séculos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XIX &amp; XX</a:t>
            </a:r>
          </a:p>
        </p:txBody>
      </p:sp>
    </p:spTree>
    <p:extLst>
      <p:ext uri="{BB962C8B-B14F-4D97-AF65-F5344CB8AC3E}">
        <p14:creationId xmlns:p14="http://schemas.microsoft.com/office/powerpoint/2010/main" val="42220916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D02FE-A00A-F752-1BDE-35704F72E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7" name="Text Box 11">
            <a:extLst>
              <a:ext uri="{FF2B5EF4-FFF2-40B4-BE49-F238E27FC236}">
                <a16:creationId xmlns:a16="http://schemas.microsoft.com/office/drawing/2014/main" id="{AEB08912-B355-F6D2-012B-DD5EEC2EE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4358" y="3828300"/>
            <a:ext cx="35994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1600" b="1" dirty="0"/>
              <a:t>1896</a:t>
            </a:r>
            <a:r>
              <a:rPr lang="pt-BR" sz="1600" dirty="0"/>
              <a:t> Henri Becquerel descobre que o elemento urânio emite radiação que pode escurecer uma placa fotográfica.</a:t>
            </a:r>
          </a:p>
        </p:txBody>
      </p:sp>
      <p:pic>
        <p:nvPicPr>
          <p:cNvPr id="9230" name="Picture 14" descr="Becquerel">
            <a:extLst>
              <a:ext uri="{FF2B5EF4-FFF2-40B4-BE49-F238E27FC236}">
                <a16:creationId xmlns:a16="http://schemas.microsoft.com/office/drawing/2014/main" id="{B8073BF2-C626-C1DB-A33D-05A0E3714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3828300"/>
            <a:ext cx="1428760" cy="200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Wilhelm Conrad Röntgen – Wikipédia, a enciclopédia livre">
            <a:extLst>
              <a:ext uri="{FF2B5EF4-FFF2-40B4-BE49-F238E27FC236}">
                <a16:creationId xmlns:a16="http://schemas.microsoft.com/office/drawing/2014/main" id="{B2DAB770-4DDA-70F6-D7EC-2C2D63F64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54" y="1239015"/>
            <a:ext cx="1261900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1">
            <a:extLst>
              <a:ext uri="{FF2B5EF4-FFF2-40B4-BE49-F238E27FC236}">
                <a16:creationId xmlns:a16="http://schemas.microsoft.com/office/drawing/2014/main" id="{A91F9CFF-8787-2F45-2BD8-F941F466B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8109" y="1239015"/>
            <a:ext cx="32799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/>
              <a:t>1895</a:t>
            </a:r>
            <a:r>
              <a:rPr lang="pt-BR" sz="1600" dirty="0"/>
              <a:t> </a:t>
            </a:r>
            <a:r>
              <a:rPr lang="pt-BR" sz="1600" dirty="0" err="1"/>
              <a:t>Röntgen</a:t>
            </a:r>
            <a:r>
              <a:rPr lang="pt-BR" sz="1600" dirty="0"/>
              <a:t> descobre os </a:t>
            </a:r>
            <a:r>
              <a:rPr lang="pt-BR" sz="1600" b="1" dirty="0"/>
              <a:t>raios-X</a:t>
            </a:r>
            <a:r>
              <a:rPr lang="pt-BR" sz="1600" dirty="0"/>
              <a:t>.</a:t>
            </a:r>
          </a:p>
        </p:txBody>
      </p:sp>
      <p:pic>
        <p:nvPicPr>
          <p:cNvPr id="10244" name="Picture 4" descr="Wilhelm Conrad Rontgen, (1845-1923). Físico alemán. Roentgen descubrió los  rayos o los rayos X (1895). En 1901 fue galardonado con el Premio Nobel de  Física Fotografía de stock - Alamy">
            <a:extLst>
              <a:ext uri="{FF2B5EF4-FFF2-40B4-BE49-F238E27FC236}">
                <a16:creationId xmlns:a16="http://schemas.microsoft.com/office/drawing/2014/main" id="{68544A09-D7ED-0A9A-32C5-67BF1B72D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279" y="1322048"/>
            <a:ext cx="2180052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Wilhelm Conrad Röntgen – Wikipédia, a enciclopédia livre">
            <a:extLst>
              <a:ext uri="{FF2B5EF4-FFF2-40B4-BE49-F238E27FC236}">
                <a16:creationId xmlns:a16="http://schemas.microsoft.com/office/drawing/2014/main" id="{11C22B21-A350-A1A9-2D4C-474CACC1C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002" y="1322048"/>
            <a:ext cx="1175539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49719CAA-1BBE-7DEE-EC42-8165730A3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54" y="2550166"/>
            <a:ext cx="18737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Wilhelm Conrad </a:t>
            </a:r>
            <a:r>
              <a:rPr lang="pt-BR" sz="1200" i="0" dirty="0" err="1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Röntgen</a:t>
            </a:r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 </a:t>
            </a:r>
            <a:b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</a:br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(1845 - 1923) </a:t>
            </a:r>
            <a:endParaRPr lang="pt-BR" sz="1200" dirty="0">
              <a:cs typeface="Times New Roman" panose="02020603050405020304" pitchFamily="18" charset="0"/>
            </a:endParaRPr>
          </a:p>
        </p:txBody>
      </p:sp>
      <p:grpSp>
        <p:nvGrpSpPr>
          <p:cNvPr id="15" name="Group 29">
            <a:extLst>
              <a:ext uri="{FF2B5EF4-FFF2-40B4-BE49-F238E27FC236}">
                <a16:creationId xmlns:a16="http://schemas.microsoft.com/office/drawing/2014/main" id="{591F9DA4-9568-2B10-F33D-DBECDDBD9E74}"/>
              </a:ext>
            </a:extLst>
          </p:cNvPr>
          <p:cNvGrpSpPr>
            <a:grpSpLocks/>
          </p:cNvGrpSpPr>
          <p:nvPr/>
        </p:nvGrpSpPr>
        <p:grpSpPr bwMode="auto">
          <a:xfrm>
            <a:off x="1881734" y="1822167"/>
            <a:ext cx="1368425" cy="727075"/>
            <a:chOff x="0" y="844"/>
            <a:chExt cx="862" cy="458"/>
          </a:xfrm>
        </p:grpSpPr>
        <p:pic>
          <p:nvPicPr>
            <p:cNvPr id="16" name="Picture 30" descr="nobel_l">
              <a:extLst>
                <a:ext uri="{FF2B5EF4-FFF2-40B4-BE49-F238E27FC236}">
                  <a16:creationId xmlns:a16="http://schemas.microsoft.com/office/drawing/2014/main" id="{BD49A2B7-8422-2B8C-579F-3AE96BCEA7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844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 Box 31">
              <a:extLst>
                <a:ext uri="{FF2B5EF4-FFF2-40B4-BE49-F238E27FC236}">
                  <a16:creationId xmlns:a16="http://schemas.microsoft.com/office/drawing/2014/main" id="{F8F9C8AF-FD07-E7FE-EBE1-9FDAE83B34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1071"/>
              <a:ext cx="47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1901</a:t>
              </a:r>
              <a:endParaRPr lang="pt-BR" sz="1800" dirty="0"/>
            </a:p>
          </p:txBody>
        </p:sp>
      </p:grpSp>
      <p:pic>
        <p:nvPicPr>
          <p:cNvPr id="10248" name="Picture 8" descr="Henri Becquerel - Scientist of the Day - Linda Hall Library">
            <a:extLst>
              <a:ext uri="{FF2B5EF4-FFF2-40B4-BE49-F238E27FC236}">
                <a16:creationId xmlns:a16="http://schemas.microsoft.com/office/drawing/2014/main" id="{CE9C9E42-3E23-1934-7876-2C9348542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54" y="3828300"/>
            <a:ext cx="2849893" cy="213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0F4CBF90-7EEE-DAB5-3D8D-777C815DE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127" y="5372285"/>
            <a:ext cx="17272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Antoine-Henri Becquerel (</a:t>
            </a:r>
            <a:r>
              <a:rPr lang="pt-BR" sz="1200" i="0" u="none" strike="noStrike" dirty="0">
                <a:effectLst/>
                <a:cs typeface="Times New Roman" panose="02020603050405020304" pitchFamily="18" charset="0"/>
              </a:rPr>
              <a:t>1852</a:t>
            </a:r>
            <a:r>
              <a:rPr lang="pt-BR" sz="1200" i="0" dirty="0">
                <a:effectLst/>
                <a:cs typeface="Times New Roman" panose="02020603050405020304" pitchFamily="18" charset="0"/>
              </a:rPr>
              <a:t> - </a:t>
            </a:r>
            <a:r>
              <a:rPr lang="pt-BR" sz="1200" i="0" u="none" strike="noStrike" dirty="0">
                <a:effectLst/>
                <a:cs typeface="Times New Roman" panose="02020603050405020304" pitchFamily="18" charset="0"/>
              </a:rPr>
              <a:t>1908</a:t>
            </a:r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) </a:t>
            </a:r>
            <a:endParaRPr lang="pt-BR" sz="1200" dirty="0">
              <a:cs typeface="Times New Roman" panose="02020603050405020304" pitchFamily="18" charset="0"/>
            </a:endParaRPr>
          </a:p>
        </p:txBody>
      </p:sp>
      <p:grpSp>
        <p:nvGrpSpPr>
          <p:cNvPr id="24" name="Group 29">
            <a:extLst>
              <a:ext uri="{FF2B5EF4-FFF2-40B4-BE49-F238E27FC236}">
                <a16:creationId xmlns:a16="http://schemas.microsoft.com/office/drawing/2014/main" id="{7CC9BCCA-F59F-B080-2150-0D010D587EBD}"/>
              </a:ext>
            </a:extLst>
          </p:cNvPr>
          <p:cNvGrpSpPr>
            <a:grpSpLocks/>
          </p:cNvGrpSpPr>
          <p:nvPr/>
        </p:nvGrpSpPr>
        <p:grpSpPr bwMode="auto">
          <a:xfrm>
            <a:off x="5903515" y="5965720"/>
            <a:ext cx="1368425" cy="727075"/>
            <a:chOff x="0" y="844"/>
            <a:chExt cx="862" cy="458"/>
          </a:xfrm>
        </p:grpSpPr>
        <p:pic>
          <p:nvPicPr>
            <p:cNvPr id="25" name="Picture 30" descr="nobel_l">
              <a:extLst>
                <a:ext uri="{FF2B5EF4-FFF2-40B4-BE49-F238E27FC236}">
                  <a16:creationId xmlns:a16="http://schemas.microsoft.com/office/drawing/2014/main" id="{8D4F005B-94E5-C859-A15C-A2BBFCA75C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844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 Box 31">
              <a:extLst>
                <a:ext uri="{FF2B5EF4-FFF2-40B4-BE49-F238E27FC236}">
                  <a16:creationId xmlns:a16="http://schemas.microsoft.com/office/drawing/2014/main" id="{A8B1B6FA-5777-56A3-4292-A70286BBBB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1071"/>
              <a:ext cx="47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1903</a:t>
              </a:r>
              <a:endParaRPr lang="pt-BR" sz="1800" dirty="0"/>
            </a:p>
          </p:txBody>
        </p:sp>
      </p:grpSp>
      <p:sp>
        <p:nvSpPr>
          <p:cNvPr id="6" name="Text Box 4">
            <a:extLst>
              <a:ext uri="{FF2B5EF4-FFF2-40B4-BE49-F238E27FC236}">
                <a16:creationId xmlns:a16="http://schemas.microsoft.com/office/drawing/2014/main" id="{7E5CA908-2500-4F28-8B23-A1C01E909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32" y="620306"/>
            <a:ext cx="5143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800" dirty="0">
                <a:solidFill>
                  <a:srgbClr val="DC2300"/>
                </a:solidFill>
              </a:rPr>
              <a:t>Radioatividade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0B95AAB-34A8-65A0-3A3A-946444ED8A1D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Nos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séculos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XIX &amp; XX</a:t>
            </a:r>
          </a:p>
        </p:txBody>
      </p:sp>
    </p:spTree>
    <p:extLst>
      <p:ext uri="{BB962C8B-B14F-4D97-AF65-F5344CB8AC3E}">
        <p14:creationId xmlns:p14="http://schemas.microsoft.com/office/powerpoint/2010/main" val="35232959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2411760" y="1772816"/>
            <a:ext cx="588423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/>
              <a:t>1898++</a:t>
            </a:r>
            <a:r>
              <a:rPr lang="pt-BR" sz="1600" dirty="0"/>
              <a:t> </a:t>
            </a:r>
            <a:r>
              <a:rPr lang="pt-BR" sz="1600" dirty="0" err="1"/>
              <a:t>Marya</a:t>
            </a:r>
            <a:r>
              <a:rPr lang="pt-BR" sz="1600" dirty="0"/>
              <a:t> </a:t>
            </a:r>
            <a:r>
              <a:rPr lang="pt-BR" sz="1600" dirty="0" err="1"/>
              <a:t>Sklodowska</a:t>
            </a:r>
            <a:r>
              <a:rPr lang="pt-BR" sz="1600" dirty="0"/>
              <a:t> &amp; Pierre Curie: radioatividade é atômica:</a:t>
            </a:r>
            <a:br>
              <a:rPr lang="pt-BR" sz="1600" dirty="0"/>
            </a:br>
            <a:endParaRPr lang="pt-BR" sz="1600" dirty="0"/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sz="1600" i="1" dirty="0" err="1"/>
              <a:t>Pechblenda</a:t>
            </a:r>
            <a:r>
              <a:rPr lang="pt-BR" sz="1600" dirty="0"/>
              <a:t>, de onde mediram a radiação do urânio; 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sz="1600" dirty="0"/>
              <a:t>Sintetizaram o </a:t>
            </a:r>
            <a:r>
              <a:rPr lang="pt-BR" sz="1600" b="1" dirty="0"/>
              <a:t>polônio</a:t>
            </a:r>
            <a:r>
              <a:rPr lang="pt-BR" sz="1600" dirty="0"/>
              <a:t> (</a:t>
            </a:r>
            <a:r>
              <a:rPr lang="pt-BR" sz="1600" dirty="0" err="1"/>
              <a:t>Po</a:t>
            </a:r>
            <a:r>
              <a:rPr lang="pt-BR" sz="1600" dirty="0"/>
              <a:t>) e o </a:t>
            </a:r>
            <a:r>
              <a:rPr lang="pt-BR" sz="1600" b="1" dirty="0"/>
              <a:t>rádio</a:t>
            </a:r>
            <a:r>
              <a:rPr lang="pt-BR" sz="1600" dirty="0"/>
              <a:t> (Ra);</a:t>
            </a:r>
            <a:br>
              <a:rPr lang="pt-BR" sz="1600" dirty="0"/>
            </a:br>
            <a:endParaRPr lang="pt-BR" sz="1600" dirty="0"/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sz="1600" dirty="0"/>
              <a:t>Cunharam o termo </a:t>
            </a:r>
            <a:r>
              <a:rPr lang="pt-BR" sz="1600" b="1" dirty="0"/>
              <a:t>radioatividade</a:t>
            </a:r>
            <a:r>
              <a:rPr lang="pt-BR" sz="1600" dirty="0"/>
              <a:t>.</a:t>
            </a:r>
          </a:p>
        </p:txBody>
      </p:sp>
      <p:pic>
        <p:nvPicPr>
          <p:cNvPr id="9226" name="Picture 10" descr="pierre_marie_cur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421" y="1772816"/>
            <a:ext cx="1787339" cy="230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29">
            <a:extLst>
              <a:ext uri="{FF2B5EF4-FFF2-40B4-BE49-F238E27FC236}">
                <a16:creationId xmlns:a16="http://schemas.microsoft.com/office/drawing/2014/main" id="{621D5D47-D0B7-4DE9-BC02-DEF85A062570}"/>
              </a:ext>
            </a:extLst>
          </p:cNvPr>
          <p:cNvGrpSpPr>
            <a:grpSpLocks/>
          </p:cNvGrpSpPr>
          <p:nvPr/>
        </p:nvGrpSpPr>
        <p:grpSpPr bwMode="auto">
          <a:xfrm>
            <a:off x="624421" y="4794772"/>
            <a:ext cx="2087563" cy="730250"/>
            <a:chOff x="0" y="844"/>
            <a:chExt cx="1315" cy="460"/>
          </a:xfrm>
        </p:grpSpPr>
        <p:pic>
          <p:nvPicPr>
            <p:cNvPr id="16" name="Picture 30" descr="nobel_l">
              <a:extLst>
                <a:ext uri="{FF2B5EF4-FFF2-40B4-BE49-F238E27FC236}">
                  <a16:creationId xmlns:a16="http://schemas.microsoft.com/office/drawing/2014/main" id="{BFBFF9DF-8625-44A1-AE5A-A4E200C1BF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844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 Box 31">
              <a:extLst>
                <a:ext uri="{FF2B5EF4-FFF2-40B4-BE49-F238E27FC236}">
                  <a16:creationId xmlns:a16="http://schemas.microsoft.com/office/drawing/2014/main" id="{85D3501D-D157-4D08-B7CA-ABDD0049A5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1071"/>
              <a:ext cx="93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1903 </a:t>
              </a:r>
              <a:r>
                <a:rPr lang="pt-BR" sz="1800" dirty="0"/>
                <a:t>(Física)</a:t>
              </a:r>
            </a:p>
          </p:txBody>
        </p:sp>
      </p:grpSp>
      <p:sp>
        <p:nvSpPr>
          <p:cNvPr id="5" name="Text Box 9">
            <a:extLst>
              <a:ext uri="{FF2B5EF4-FFF2-40B4-BE49-F238E27FC236}">
                <a16:creationId xmlns:a16="http://schemas.microsoft.com/office/drawing/2014/main" id="{F4034C9E-FCD1-401F-9B68-6D0B51453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140" y="4141615"/>
            <a:ext cx="26438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Marie </a:t>
            </a:r>
            <a:r>
              <a:rPr lang="pt-BR" sz="1200" i="0" dirty="0" err="1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Skłodowska</a:t>
            </a:r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 Curie (</a:t>
            </a:r>
            <a:r>
              <a:rPr lang="pt-BR" sz="1200" i="0" u="none" strike="noStrike" dirty="0">
                <a:effectLst/>
                <a:cs typeface="Times New Roman" panose="02020603050405020304" pitchFamily="18" charset="0"/>
              </a:rPr>
              <a:t>1867</a:t>
            </a:r>
            <a:r>
              <a:rPr lang="pt-BR" sz="1200" i="0" dirty="0">
                <a:effectLst/>
                <a:cs typeface="Times New Roman" panose="02020603050405020304" pitchFamily="18" charset="0"/>
              </a:rPr>
              <a:t> - </a:t>
            </a:r>
            <a:r>
              <a:rPr lang="pt-BR" sz="1200" i="0" u="none" strike="noStrike" dirty="0">
                <a:effectLst/>
                <a:cs typeface="Times New Roman" panose="02020603050405020304" pitchFamily="18" charset="0"/>
              </a:rPr>
              <a:t>1934</a:t>
            </a:r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)</a:t>
            </a:r>
            <a:endParaRPr lang="pt-BR" sz="1200" dirty="0">
              <a:cs typeface="Times New Roman" panose="02020603050405020304" pitchFamily="18" charset="0"/>
            </a:endParaRP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0CD50F6F-C9AC-41AA-BAB1-1099DD429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140" y="4429647"/>
            <a:ext cx="26438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Pierre Curie (</a:t>
            </a:r>
            <a:r>
              <a:rPr lang="pt-BR" sz="1200" i="0" u="none" strike="noStrike" dirty="0">
                <a:effectLst/>
                <a:cs typeface="Times New Roman" panose="02020603050405020304" pitchFamily="18" charset="0"/>
              </a:rPr>
              <a:t>1859</a:t>
            </a:r>
            <a:r>
              <a:rPr lang="pt-BR" sz="1200" i="0" dirty="0">
                <a:effectLst/>
                <a:cs typeface="Times New Roman" panose="02020603050405020304" pitchFamily="18" charset="0"/>
              </a:rPr>
              <a:t> - </a:t>
            </a:r>
            <a:r>
              <a:rPr lang="pt-BR" sz="1200" i="0" u="none" strike="noStrike" dirty="0">
                <a:effectLst/>
                <a:cs typeface="Times New Roman" panose="02020603050405020304" pitchFamily="18" charset="0"/>
              </a:rPr>
              <a:t>1906</a:t>
            </a:r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)</a:t>
            </a:r>
            <a:endParaRPr lang="pt-BR" sz="1200" dirty="0">
              <a:cs typeface="Times New Roman" panose="02020603050405020304" pitchFamily="18" charset="0"/>
            </a:endParaRPr>
          </a:p>
        </p:txBody>
      </p:sp>
      <p:grpSp>
        <p:nvGrpSpPr>
          <p:cNvPr id="20" name="Group 29">
            <a:extLst>
              <a:ext uri="{FF2B5EF4-FFF2-40B4-BE49-F238E27FC236}">
                <a16:creationId xmlns:a16="http://schemas.microsoft.com/office/drawing/2014/main" id="{61D8BCFE-2FDD-48F9-9AB0-E1AA80ED1B56}"/>
              </a:ext>
            </a:extLst>
          </p:cNvPr>
          <p:cNvGrpSpPr>
            <a:grpSpLocks/>
          </p:cNvGrpSpPr>
          <p:nvPr/>
        </p:nvGrpSpPr>
        <p:grpSpPr bwMode="auto">
          <a:xfrm>
            <a:off x="6594382" y="4832079"/>
            <a:ext cx="2303587" cy="1006475"/>
            <a:chOff x="0" y="844"/>
            <a:chExt cx="1315" cy="634"/>
          </a:xfrm>
        </p:grpSpPr>
        <p:pic>
          <p:nvPicPr>
            <p:cNvPr id="21" name="Picture 30" descr="nobel_l">
              <a:extLst>
                <a:ext uri="{FF2B5EF4-FFF2-40B4-BE49-F238E27FC236}">
                  <a16:creationId xmlns:a16="http://schemas.microsoft.com/office/drawing/2014/main" id="{C2909992-F142-4A21-AAE4-4CACBC4748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844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 Box 31">
              <a:extLst>
                <a:ext uri="{FF2B5EF4-FFF2-40B4-BE49-F238E27FC236}">
                  <a16:creationId xmlns:a16="http://schemas.microsoft.com/office/drawing/2014/main" id="{34189279-E4A5-4B19-B8C2-1600DD2A7D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1071"/>
              <a:ext cx="930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1911 </a:t>
              </a:r>
              <a:r>
                <a:rPr lang="pt-BR" sz="1800" dirty="0"/>
                <a:t>(Química)</a:t>
              </a:r>
            </a:p>
          </p:txBody>
        </p:sp>
      </p:grpSp>
      <p:pic>
        <p:nvPicPr>
          <p:cNvPr id="11266" name="Picture 2">
            <a:extLst>
              <a:ext uri="{FF2B5EF4-FFF2-40B4-BE49-F238E27FC236}">
                <a16:creationId xmlns:a16="http://schemas.microsoft.com/office/drawing/2014/main" id="{5998B90B-9C00-43A3-820D-E3EFC6031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817" y="4139928"/>
            <a:ext cx="952500" cy="130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A2CCD4E5-D4E3-C181-80D4-FF06E4183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32" y="620306"/>
            <a:ext cx="5143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800" dirty="0">
                <a:solidFill>
                  <a:srgbClr val="DC2300"/>
                </a:solidFill>
              </a:rPr>
              <a:t>Radioatividade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711E9EF-57BB-FFAF-D4A8-3BBBC6C1ED85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Nos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séculos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XIX &amp; XX</a:t>
            </a:r>
          </a:p>
        </p:txBody>
      </p:sp>
    </p:spTree>
    <p:extLst>
      <p:ext uri="{BB962C8B-B14F-4D97-AF65-F5344CB8AC3E}">
        <p14:creationId xmlns:p14="http://schemas.microsoft.com/office/powerpoint/2010/main" val="4245012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402312" y="3146573"/>
            <a:ext cx="25925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400" dirty="0">
                <a:solidFill>
                  <a:srgbClr val="000000"/>
                </a:solidFill>
              </a:rPr>
              <a:t>Empédocles</a:t>
            </a:r>
            <a:r>
              <a:rPr lang="pt-BR" sz="1400" b="1" dirty="0">
                <a:solidFill>
                  <a:srgbClr val="000000"/>
                </a:solidFill>
              </a:rPr>
              <a:t> </a:t>
            </a:r>
            <a:r>
              <a:rPr lang="pt-BR" sz="1400" dirty="0">
                <a:solidFill>
                  <a:srgbClr val="000000"/>
                </a:solidFill>
              </a:rPr>
              <a:t>(c 490 – c 430  </a:t>
            </a:r>
            <a:r>
              <a:rPr lang="pt-BR" sz="1400" dirty="0" err="1">
                <a:solidFill>
                  <a:srgbClr val="000000"/>
                </a:solidFill>
              </a:rPr>
              <a:t>a.C.</a:t>
            </a:r>
            <a:r>
              <a:rPr lang="pt-BR" sz="1400" dirty="0">
                <a:solidFill>
                  <a:srgbClr val="000000"/>
                </a:solidFill>
              </a:rPr>
              <a:t>) 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79512" y="1124744"/>
            <a:ext cx="525658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pt-PT" sz="1600" b="1" dirty="0"/>
              <a:t>4 elementos empedoclianos:</a:t>
            </a:r>
            <a:r>
              <a:rPr lang="pt-PT" sz="1600" dirty="0"/>
              <a:t> </a:t>
            </a:r>
          </a:p>
          <a:p>
            <a:pPr algn="just">
              <a:spcBef>
                <a:spcPct val="50000"/>
              </a:spcBef>
            </a:pPr>
            <a:r>
              <a:rPr lang="pt-PT" sz="1600" dirty="0"/>
              <a:t>água, ar, terra e fogo; </a:t>
            </a:r>
          </a:p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endParaRPr lang="pt-PT" sz="1600" dirty="0"/>
          </a:p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endParaRPr lang="pt-PT" sz="1600" dirty="0"/>
          </a:p>
          <a:p>
            <a:pPr algn="just">
              <a:spcBef>
                <a:spcPct val="50000"/>
              </a:spcBef>
            </a:pPr>
            <a:endParaRPr lang="pt-PT" sz="1600" dirty="0"/>
          </a:p>
          <a:p>
            <a:pPr algn="just">
              <a:spcBef>
                <a:spcPct val="50000"/>
              </a:spcBef>
            </a:pPr>
            <a:endParaRPr lang="pt-PT" sz="1600" dirty="0"/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pt-PT" sz="1600" b="1" dirty="0"/>
              <a:t>2 forças</a:t>
            </a:r>
            <a:r>
              <a:rPr lang="pt-PT" sz="1600" dirty="0"/>
              <a:t> ou </a:t>
            </a:r>
            <a:r>
              <a:rPr lang="pt-PT" sz="1600" b="1" dirty="0"/>
              <a:t>princípios</a:t>
            </a:r>
            <a:r>
              <a:rPr lang="pt-PT" sz="1600" dirty="0"/>
              <a:t>: </a:t>
            </a:r>
            <a:br>
              <a:rPr lang="pt-PT" sz="1600" dirty="0"/>
            </a:br>
            <a:r>
              <a:rPr lang="pt-PT" sz="1600" dirty="0"/>
              <a:t>amor (</a:t>
            </a:r>
            <a:r>
              <a:rPr lang="pt-PT" sz="1600" i="1" dirty="0"/>
              <a:t>philia</a:t>
            </a:r>
            <a:r>
              <a:rPr lang="pt-PT" sz="1600" dirty="0"/>
              <a:t>) e ódio (</a:t>
            </a:r>
            <a:r>
              <a:rPr lang="pt-PT" sz="1600" i="1" dirty="0"/>
              <a:t>ekthos</a:t>
            </a:r>
            <a:r>
              <a:rPr lang="pt-PT" sz="1600" dirty="0"/>
              <a:t>), ou seja, atração e repulsão;</a:t>
            </a:r>
          </a:p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endParaRPr lang="pt-PT" sz="1600" dirty="0"/>
          </a:p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endParaRPr lang="pt-PT" sz="1600" dirty="0"/>
          </a:p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endParaRPr lang="pt-PT" sz="1600" dirty="0"/>
          </a:p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endParaRPr lang="pt-PT" sz="1600" dirty="0"/>
          </a:p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endParaRPr lang="pt-PT" sz="1600" dirty="0"/>
          </a:p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pt-PT" sz="1600" dirty="0"/>
              <a:t> A luz viaja em </a:t>
            </a:r>
            <a:r>
              <a:rPr lang="pt-PT" sz="1600" b="1" dirty="0"/>
              <a:t>linha reta</a:t>
            </a:r>
            <a:r>
              <a:rPr lang="pt-PT" sz="1600" dirty="0"/>
              <a:t>. </a:t>
            </a:r>
          </a:p>
          <a:p>
            <a:pPr algn="just">
              <a:spcBef>
                <a:spcPct val="50000"/>
              </a:spcBef>
            </a:pPr>
            <a:r>
              <a:rPr lang="pt-PT" sz="1600" dirty="0"/>
              <a:t>Os raios são emitidos pelos olhos e interagem com os corpos iluminados.</a:t>
            </a:r>
            <a:endParaRPr lang="pt-BR" sz="1600" dirty="0"/>
          </a:p>
        </p:txBody>
      </p:sp>
      <p:pic>
        <p:nvPicPr>
          <p:cNvPr id="221186" name="Picture 2" descr="http://selfterapias.com.br/wp-content/uploads/2011/12/4element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484784"/>
            <a:ext cx="2376263" cy="2174281"/>
          </a:xfrm>
          <a:prstGeom prst="rect">
            <a:avLst/>
          </a:prstGeom>
          <a:noFill/>
        </p:spPr>
      </p:pic>
      <p:sp>
        <p:nvSpPr>
          <p:cNvPr id="221188" name="AutoShape 4" descr="data:image/jpeg;base64,/9j/4AAQSkZJRgABAQAAAQABAAD/2wCEAAkGBxMTEhUTExIWFhUWGB4YGRgXGCAfHRsbFxodHh0aGB8aHSggGhslHhcdITIhJikrLy4uFx8zODMtNygtLisBCgoKBQUFDgUFDisZExkrKysrKysrKysrKysrKysrKysrKysrKysrKysrKysrKysrKysrKysrKysrKysrKysrK//AABEIAM4A9QMBIgACEQEDEQH/xAAcAAACAwADAQAAAAAAAAAAAAADBAIFBgABBwj/xABMEAACAQEFBAYGBgcGBgEFAQABAhEDAAQSITEFQVFhBhMiMnGBQpGhscHRBxQjUmKScoKiwtLh8CQzU7Li8RVDY5PT46Nzg7PD8hb/xAAUAQEAAAAAAAAAAAAAAAAAAAAA/8QAFBEBAAAAAAAAAAAAAAAAAAAAAP/aAAwDAQACEQMRAD8A361CuoaJ3LnpzbS3bVN5LQsegM+HpWaaiM4T2QD7bCq0gJGEes/xWAdaqjAHORyUfE2jSdeenFR8LFpUxOVMDP8ArdYvUgR2Z8ePqsCzOBunL7w32lTdSIAEaRmcvKzFQD8OR4T5aW7Wr+ifFdP2bAlWori+StPkLLPR4ByBkJU/HS11VQn0RGvdHwWylSkM8QXXeq5xpqtgQN31EMfBW9WZsNrnGYR4HIj42aZBnhVfJV+WthVqm7q0/IPlYFainL7MkjeV/r3WHmDPVGIyy1592zgQn0c+SN7gLV+3ttUbnCtTateGWVu9JZeDkGqH0EnebAVGkdxw3JCQPMJZqkhaZUzzQ7vFOdsTs97zeGxXs3i7oSfsruAqqDxdQXJ4mZtYXLoTd6xZ7nfaqVBkQzFjPMh5OlgvWRw2WAgEyMOftTW0nJGQWmN+i/KyK7OqUexeXKZyK9M4qecZ1ge0kneQV552NVRqbinUyJMKQYxScoiB87B2KwmfspGWbKP3hNphyRqvOHX+MWHWpNnrI5k6fr2iC4Pfbjo/zsBUf/qSZ0DD+O3KlQzAcjwBP79gtXqDKXPEy3ztJqj7nbhqcvWc7BOmX73WOYyjC2f7djNeXIjFVjiFb4Gy61GOZZj44rTpU2Me8t8z8LB2qtnOM781PvImxFxLPYP5T8RZdTJIhh+pI01DRmbTFAHj+Ue+JFgNVhsyuc6zHvEW7p14I7v5x7ibKCkVPZzHjB902ZuxYZlmAGmYPviLAyjmdQfUdfBrTdTGZPl4/pW7p1G1P+b/AFZWE9Npy94/isHeA6jEc+fzsRlMRi8cjJ8bRpTl8x89LMrQWDEz4KfVYO7ncjGoA3Dqwd5525Ytyuwz7JAy/wCXIPhANuWAqXiJxSZ5r7ZFh18Ljd7D7otE1c88X5m+LGwapnSQOZJ8d9gjSpYTMN5iPOzrJlMRyxRl67IMFGZc+H9aWkt4Q7/2vkLAZTrp5N/qsSnUJ7onwM+etl1gZqT+b+VpYwTmW5wd35bA4WnJiQBzPrsC8XkAaAgDh81sNagnJQf0gPjYT1AciqjyHwNgCao5/s+ru2nQqmfdofcBn5WgpBAICkbiJ94axaJUHtCfDF8bBLat+elQrVQQKiISpaYXi0EwYEmOQthdgXa7Vw7GobycnqhGqNJcDOp1QAdszILEdnICLavprtelddn16hQdtOqSmR32eQAZ1ESfK2d6E7LaglKjTZqQEFzEFmIzJMRGcDwsDw2VsrsqLoiORp1FZd8SBAB8bZ/bta6USSbuoUHJi9SmwJECDhI3W9SvmzKVWBUXFAyJJkb5BGYOhtnNpdBqNTu4HERgrIGjPPC4GNTzOKwVGwbyL3Vp1lYmsqMqucLrVpSMVFnSAWXUBgCwnWJGmu9yRkNEnHdKg7KnvUmmCms9knLhEWxVw2Ct2vP9lx06skPdXgdam80XXsu4gsuc9kjQm17tzaJTGQyo4rU0rKe6esYKtXLc6yDzUbwLBKtc2UEVA9RkbBiAJLKwlGiD6IwnmLdUrsMR7FQEbyEI8pUZ2Ntpa1CpcadRw5qVKlNmAyIFNmSZOuWvE2YxkZYfaPiLApWWBH2g8lH+VrJVqsHInPxPubK1pWGsx+cfKybqZmTG77QAe6wCo1huqCObesd+x8QjvD1n/wAk2hdyMoJ5HF/KziE+lJ362BWrUBGZX1Az+Zrd06CkaKJ1gJPnqLTqHPWf1ifhYSuB565n5Z2ApcjQIR4J8rdYiDlgz4KvwtNHUnveGftjDaNRUkSJPj/psBbup1OCeECzGM7wkeCn42WpKk6Gd0HP3WJjGYhvzD5WAhqZQFTj3AdPfZtapiSueUgKN/CRavpKv3N+Ux74s26LnCcN/wAhYLK4yxYyRpqBz/DbllLrSGcADxB525YItUE6+vDr67dMTx4710/NblVyJlv2P524Lw27D/2x87AMgeJ45fBrQp1VnuifD+dmHqk94wfw5eUbrAZhvNT/ALn8rAzPBR4wbdgsNB45G0btXnLPzf8A02OQfHz/AJWAQqPG/wBfzFhV51MnlINi1HbSfh+8LBeoAcyfI/72ARp7o0yH+02jgmOzn4ke82k1Ub582+EW59bSijV3winTzPZkkzAUdrNmMADnYMn0jvyVNsXOg4xU7s0YNQ1aohczuhQqab58y7U24Fv9JuvQAOErUZcntBowo6iSCB2lzyOVlejdxW87QrdbMpRYs40FSscRg/eyaD90Wtqr/WdsJTVUNK60zVquNTUzVcZIzgM2EZnvWC56S9Jql16oLQVxUBJZ6vVhdN5U55zY122xWOF69CmaLxhq3eqamHF/iDCuWe6fCz21aRZqIMgEuGYKpKSvZPaBKqTvGeg32pdk7Ov92VFrVqVZWY4iEwsBnGLCsOsamARIzNgc2pQFQ1Eq05pMAVYNDqzEQVI7rAwQbYj6Q600qAZB9a66kleqFzdUYFGyywtIbxkW19/vZNarSQU1qd5WqNAGEBV7Myd9sHtqnXBptVY1Q97pU2c02orNI4sNNambLhUjEI3cbB6b0m2ea1Kk0S1KvTqiOAMNr+FifK1RVBEjCIPEH902s9s7bSnTNJB1ldkhKSiSCy5NU9Gko1LMRplJsi+Efc0568pawI1VIj7Mafi+NgOxnunT+tWtYMixOJPCB87CXCPRp/s/KwL0an4W1/rRrEZ2PoNlxB+Fi9agOQXwhfZC2GOrAyUDfl4//TsHZqHcp47/AJ2JSJI/uz5hrHpYCMy3iB8ktFKQAyO/e3/qsAlLxoBy7Z9wsN6rZzAnnUE+2zT1QAJmfEZ8s0sOpURuXImfgBYOITpi/afP12mxO8t63+FhUwk6rA1ECP8AMLFvFSishhDbsMR59v42Al1Lbmgni1SfdZ1jgGYDE75fyyiyFCnTyMFjI1ED/PYr3aTlhieBn2uJsDVG8mSRiOnov7Mjlbqw6dyHpOs/o7vNjbqwRrUxi3D8otMhYzPtXL2240icxlyaf/x26gkTPqn/AMdglCzlr+kfhaFTI6T4FteVu6VEb3Ybj/vgtNlj70c3/wBFgGjmM19Zb4ixFG/sj9b/AFWA7Djp+PX9kW4r8DHg38xYHjT8CfL4my1ZDOQBHif3VsxTFRhAz8f5G1Bf+k92pu1LrBVqrkUpFcp0GJ3VZ5AyLBcXemTmVhRJJJaFA1JMQB8rZHpJVe8Kt6KH6tSf+zUd9arBwOwyy1YzMKBvm1dt/ptewDRpXHqVPeeu2MtB0wqcIHmZtRUa9S9VaKXqqakuqAE9lFMAhFGSk4oy+6eNg9O6EUCtwxgE1KzsxYrBqEkw8HRNSoO4CwejOwr9cqFWmKd3rtUqO5c1GQtjjvxTIMDhxtrK7dWECKISABGgUctwA3c7UAuVZqLC73xkqda7YlwkEMzFBUVtMmUSsHJeFgsthXyq4Za9NKbD0FqYigzjFkMiASD5WsGrKkZAAaQczJ0A1mbV91v4dgzBcSwJBzggzinMjIHlPKwLpVdetrvUnIwMssOWEZ55jI78RsHW2GStQqGn1BIIV2rThScyWiDiHZgSM7eddMdrm83u60ruWahQR2SoxktVClQ5xZlFMQd8G0ukdEdWjMalM3iuxamrnATSV3YkEwQexkc/O2f2DWLuAwJaiGpzyYCoNfAjOwb/AGQEWrWCIQMKKxJYl3ptUVnYiZJYTPO1j1sCJ/befbat2VVUNUxd5XYADIYSesBORn+8I8rP4wfLeDPsC2A5q5T2vENPvIsFqmYMv7D+9aShjx9R+VuzdznKtH6IH71gB9YjLrD+z/Fbv61/1DnxiP8ANaTU49H2f6rCFM5ZxJ+4bAdKwy7U/l/itIVcsy0+XwawaC55TvzKtPyizdOnO/EeYb/YWDqleCpDB1Xz+RtF70T6Ttwh338gpNi1KGegA/W+AtFUjdlyYj2FLApUIJzDADjjketJt21SBo3Cc/VmlmJA3meZG/8AU+NhZCIceYB9uIWCF3rsJPaHkonhrBszUr4o7LCPCc/C0acZjEhO/JRrz60WIaE5DD+rH8dgiokklyORNuWep3ZogH2H5xblgBWiYMez+Kw1ZOA8yB7mszWqL/iftn52C1U64/Uf9VgYogZQo8j8msXCdQpHmfhYFCsd4J8p9WdisDwgc0Hq0sEXDnQGfE/K0rtTYnQ+s6c8rSAjfHICPhbMdONrYQLqhMkA1WE6MCVpzzyYjLLCN5sCnSzpO14DXS7VSlICKtcNiZwfQoRlG4t4xvNs62xaGDqkRadNgRBEtllJJzbjYV2YpBMiMwOB1gcP5W7q7YIejUBKsjq0n0lYxh88UR4crBzYNAuv1SpJrAlaTsSC0ehnHMDw52V2Zip16ZgytRciN6EZDPWQRlkM9bavpZs/6rehWCthchkIyIqYgSNYzMD2b7U22MJdb0ogVH+0VTktXLEQTuM4gN0mwevXymXWZIOUDXNiNRvIsvVKUqRksZfDO+AZz/D47rIrfWend6ytORYqcpIAUe4n9abM1b4GVS1OQQTh11aGLeQn9awLse0MOTh4PBiyNJ8P632lfbuzUsIDQraakgalOe/LPI2OL1SCyGUldHGhiYVjulT/AFFkL9tkYSFAXPEZBnDGZXdli00OoIsGW6V4etoKoZqdNGYtBOJ60DDGoIVc/G2Y6OXf+1E+hVpI+vpUyFZcstD7bbvaOz0q1KUP264LUwsjtUUUgGcu0A6k8xbM3S49ThZc1WoxOLJlDzjRgNCONgvrj2KwVpHWJGoGdIRJnLTK1iaYY54fEsnwOVuX6gIp1gpMVA2RiRUUT5w5y5cbF6lhGJmMbypzz5HLLhYBG6KPRBz1yPx0tMooP92PNWNpVSJ7/kT/ADt2jroCfI8OHZNgBg/6SDwxD4WCaWedBf8A5P8AazwpHgfEEn3AWgoH3SfHF8IsCpVQc6K+p7FoqsZU09T2JTcD17y4/esbrV4eYZv4rBGng+4OcL8TblSkNwPlhFuCqm8n81iPUWO03lI+AsAqdPmfDEvuBt3VcjJmPISMuWtuxVp7gp8vjhsQMp/5agRrA9ecWAdOqIgsfzWmXQZds8/6ItHCNyrlvy+doVFzOUaaqLAegq598/1+lbluUqeWTiOS/wArcsB6tZ8Rl/2h7ROthEkmcU/rCzDOTmCfZusBl8fMD42Duio3jnrPuFjNSQzKL7fdYdGmp1jzUZWbWih0g/14iwAvl+pXOi94qYFRBwEknRRJzJO63kVa8tUVq1TKtUZqpniYIXf2oj12sOmG3Rfbwq087rdiSpnKrWBzMEmVUSoPzspR2WbwwpgnWI0jUZyYjumwO7WqIYhCgqjFTb0HA+5+IZyuuRtn70GJg5kZNwmQVZTOkiP9resnZl1u10NJ1FenTI60DNqZMlXUAyDnErmbZHpH0WMCvQY17ucxUUyU5OBqOccJiJsFjVdqtSo4LNRvaU2w+il4ogYwCe6SNI1ItV0qQNa+3dAAKlNLyiyZNSn2HjXveFi9BbyKwq3MrDGGpuWHfVZDKNc4ztK+VQL3dK2EwKpu7/o1ewVOW54z4CwWPQunjok03Bw9l6cZ0nBEOnluOR0ytd1r25MmniyXE1LUhu0CEziCDIOk62y/R+9/Vr++WRPaHEHed0cxa526DRqYaZKFnJpsuhIpmpgaO8pCtkbB3SqBwUu+Om4BaGBBcawWTIHKACDnHjZnZ2yGdDjgSSWOQmYJjd2uPjZDpbVq0rn9eQkVKffGnZOUxkCVkQeBto6VZTd6bVkVqnULUbsg5shOU6ZjSwZ2vtSi9/udOgwco7YyrSolCAuIZEjCclOU21u1woEikHckADIAlsu2x9GJJjcDbzroqTU2mnCn2Y4BUJ99QW9GvF4xXlEAnACx5MYAHCYJP+9gqK2zXS6ik9LGFZJCyewHgj72VNonPS3X1AL2O/hgYsIOKBIaQNSOG+bW3Si9NSu5dCFZalKJ34qqrB8cUedqa6bUo3uka9AYSQWKsDorESMJiZGYNglULAQKsEbpHzmwmVpzckjj8sVoVCy6kDlhHsnO0AdIAOXBflYCJd5zhSf0P562k13OeQ/rlNhU0ae4PVn7IsSpRI5+OXxsA2oiRKez+djU0WB2R6v9VlcJOULxjrAD77HWpAElR+tOnnYJ9bEaR+iB+9Y1KqIyIB5MvxmytIrqSvDQafmsTrCeyHH5F+ZsEqzNvxHzX4LYRI/w/wAwPwX4WcEAZoDOc9WmfrNhnEYgNGmQUa+EWBVgIb7BOAMf7WisjIqo4SBny1s6aJ4VfItv8Gtzq3k9mqZiILbvEyLAKkYnsoPAj+K3LWNDrY7tbXf/AL26sEm1zIkRvX+G3TqN8Zc0/hi3OtUGWYRzJ+VuqldOI1y/oiwdUaee7yNP+G1N9IO3XWl9TpuRVrrLuJPVUTIJJAgM5GFfM7rX11pK7AZeMDTfut5k+1BVq3iu8xVaphUZRToSKKgwQBIB01c2Cru9IJhp0xAAE/hWdNO8SrZWtrltJLrBbMEghvuk5Zzqpi1bcLiUUMZl4JniZOeQzhj7bXOzNhvelYAdhe9UbuKQAIJGZIjurOtgT2/jq1qVa4MxvDrgajOVVOET3RM4tBysC5bRv2zKrP8AZssBq12Vw7pJgEgAjGAdQe6c+NtQaNLZ92qfVhmELVard94khfwrnAQefPPbLqNTYSTliZ2YiXqEEsxIzY7s7BI3QVrwl/2dRc1qZxtTCkK6wA2BTkj55rmCedjdIr99YeqFAVzhr0tRNWicRUg6OYHZ4q1rboLVqtWDuxJJgSdxBmOQjziy/SW7UK1W/K0pebveErI6a4HWmJYaETinwmwdLVFWvQvAMrVwtOgIqjPPfHDcVGgNrf6Qq+G7Xa9ANFC8o27NVYoSfwsjN6xamGx611poHZXTrCaLoTBFSWKFWEqQZI1HC2g6V06b7JInsMuRO7EDrzBiwWL3Fb5s+tdpjEHpSRmMB7DeoKZsn0qrdXTrNxC0V8FUA+O+y30abSNSkobVqVNjl6QBpsf/AI1Nsx9Je0MVcXQstPDUMGCe1WTsEgbyT7LBYdAa4Q1b4wJATGoAzZqxwooneQFHnbX9D6bGklVzL1DUdzuxMy5CdwjCOQtUbDuyijQUZKauIDcVoJhpjwkYvFbaLo+v2FHIZpPtGlgpOmG2Ua7bRpnWgtMnWYOF8XjkfVak+jVsFZULRjpFoGhLEsw8RNodM1Cf8aY917tR5QxOEeufZaj2deGoVLtVzXCynWQVIwmeIMzNg9ECtDDHLIxpvLZypyJld6wwsA0+JB8ZPtDAD1We2pSK1lZRlXXPSDUQdnUZdk68rDDVDnInTu5eBh8jFgW+rjPsp+b5qcrQeiBqnqI+KWZRd7jtcQZy8zl4WkVH3wORpiwJkRoGUH8S+vu2iGIiWb1iPYtmGfLVfHA37th9adzKJz9P52CSRvZo3Rh+VmaDjQ4CODEjz7IsutdiM8+YLfFhY1OsQd/mT/FYJPS/FTHhx8WX42W+rrvZeZ61R8LPNemPLL0SR7mFhmuTr1n52/8AJYA0rgDn1eLwct6sIsX6io/5R9bb+WG3f1gie1V8AfnUtzGZkF/1oPvfOwMU7qAINM+WL+C3VuvrCekGn/6a/CbcsE69InIoxggjsnUaHugAixKVKq2iv5mPeRblemZ7s/rf6rSosIjqzi3Sy88j2p9Vg44anTcEFYpvHamDB3AmbeJXa7K16RF7lFGL5ZdpgoXWciD+W3tO16q0qFWoezgpuxIYQIUzMtmLeP8A0fkN19VgIkKI17JJnmc5sGx2HsAPD1MQpA5FdTGUAnTXcN1tHtq8LTVKVEKqASoAyXizcT8bZrZe2hdq/VVXf6rWITPMUniRUQ5wjYgGG7EDxto9qXMnEgXNd/4eJ9lgyXSFMd2qiIEA56kY1meZ9xFqd0JxCI1BHidPD52v7/TJSog7xU+UCR6om1GiFycyCwB4wCB7czYNZ0QoQyFYyeMzrmRlPCynSeot323dngEXqgaVRToSp7PnoLXHRrY7YqTwAqYtOJ/3GfjbN/SbUnaNxXCCUzmeLqRpqMjlYLfpdeEQ3MBRhkHDMiC4BHMQffxtd3zo2la7NQWrUp0qnahcJjOeyWWQLZPphVUXpA2Yo0ky5wWi1/0G2m1Vq2JyyUwsTz90Aac7BVbG6P1NnXijTNUVKTF1ViIbPtFXGk5kg7wd1sz0+GPbCOvdNFWIESXpOyLHmVtfbTut7q4atBBWIdnqAGHlyMJAaJATdqBlFspsnagF8d70rKt3UuwdYYKjF4g5nE5UDKNbB6jd7kB9WpKYwqw0+5TM+Es4/La5oUzTpU1juqvKI/rS2I6H36vXe7XpxipBbz1rzKoSwgcToYIFnU6Xl9nVr5hiHwqNCQWAAz0yznhYMN052q9S/VqMjqvrVBGjUmngJDHSAzEDnZvah/s6CO4IOWYgZ+o2z9ZJw1DJ6yuHYscyzVJNrqixNMg9phLacToc+G+wel0n+tXJSjRUCK6kbmUCI4g5g2UXaAdFvIDAOQtZRoIyk5ZETmDuPKyH0YGoKeBphZEHdJkGOMG1xQ2T1d6qjCvU3gThOgYjMEDcfnYJVKQ3kDwJ9sU7Ap5ekY8CfeluLs6tTBVl6xBmj0zLhfuupBJI0DDUcxmICVxK7EaaN7RgyPIxYDuPxOeBxAeywSonN2B8RYJpfjIjWVPzEW66tR6TH1z/AJrAVMPBm/WHzmxRTBiA2e4E/A2BTpg+ln5ny71mEQiILepv4rB2F4pU8xHsm0WY7qbGOR+DWli4meZE+9rDqUxxIn8DAesE2DiUyx0dfEEe9rMQQBkY8PiRYKs3FD4hvjbuniJjCnvHvsBC/I/n98LblmRQqDR6fko/etywGvE4u4PAo3Dk1hgMf+X6lYa+LWdvlEg7vUPnYdJSSPshPICT+1lYKXpkj/8ADr5OUXd90btJ0t5j0Wupp3KmRkajFznxygjhAMG3pP0l1FGzbyophWIC5wMmcTv52wFBOrulAzmEUEQNy6jz3fOwJ18VRCTmpJWNR2gZHDcQeEi27+jLpEt8upoM39ouwNPtHN6S9lX4sQOyefjbKXYEXd2bQAtrPITGuIAeE52x1yvtSjWF4otgrLUlY0jQggZFWjMc/UHtFbZLjtRPllM6HnpaOxujwNQ7wIJO7mBx0geFrLof0qpbQpyvYrIPtaLejPpLPeUxkfXnbQXagEBCiBM2ABUU6RYCIG/428r2mnW7XgwTTNNPMqzHyGIe23qW2aypTepUMU6SmpU5hc484t459H95a8Xv6y651az1TrEZAD1QLA10qcm/ViIgSeZCsKaiOE02NtB9G9P+xXyr/i1mA4wiInvm2JvdVjer69Qsz4yBOgQElVy01Pqtt+hCsNiAjIvWcnwa8ROX4RYNBsaotEVmdgqApJOg1BJ84tZ33Zt1viYqlOlXUiAxg5TMBhnrBjztTbQA+r3sADITnJ7jKdN9svcL9XQ/ZrgG4Ds75yjXLKwaq+9HWo3SpRuCqBDRTZjqw9En3G2E2zRqjZNC64D1lWqC6EdqmKYLSRuzgW9J2FtRnBFbIwCNe7xPjr5WY2t1zKxuz0mdVJ6upmr/AHQSDKT97nYPFL6RgRQQcFUSN4kTEeWnK0ro5XGRuqERvjKM+U276S7Sr1HZr0o6wNDKFgKdAnlMZk62r1vBFWqNzEnxAyzEc7B6r0P24hCIdWxScpxMyjP222n+1vC9kKcYzzBMGdB3hBnISDlb2LY+1VrLJMMBLTv7OKfDX1WCp25tS91K73O4LTFSmivVr1p6tC5JCAAEtUIE8ptTbG2jeheXu+0KVEV6ixTq0Jh8ALYGG9oJgxxnQWtegl9DPeSxmpWrtVJ3R3UUcgiD1zay6WbLu7IK1eoyCkQyshhg40wnidI3yZysC31ctMqfNT7yloG5AZ4T5AkeOSWhSvLJR6ytQC4mOFcZNQ04ycqFyb8M+rSzFS5rAKumYmDG/wDSbWwCE5DA35T/AA2P1IjRh4g/w2CtPz/7Z/fsWkgMfJfZD2CVOlB09pGn6tu2Zfwgj8XzFmXuFSD2TEb8P8dlku3H2PHuY2DlPqwe03qZfiRafYIJFRVHBmX4Nbi0gM8R8ix+BtEIN5aOJV93/wBuwTS7rH94h8D8mt3Y2BYGbnyI/wD125YLuqpjJd2h9tkGu7/4ceH/APVrAVW/wz61+dhG8VBrTY+Y+dgwn0pXRhs9l3vVpKRyxyc89wtibxdnNJVEBsKrBkQSIGvMe22/+lSoxuS9kr9ssydOy3A283vN9LPAbNqtNBHMjERwXF6rBb7XVVpFBMSq8FCxMGMych5+FsTe7setJRThCwowGCGjhpmoznfzFtp0ivYwqv8A1WaI3ANI0yE4c2O7LI2zdWv/AHeFocNrmAACRqTxAOfnnAsENk3apSqVK6lqVamFAK+iWY93M4hAMzlnb1noF01F8mhWAS9IskAQtVR6dPPXiu63l2zrxV+r1S5OKozZlge4ggHPQ9oRl3oibK9GcdO/3Z0BlKo45ozBWHhhYSOMWDe/TLtd1pU7ujZuSz4eAGQOekkWpeg9YCpSQDCAgGETqWIJGe8JNqvpbtJrzfb04H2adhZiIEglTwmLN9F6y06yY+8ERBoVmpMnI69oRHGwD2vCXi8gsAwYyJygyQRPEE5+Hnsbqpo7Cu4BCljTzP8A1K0+vOPO2c6dIPrdRlWOtu6zpEqQvjAw6c7abbwNLZdzpHXr7qggaw6sfL5WBraF6RaF8Z2wocUsdwbDJ3TkdNTar2dhCs1M/WVwgh6faGHWeCkAHI8LB6b1xT2feyYMkCJ4sFGvMab4t5nsPadZVcUKjotSnhqBCRiUTy4k6QefEPR6vSs9VTejRP2tQK1RiMbKSTgpqcgSoE7wH32NsnZV4rE7QovgvfWEKrE9W9JAFFNxoAWBGMaEb7VvRy40b5VoGvUcpRELSpgIikiJyG/QmZyFt7s2+KlRqBKgJ/dYRC9UDksDRlOXOwYXpvS+vlMNLqL3TwreVqSAuI4aZxAHEMWYbMYTnbLbZ2VebpUU16DgBgWYdpYJjvLkBrrwt6t0z2G94p9bRYJVVChPo1Kba03PCc1J7pHAmxbrf6jXekt6piHTC6VMLyASql8MqcSgEjMWDzW71ZcQRIUACB+OfHPfa72rfjd7u8VCC64UIOYaCCdOE+qxtrdEGVzeqH9yEJelvWT3kPpJyOYk2xfSu+ddXSiufV6gT2qznCg8gfUTYNn9Ht7WnNZ8kXIT4RPkMvG2ruV5F8qC+O0XOmYu4b03BzqniAQQvHCLeX36m9arR2ZdSQoYLVcGIIBLn9FBLE8YFt7VqGuaa0Rgo0yKdFdxVRGIrwysG2bZ6OC3aJbPWN2Xuy8bZWtdr9dXxCkb1dW71JW+2pn/AKZ7Ica5EjTW1ptbpLTuVOnTqlq15qAYKKCajk749FfxHK2W2jeOkN5cLSppckZgBmGcA6lmOWQ4eFg1Gz75TrA9WXDa9XUNSnUAGso4B9U2OqZ51M+GNjbEbPum1FrqalWrfLsMWCuyLK1EB7dMBusCkgqDvnSLegbPrrXWaWYynvAKd6ydSDuE2AYYcaWW/ExPqt31UZKJH4VHs58rMXnZ9c5JUpKJzZlJYCN2YEzxtnL/ALcuyVPqtN7xfK+cpdyuWUy7LhWnkRvHssGhudChVLBXxMphgAkjxgZWjfbhh0Ro4iD7FFgdFNm1kR3qqKBaFSkrB2SmhYjG5kM5LkmMhbQmqsRjE+ImwZ9buu+nW8pH7tuWt3CjWufNwLcsHY2gN5X1n+G3b3+nvce20xfR91/y/wA7ESrO5h4giwY76Rq6m6KwzC1kJnKMjqd3jzt5bs9Qa1E7zVLFGmTli9QInPjyt659Jd2D7PrfhwvI/C4n2W8YuRBv1FVJkKWB0nADPu9nOwWHSYjFTI1UE8e0SIjfngO/wnS1PXaAJJGROLkBhy9gBOcaREWt9uVySow6mRxMntHOYguwk7t50tn7y0rjfM4TrouKO7n2mBGp08LBr+hWyFr3ZJaV7ZLEgAFmJxE6DD1Y8ItXbcvlGir0bkDUqCWeuzYVCxJWjGZncxjTK0r7e2pXGldizDraYqVW0lVBIp5DSS5Omi652pblU6pFVlV8RMhgYyxcADuPr3WAS3Y0riGxCcR3565iDzjLxtYteCKo7JkFM8pBWcuAHYHtsptNAbpTkQWIb/uGQDOuhz/kLGvMY2yhsmI5jU5a972b5Fg2227sK6XeogDSsyNYJmB5gT52t+mxmhcU0/tNL9gj1aG1L0ZvIdWoE5qAU5ArmB5j22vullGWuAYyRV60ePZGXk+dgT2htSndilauD1XX9rCuLfU1GpAPDPXhaO1+i2zb0PrNIdWHHZvF3bsTxdB2Qd2gNqv6Q1ZbvSdYI685yQQYcx5gnzHODR7KD0z1tzvDU3IOJRBR9MmQ9lhlGUHM2C7uN3q7Prqbxhei2QqIso4wxkdzaZHyi1hfXfrBWuhFVVIZVH94nFWQn7TLhqOYshd+mNIKUvlAUA+TwpqXeoNJdB2qX9Z2W2lsU4BU2dVFZQQRTSopdVmYRx/eKADkRj8bBo9j9OEqyrgo4MGm4IYEHWD2gMpzG862fr0KFWWpVuock9hu1SJPL0Z5R4W80o3u+3turq0adepTyxGotKumQlZcqW/RPK1kOjW1AFanSctOYd6eYOgbt4XG6RYNDsLal7ut6FCpdaj0qhGCpTGOmJIEq65Yf0oIw2x/0g9Hv+GXp73Tk06x+xGoWq/fmdIAJHEHla+pbI2uAGpXWpd23hbwoQtvJBcjyi170YuG0rylW7bXu6dVAwVAVLFp9HAx0EnFkcudgxmwqKXWiF1vV67Vdx3kpntCiODnJm39qLae8bYW5UPrNQSe5SpzmzHuoPeeU2qdk3bq6jJUbH1TuGdoEsjEFmO+dZtkNq7eF6vQqmqq0aB+yBUsC2RxlRv4cIsHrHR1Ddla83lDVvlYdYSo7ZxCRTQeiqxhjcJsa49Kmqi8NURKIVcNMFsT4iAAakZKZdeyN2tvJb30hrVw0V61XCMIFNTRQaSzuSWOug1ndatu9+vCUxQU01Udo5YsRknFnpnnYPo2jtKjTRVVgVSEGHdhECfIa2sKV7TDjDjDHEDTxOXhbxXYFO/1Sxu4pMLuqFwSyK5cH7HMkYsJDTxIta0ukqgtTqB6L6tTqrhOXAnJ44id1g2/STpCou9QKuIP2FI7Uk5abh87ZX6MKF3pIFaj1F4BJ6xcgQ+eBs8wBHZbLhBty67TWDmMDjIjz03zv8rPXe4KgeuBVZUA7oLMxjRVHeMtJnjB0sG1S9MqMay9WAcOIEFSB6eXdX9LSw0plxipVabqdGDCPIrNsDsq51WpNU2btSvXAP2lGqFZwfSxU6oU88MrkcrWl1e+I6IfqCVGMqYqUS5gyCgyfLdJjI2DSqamYbUGO6T7xblgXC4Xws7XipQMxhCCoIicWrfo+o25YLGjfEEgUnB8AfcTYtK9szZUzh4tK7vCyyIo4KeIZm9kCz1EwOI3nMR67BW9L6HWXG9JGbUKmWuikjdyt4R0fE7UpGI+yyOvfTM5cCYHtt9FXmliRlMZgjTiLfN3R54vzsSFZEOId0AhsPjmScxln6wtOkQAKoQIUGI1aGqZkeIHlw7pzm1FOBgcuzAG+AxOccATp/I6PpIIr9owGAME55lchwHb/rS1BeGUgqT6K5+RBInQZTOuRsGr6SVKbLjUggplnlEUsMDwDcPdbNbTYLQMYstDPiBO6ewfXHhdMoq3amyZjqhMZHJGBnmCkxrn5Gp2gvZwnUuAeBmSDkde1rYHNp3X7OjTmMAE7ioQDUGMpfhOfMYl6qBqhO4HIjUAic+GZJ14mdbMXx8Shj6K5HxEYTkMQ7PDKMvukStLsVEHC2XGCYOueQB488pAW3RekWr0M9ew3OJHtB5abrbTpTWP1u409xp1G0+7Uoge+2Z6GIGvVMaANMT95GtpumZjaF0I1FJlHg7rl+wLBQ/SWC10pBZhapdgNWGDOOYDk79NDbC1KFSmQ6NiXXL3g5iY3+uQZG86bqxS79W2Fg7MMpnCgkez32xt/u70kF5ow1OPtaX3CJk5cOXLdmAdum10qUwK2aaF47h4Vc+weBnCeNk730WQktSYoTBBRoJO4iOyw8DPjZG7HrIrXRsNQDNToRvVl3j+ps1c7xVz+rwpGdS6vmmWZagxIjLcCCJ87ASpVqVOxfUW9KvZDvKVlH4XABj9LF4WB/8A5TExN3vTrHdpV2KNkNKdRT1TmdBIOkgaWdunSClU/vUK8ZlsJ4EgYl/WEeNru7Uqbr2CIPA5a+o+qwZobSvl1Y0xXvCEaqXOLMnOGOeXA77CG3L5eCAb9XVAvbYsYC8yCczoAY38Lai8Xei46u808Sjc2RQHfTbPCRpllytTbT6OLSpl6d4FS7DtKiIVKkyZqiTiIgZkwZ8BYIVL3Raj1QzpR3SxBbWCxmYmCeJNqtDd6ZVEoIH4wXbjiJbJVjOOVlUNS8OeqJwCSWO8kTkpPMezSLObOu6yUoS59JoEZ8SRJaTuMDEbAxXqELIfDMnEFAiBJHZkb4zjXkLH6PbPqVqtOO0XMJSIILtnmxYdlFgljG7dY31QUApcGrXbKnSAxMSwjIeipxEFjM6eHp/QLos92U3i8gPe6ogqD2aKf4aZxnAxEbxviwaDo7sRbtRWmsM0lneO9UfvNHDKBwAFnb5s2lWGGtTSqODoCB4TpYqzvWI/Fr52g2MnOkDzDDf477Blb79G137RurvdiTOFTipSeKNmBlMKRbHbSp3i6slDaGJVBLUL1RqMlMuFIVarCDTYgwJnNt4m3sSVmGXVsPNf4rCvlNaqmnVoF6bCGVwpUjgQScrBhf8AgrV8LU69KvUCGOvLJXUEicN4u5BZRG9T42Ls/o7todmrfro6KZQVaRqkc5IQyNx32dqfRlc5LUGvF2MyOqqkAeCtiWDwi2k2Fsw3aglE1albBIx1ILHtEgGIECYHhYK7Zux6tPE1S843eMXVJ1ayJzwgnMzx3C3LXAU/4Q8+duWDlCkACWEA8dfOzUgjLOyV1uhGqg/rH4KLHeZwgc9efhYDhpE6eP8AWlvnba2zRQ27eKZjCyllP4HIO4a5nQbvO30QDlB1i3if0tXTDte61Qc6lCNMwabMAf2hnysGb29S+35KoKwDrBOc/o6c/UrUpiXy9HIecyeJ7Rj/AHNn9oIGvIPECd5JEgk/L/e0aYByj7sZ71WbBChtCnQdqbsFSrMNuR8BU4vwtlpoZ3FrW21rmChbD2gQSpykhdV3R2f60tjukRDOVI0GM+rID177WvRHaTMv1Wp2yqF6bnVUC50zvjtZHdpplYLe8XcFYOma6cx3hqYk565eMJLTGLPMc+ByJ8JnP+Vrao0qpGpbInXz8ljf8qq7rIAMGfkW8f58dbBquhS/2kT6IJBH4FYeZn+t5vOkzYtpXYcaDOeHZdT8ffap6HXf7Z85GFonXtcYs9tif+L0EOiXJz44n/8AX7bBVfSSrrRu9SkB1lOo9RR96MipH6JItS3eumFb1QzpVM3QjuH0g3AbrXH0q3zALnE59Y/kOrBB/PbNbHqdTXCgTSvEkpweJkciAZHGLAjtfo2KR+s3UkUmO4/3ZaBhbdh1jXWN4txKoOEXimFae8O6xH3TqDyOc6aW2Ox6q3a9C7MvWULyCMDDIROXh4Z2zXT7Z9TZt6UUqoajWAamjqGwAx2SG3CcjOmXOwL3q5q7YhiFQaVNJA3HcQbDpUArElSjj/mUj5aGJ4wRaqXaNUkhqhAmOwAN0xvy87MNdCVxFsU55k7jnxsGko7fYoKVekK9KOzWpnDWQnQkAwcx58LK3XaDXYmtRq/WaK5VEiKiLwq0iB2cz2hpPnamu10VwcIAORnOc9Mwc9f61s62xSGpIWmoBOMMwOY0xZkjfnwsDt52ZTaktWlVLXRpJTswhnF1Zyzicp1y1sKhUfu0sKqozcrkN32a72BWQTlpkTlYt86M1rk6XRKtOoL7mhYFerqJPaIEzkSJHK3pOwOhdK5Yat4b6xXxSCFhEY6FQTJOfeaTwiwL9B+iSUMN9r03au0sgYyyAiMThiAHI0HogwItsk2ougRp/Sp/+SbDvd1qkEitCzpBP7wstTpEZl2PnHzsD7X1gYZVT9Ij1ZMc7KnaNXcf8vytF1xbj+f/AEG3abLf7x/7n/rsE1vdVp7UcoH8NpC+1N5byA9Wa2kuy2MyT+f/ANdo/UDiCjgTmw3GPuWAtK/EZ/aHkQnwzsepVdxkk+BH7wsD6gRGnr/0WmLhkSTEcgfgLASjK6o+fHB8Dbljpd2AgVP2Rblg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21190" name="AutoShape 6" descr="data:image/jpeg;base64,/9j/4AAQSkZJRgABAQAAAQABAAD/2wCEAAkGBxMTEhUTExIWFhUWGB4YGRgXGCAfHRsbFxodHh0aGB8aHSggGhslHhcdITIhJikrLy4uFx8zODMtNygtLisBCgoKBQUFDgUFDisZExkrKysrKysrKysrKysrKysrKysrKysrKysrKysrKysrKysrKysrKysrKysrKysrKysrK//AABEIAM4A9QMBIgACEQEDEQH/xAAcAAACAwADAQAAAAAAAAAAAAADBAIFBgABBwj/xABMEAACAQEFBAYGBgcGBgEFAQABAhEDAAQSITEFQVFhBhMiMnGBQpGhscHRBxQjUmKScoKiwtLh8CQzU7Li8RVDY5PT46Nzg7PD8hb/xAAUAQEAAAAAAAAAAAAAAAAAAAAA/8QAFBEBAAAAAAAAAAAAAAAAAAAAAP/aAAwDAQACEQMRAD8A361CuoaJ3LnpzbS3bVN5LQsegM+HpWaaiM4T2QD7bCq0gJGEes/xWAdaqjAHORyUfE2jSdeenFR8LFpUxOVMDP8ArdYvUgR2Z8ePqsCzOBunL7w32lTdSIAEaRmcvKzFQD8OR4T5aW7Wr+ifFdP2bAlWori+StPkLLPR4ByBkJU/HS11VQn0RGvdHwWylSkM8QXXeq5xpqtgQN31EMfBW9WZsNrnGYR4HIj42aZBnhVfJV+WthVqm7q0/IPlYFainL7MkjeV/r3WHmDPVGIyy1592zgQn0c+SN7gLV+3ttUbnCtTateGWVu9JZeDkGqH0EnebAVGkdxw3JCQPMJZqkhaZUzzQ7vFOdsTs97zeGxXs3i7oSfsruAqqDxdQXJ4mZtYXLoTd6xZ7nfaqVBkQzFjPMh5OlgvWRw2WAgEyMOftTW0nJGQWmN+i/KyK7OqUexeXKZyK9M4qecZ1ge0kneQV552NVRqbinUyJMKQYxScoiB87B2KwmfspGWbKP3hNphyRqvOHX+MWHWpNnrI5k6fr2iC4Pfbjo/zsBUf/qSZ0DD+O3KlQzAcjwBP79gtXqDKXPEy3ztJqj7nbhqcvWc7BOmX73WOYyjC2f7djNeXIjFVjiFb4Gy61GOZZj44rTpU2Me8t8z8LB2qtnOM781PvImxFxLPYP5T8RZdTJIhh+pI01DRmbTFAHj+Ue+JFgNVhsyuc6zHvEW7p14I7v5x7ibKCkVPZzHjB902ZuxYZlmAGmYPviLAyjmdQfUdfBrTdTGZPl4/pW7p1G1P+b/AFZWE9Npy94/isHeA6jEc+fzsRlMRi8cjJ8bRpTl8x89LMrQWDEz4KfVYO7ncjGoA3Dqwd5525Ytyuwz7JAy/wCXIPhANuWAqXiJxSZ5r7ZFh18Ljd7D7otE1c88X5m+LGwapnSQOZJ8d9gjSpYTMN5iPOzrJlMRyxRl67IMFGZc+H9aWkt4Q7/2vkLAZTrp5N/qsSnUJ7onwM+etl1gZqT+b+VpYwTmW5wd35bA4WnJiQBzPrsC8XkAaAgDh81sNagnJQf0gPjYT1AciqjyHwNgCao5/s+ru2nQqmfdofcBn5WgpBAICkbiJ94axaJUHtCfDF8bBLat+elQrVQQKiISpaYXi0EwYEmOQthdgXa7Vw7GobycnqhGqNJcDOp1QAdszILEdnICLavprtelddn16hQdtOqSmR32eQAZ1ESfK2d6E7LaglKjTZqQEFzEFmIzJMRGcDwsDw2VsrsqLoiORp1FZd8SBAB8bZ/bta6USSbuoUHJi9SmwJECDhI3W9SvmzKVWBUXFAyJJkb5BGYOhtnNpdBqNTu4HERgrIGjPPC4GNTzOKwVGwbyL3Vp1lYmsqMqucLrVpSMVFnSAWXUBgCwnWJGmu9yRkNEnHdKg7KnvUmmCms9knLhEWxVw2Ct2vP9lx06skPdXgdam80XXsu4gsuc9kjQm17tzaJTGQyo4rU0rKe6esYKtXLc6yDzUbwLBKtc2UEVA9RkbBiAJLKwlGiD6IwnmLdUrsMR7FQEbyEI8pUZ2Ntpa1CpcadRw5qVKlNmAyIFNmSZOuWvE2YxkZYfaPiLApWWBH2g8lH+VrJVqsHInPxPubK1pWGsx+cfKybqZmTG77QAe6wCo1huqCObesd+x8QjvD1n/wAk2hdyMoJ5HF/KziE+lJ362BWrUBGZX1Az+Zrd06CkaKJ1gJPnqLTqHPWf1ifhYSuB565n5Z2ApcjQIR4J8rdYiDlgz4KvwtNHUnveGftjDaNRUkSJPj/psBbup1OCeECzGM7wkeCn42WpKk6Gd0HP3WJjGYhvzD5WAhqZQFTj3AdPfZtapiSueUgKN/CRavpKv3N+Ux74s26LnCcN/wAhYLK4yxYyRpqBz/DbllLrSGcADxB525YItUE6+vDr67dMTx4710/NblVyJlv2P524Lw27D/2x87AMgeJ45fBrQp1VnuifD+dmHqk94wfw5eUbrAZhvNT/ALn8rAzPBR4wbdgsNB45G0btXnLPzf8A02OQfHz/AJWAQqPG/wBfzFhV51MnlINi1HbSfh+8LBeoAcyfI/72ARp7o0yH+02jgmOzn4ke82k1Ub582+EW59bSijV3winTzPZkkzAUdrNmMADnYMn0jvyVNsXOg4xU7s0YNQ1aohczuhQqab58y7U24Fv9JuvQAOErUZcntBowo6iSCB2lzyOVlejdxW87QrdbMpRYs40FSscRg/eyaD90Wtqr/WdsJTVUNK60zVquNTUzVcZIzgM2EZnvWC56S9Jql16oLQVxUBJZ6vVhdN5U55zY122xWOF69CmaLxhq3eqamHF/iDCuWe6fCz21aRZqIMgEuGYKpKSvZPaBKqTvGeg32pdk7Ov92VFrVqVZWY4iEwsBnGLCsOsamARIzNgc2pQFQ1Eq05pMAVYNDqzEQVI7rAwQbYj6Q600qAZB9a66kleqFzdUYFGyywtIbxkW19/vZNarSQU1qd5WqNAGEBV7Myd9sHtqnXBptVY1Q97pU2c02orNI4sNNambLhUjEI3cbB6b0m2ea1Kk0S1KvTqiOAMNr+FifK1RVBEjCIPEH902s9s7bSnTNJB1ldkhKSiSCy5NU9Gko1LMRplJsi+Efc0568pawI1VIj7Mafi+NgOxnunT+tWtYMixOJPCB87CXCPRp/s/KwL0an4W1/rRrEZ2PoNlxB+Fi9agOQXwhfZC2GOrAyUDfl4//TsHZqHcp47/AJ2JSJI/uz5hrHpYCMy3iB8ktFKQAyO/e3/qsAlLxoBy7Z9wsN6rZzAnnUE+2zT1QAJmfEZ8s0sOpURuXImfgBYOITpi/afP12mxO8t63+FhUwk6rA1ECP8AMLFvFSishhDbsMR59v42Al1Lbmgni1SfdZ1jgGYDE75fyyiyFCnTyMFjI1ED/PYr3aTlhieBn2uJsDVG8mSRiOnov7Mjlbqw6dyHpOs/o7vNjbqwRrUxi3D8otMhYzPtXL2240icxlyaf/x26gkTPqn/AMdglCzlr+kfhaFTI6T4FteVu6VEb3Ybj/vgtNlj70c3/wBFgGjmM19Zb4ixFG/sj9b/AFWA7Djp+PX9kW4r8DHg38xYHjT8CfL4my1ZDOQBHif3VsxTFRhAz8f5G1Bf+k92pu1LrBVqrkUpFcp0GJ3VZ5AyLBcXemTmVhRJJJaFA1JMQB8rZHpJVe8Kt6KH6tSf+zUd9arBwOwyy1YzMKBvm1dt/ptewDRpXHqVPeeu2MtB0wqcIHmZtRUa9S9VaKXqqakuqAE9lFMAhFGSk4oy+6eNg9O6EUCtwxgE1KzsxYrBqEkw8HRNSoO4CwejOwr9cqFWmKd3rtUqO5c1GQtjjvxTIMDhxtrK7dWECKISABGgUctwA3c7UAuVZqLC73xkqda7YlwkEMzFBUVtMmUSsHJeFgsthXyq4Za9NKbD0FqYigzjFkMiASD5WsGrKkZAAaQczJ0A1mbV91v4dgzBcSwJBzggzinMjIHlPKwLpVdetrvUnIwMssOWEZ55jI78RsHW2GStQqGn1BIIV2rThScyWiDiHZgSM7eddMdrm83u60ruWahQR2SoxktVClQ5xZlFMQd8G0ukdEdWjMalM3iuxamrnATSV3YkEwQexkc/O2f2DWLuAwJaiGpzyYCoNfAjOwb/AGQEWrWCIQMKKxJYl3ptUVnYiZJYTPO1j1sCJ/befbat2VVUNUxd5XYADIYSesBORn+8I8rP4wfLeDPsC2A5q5T2vENPvIsFqmYMv7D+9aShjx9R+VuzdznKtH6IH71gB9YjLrD+z/Fbv61/1DnxiP8ANaTU49H2f6rCFM5ZxJ+4bAdKwy7U/l/itIVcsy0+XwawaC55TvzKtPyizdOnO/EeYb/YWDqleCpDB1Xz+RtF70T6Ttwh338gpNi1KGegA/W+AtFUjdlyYj2FLApUIJzDADjjketJt21SBo3Cc/VmlmJA3meZG/8AU+NhZCIceYB9uIWCF3rsJPaHkonhrBszUr4o7LCPCc/C0acZjEhO/JRrz60WIaE5DD+rH8dgiokklyORNuWep3ZogH2H5xblgBWiYMez+Kw1ZOA8yB7mszWqL/iftn52C1U64/Uf9VgYogZQo8j8msXCdQpHmfhYFCsd4J8p9WdisDwgc0Hq0sEXDnQGfE/K0rtTYnQ+s6c8rSAjfHICPhbMdONrYQLqhMkA1WE6MCVpzzyYjLLCN5sCnSzpO14DXS7VSlICKtcNiZwfQoRlG4t4xvNs62xaGDqkRadNgRBEtllJJzbjYV2YpBMiMwOB1gcP5W7q7YIejUBKsjq0n0lYxh88UR4crBzYNAuv1SpJrAlaTsSC0ehnHMDw52V2Zip16ZgytRciN6EZDPWQRlkM9bavpZs/6rehWCthchkIyIqYgSNYzMD2b7U22MJdb0ogVH+0VTktXLEQTuM4gN0mwevXymXWZIOUDXNiNRvIsvVKUqRksZfDO+AZz/D47rIrfWend6ytORYqcpIAUe4n9abM1b4GVS1OQQTh11aGLeQn9awLse0MOTh4PBiyNJ8P632lfbuzUsIDQraakgalOe/LPI2OL1SCyGUldHGhiYVjulT/AFFkL9tkYSFAXPEZBnDGZXdli00OoIsGW6V4etoKoZqdNGYtBOJ60DDGoIVc/G2Y6OXf+1E+hVpI+vpUyFZcstD7bbvaOz0q1KUP264LUwsjtUUUgGcu0A6k8xbM3S49ThZc1WoxOLJlDzjRgNCONgvrj2KwVpHWJGoGdIRJnLTK1iaYY54fEsnwOVuX6gIp1gpMVA2RiRUUT5w5y5cbF6lhGJmMbypzz5HLLhYBG6KPRBz1yPx0tMooP92PNWNpVSJ7/kT/ADt2jroCfI8OHZNgBg/6SDwxD4WCaWedBf8A5P8AazwpHgfEEn3AWgoH3SfHF8IsCpVQc6K+p7FoqsZU09T2JTcD17y4/esbrV4eYZv4rBGng+4OcL8TblSkNwPlhFuCqm8n81iPUWO03lI+AsAqdPmfDEvuBt3VcjJmPISMuWtuxVp7gp8vjhsQMp/5agRrA9ecWAdOqIgsfzWmXQZds8/6ItHCNyrlvy+doVFzOUaaqLAegq598/1+lbluUqeWTiOS/wArcsB6tZ8Rl/2h7ROthEkmcU/rCzDOTmCfZusBl8fMD42Duio3jnrPuFjNSQzKL7fdYdGmp1jzUZWbWih0g/14iwAvl+pXOi94qYFRBwEknRRJzJO63kVa8tUVq1TKtUZqpniYIXf2oj12sOmG3Rfbwq087rdiSpnKrWBzMEmVUSoPzspR2WbwwpgnWI0jUZyYjumwO7WqIYhCgqjFTb0HA+5+IZyuuRtn70GJg5kZNwmQVZTOkiP9resnZl1u10NJ1FenTI60DNqZMlXUAyDnErmbZHpH0WMCvQY17ucxUUyU5OBqOccJiJsFjVdqtSo4LNRvaU2w+il4ogYwCe6SNI1ItV0qQNa+3dAAKlNLyiyZNSn2HjXveFi9BbyKwq3MrDGGpuWHfVZDKNc4ztK+VQL3dK2EwKpu7/o1ewVOW54z4CwWPQunjok03Bw9l6cZ0nBEOnluOR0ytd1r25MmniyXE1LUhu0CEziCDIOk62y/R+9/Vr++WRPaHEHed0cxa526DRqYaZKFnJpsuhIpmpgaO8pCtkbB3SqBwUu+Om4BaGBBcawWTIHKACDnHjZnZ2yGdDjgSSWOQmYJjd2uPjZDpbVq0rn9eQkVKffGnZOUxkCVkQeBto6VZTd6bVkVqnULUbsg5shOU6ZjSwZ2vtSi9/udOgwco7YyrSolCAuIZEjCclOU21u1woEikHckADIAlsu2x9GJJjcDbzroqTU2mnCn2Y4BUJ99QW9GvF4xXlEAnACx5MYAHCYJP+9gqK2zXS6ik9LGFZJCyewHgj72VNonPS3X1AL2O/hgYsIOKBIaQNSOG+bW3Si9NSu5dCFZalKJ34qqrB8cUedqa6bUo3uka9AYSQWKsDorESMJiZGYNglULAQKsEbpHzmwmVpzckjj8sVoVCy6kDlhHsnO0AdIAOXBflYCJd5zhSf0P562k13OeQ/rlNhU0ae4PVn7IsSpRI5+OXxsA2oiRKez+djU0WB2R6v9VlcJOULxjrAD77HWpAElR+tOnnYJ9bEaR+iB+9Y1KqIyIB5MvxmytIrqSvDQafmsTrCeyHH5F+ZsEqzNvxHzX4LYRI/w/wAwPwX4WcEAZoDOc9WmfrNhnEYgNGmQUa+EWBVgIb7BOAMf7WisjIqo4SBny1s6aJ4VfItv8Gtzq3k9mqZiILbvEyLAKkYnsoPAj+K3LWNDrY7tbXf/AL26sEm1zIkRvX+G3TqN8Zc0/hi3OtUGWYRzJ+VuqldOI1y/oiwdUaee7yNP+G1N9IO3XWl9TpuRVrrLuJPVUTIJJAgM5GFfM7rX11pK7AZeMDTfut5k+1BVq3iu8xVaphUZRToSKKgwQBIB01c2Cru9IJhp0xAAE/hWdNO8SrZWtrltJLrBbMEghvuk5Zzqpi1bcLiUUMZl4JniZOeQzhj7bXOzNhvelYAdhe9UbuKQAIJGZIjurOtgT2/jq1qVa4MxvDrgajOVVOET3RM4tBysC5bRv2zKrP8AZssBq12Vw7pJgEgAjGAdQe6c+NtQaNLZ92qfVhmELVard94khfwrnAQefPPbLqNTYSTliZ2YiXqEEsxIzY7s7BI3QVrwl/2dRc1qZxtTCkK6wA2BTkj55rmCedjdIr99YeqFAVzhr0tRNWicRUg6OYHZ4q1rboLVqtWDuxJJgSdxBmOQjziy/SW7UK1W/K0pebveErI6a4HWmJYaETinwmwdLVFWvQvAMrVwtOgIqjPPfHDcVGgNrf6Qq+G7Xa9ANFC8o27NVYoSfwsjN6xamGx611poHZXTrCaLoTBFSWKFWEqQZI1HC2g6V06b7JInsMuRO7EDrzBiwWL3Fb5s+tdpjEHpSRmMB7DeoKZsn0qrdXTrNxC0V8FUA+O+y30abSNSkobVqVNjl6QBpsf/AI1Nsx9Je0MVcXQstPDUMGCe1WTsEgbyT7LBYdAa4Q1b4wJATGoAzZqxwooneQFHnbX9D6bGklVzL1DUdzuxMy5CdwjCOQtUbDuyijQUZKauIDcVoJhpjwkYvFbaLo+v2FHIZpPtGlgpOmG2Ua7bRpnWgtMnWYOF8XjkfVak+jVsFZULRjpFoGhLEsw8RNodM1Cf8aY917tR5QxOEeufZaj2deGoVLtVzXCynWQVIwmeIMzNg9ECtDDHLIxpvLZypyJld6wwsA0+JB8ZPtDAD1We2pSK1lZRlXXPSDUQdnUZdk68rDDVDnInTu5eBh8jFgW+rjPsp+b5qcrQeiBqnqI+KWZRd7jtcQZy8zl4WkVH3wORpiwJkRoGUH8S+vu2iGIiWb1iPYtmGfLVfHA37th9adzKJz9P52CSRvZo3Rh+VmaDjQ4CODEjz7IsutdiM8+YLfFhY1OsQd/mT/FYJPS/FTHhx8WX42W+rrvZeZ61R8LPNemPLL0SR7mFhmuTr1n52/8AJYA0rgDn1eLwct6sIsX6io/5R9bb+WG3f1gie1V8AfnUtzGZkF/1oPvfOwMU7qAINM+WL+C3VuvrCekGn/6a/CbcsE69InIoxggjsnUaHugAixKVKq2iv5mPeRblemZ7s/rf6rSosIjqzi3Sy88j2p9Vg44anTcEFYpvHamDB3AmbeJXa7K16RF7lFGL5ZdpgoXWciD+W3tO16q0qFWoezgpuxIYQIUzMtmLeP8A0fkN19VgIkKI17JJnmc5sGx2HsAPD1MQpA5FdTGUAnTXcN1tHtq8LTVKVEKqASoAyXizcT8bZrZe2hdq/VVXf6rWITPMUniRUQ5wjYgGG7EDxto9qXMnEgXNd/4eJ9lgyXSFMd2qiIEA56kY1meZ9xFqd0JxCI1BHidPD52v7/TJSog7xU+UCR6om1GiFycyCwB4wCB7czYNZ0QoQyFYyeMzrmRlPCynSeot323dngEXqgaVRToSp7PnoLXHRrY7YqTwAqYtOJ/3GfjbN/SbUnaNxXCCUzmeLqRpqMjlYLfpdeEQ3MBRhkHDMiC4BHMQffxtd3zo2la7NQWrUp0qnahcJjOeyWWQLZPphVUXpA2Yo0ky5wWi1/0G2m1Vq2JyyUwsTz90Aac7BVbG6P1NnXijTNUVKTF1ViIbPtFXGk5kg7wd1sz0+GPbCOvdNFWIESXpOyLHmVtfbTut7q4atBBWIdnqAGHlyMJAaJATdqBlFspsnagF8d70rKt3UuwdYYKjF4g5nE5UDKNbB6jd7kB9WpKYwqw0+5TM+Es4/La5oUzTpU1juqvKI/rS2I6H36vXe7XpxipBbz1rzKoSwgcToYIFnU6Xl9nVr5hiHwqNCQWAAz0yznhYMN052q9S/VqMjqvrVBGjUmngJDHSAzEDnZvah/s6CO4IOWYgZ+o2z9ZJw1DJ6yuHYscyzVJNrqixNMg9phLacToc+G+wel0n+tXJSjRUCK6kbmUCI4g5g2UXaAdFvIDAOQtZRoIyk5ZETmDuPKyH0YGoKeBphZEHdJkGOMG1xQ2T1d6qjCvU3gThOgYjMEDcfnYJVKQ3kDwJ9sU7Ap5ekY8CfeluLs6tTBVl6xBmj0zLhfuupBJI0DDUcxmICVxK7EaaN7RgyPIxYDuPxOeBxAeywSonN2B8RYJpfjIjWVPzEW66tR6TH1z/AJrAVMPBm/WHzmxRTBiA2e4E/A2BTpg+ln5ny71mEQiILepv4rB2F4pU8xHsm0WY7qbGOR+DWli4meZE+9rDqUxxIn8DAesE2DiUyx0dfEEe9rMQQBkY8PiRYKs3FD4hvjbuniJjCnvHvsBC/I/n98LblmRQqDR6fko/etywGvE4u4PAo3Dk1hgMf+X6lYa+LWdvlEg7vUPnYdJSSPshPICT+1lYKXpkj/8ADr5OUXd90btJ0t5j0Wupp3KmRkajFznxygjhAMG3pP0l1FGzbyophWIC5wMmcTv52wFBOrulAzmEUEQNy6jz3fOwJ18VRCTmpJWNR2gZHDcQeEi27+jLpEt8upoM39ouwNPtHN6S9lX4sQOyefjbKXYEXd2bQAtrPITGuIAeE52x1yvtSjWF4otgrLUlY0jQggZFWjMc/UHtFbZLjtRPllM6HnpaOxujwNQ7wIJO7mBx0geFrLof0qpbQpyvYrIPtaLejPpLPeUxkfXnbQXagEBCiBM2ABUU6RYCIG/428r2mnW7XgwTTNNPMqzHyGIe23qW2aypTepUMU6SmpU5hc484t459H95a8Xv6y651az1TrEZAD1QLA10qcm/ViIgSeZCsKaiOE02NtB9G9P+xXyr/i1mA4wiInvm2JvdVjer69Qsz4yBOgQElVy01Pqtt+hCsNiAjIvWcnwa8ROX4RYNBsaotEVmdgqApJOg1BJ84tZ33Zt1viYqlOlXUiAxg5TMBhnrBjztTbQA+r3sADITnJ7jKdN9svcL9XQ/ZrgG4Ds75yjXLKwaq+9HWo3SpRuCqBDRTZjqw9En3G2E2zRqjZNC64D1lWqC6EdqmKYLSRuzgW9J2FtRnBFbIwCNe7xPjr5WY2t1zKxuz0mdVJ6upmr/AHQSDKT97nYPFL6RgRQQcFUSN4kTEeWnK0ro5XGRuqERvjKM+U276S7Sr1HZr0o6wNDKFgKdAnlMZk62r1vBFWqNzEnxAyzEc7B6r0P24hCIdWxScpxMyjP222n+1vC9kKcYzzBMGdB3hBnISDlb2LY+1VrLJMMBLTv7OKfDX1WCp25tS91K73O4LTFSmivVr1p6tC5JCAAEtUIE8ptTbG2jeheXu+0KVEV6ixTq0Jh8ALYGG9oJgxxnQWtegl9DPeSxmpWrtVJ3R3UUcgiD1zay6WbLu7IK1eoyCkQyshhg40wnidI3yZysC31ctMqfNT7yloG5AZ4T5AkeOSWhSvLJR6ytQC4mOFcZNQ04ycqFyb8M+rSzFS5rAKumYmDG/wDSbWwCE5DA35T/AA2P1IjRh4g/w2CtPz/7Z/fsWkgMfJfZD2CVOlB09pGn6tu2Zfwgj8XzFmXuFSD2TEb8P8dlku3H2PHuY2DlPqwe03qZfiRafYIJFRVHBmX4Nbi0gM8R8ix+BtEIN5aOJV93/wBuwTS7rH94h8D8mt3Y2BYGbnyI/wD125YLuqpjJd2h9tkGu7/4ceH/APVrAVW/wz61+dhG8VBrTY+Y+dgwn0pXRhs9l3vVpKRyxyc89wtibxdnNJVEBsKrBkQSIGvMe22/+lSoxuS9kr9ssydOy3A283vN9LPAbNqtNBHMjERwXF6rBb7XVVpFBMSq8FCxMGMych5+FsTe7setJRThCwowGCGjhpmoznfzFtp0ivYwqv8A1WaI3ANI0yE4c2O7LI2zdWv/AHeFocNrmAACRqTxAOfnnAsENk3apSqVK6lqVamFAK+iWY93M4hAMzlnb1noF01F8mhWAS9IskAQtVR6dPPXiu63l2zrxV+r1S5OKozZlge4ggHPQ9oRl3oibK9GcdO/3Z0BlKo45ozBWHhhYSOMWDe/TLtd1pU7ujZuSz4eAGQOekkWpeg9YCpSQDCAgGETqWIJGe8JNqvpbtJrzfb04H2adhZiIEglTwmLN9F6y06yY+8ERBoVmpMnI69oRHGwD2vCXi8gsAwYyJygyQRPEE5+Hnsbqpo7Cu4BCljTzP8A1K0+vOPO2c6dIPrdRlWOtu6zpEqQvjAw6c7abbwNLZdzpHXr7qggaw6sfL5WBraF6RaF8Z2wocUsdwbDJ3TkdNTar2dhCs1M/WVwgh6faGHWeCkAHI8LB6b1xT2feyYMkCJ4sFGvMab4t5nsPadZVcUKjotSnhqBCRiUTy4k6QefEPR6vSs9VTejRP2tQK1RiMbKSTgpqcgSoE7wH32NsnZV4rE7QovgvfWEKrE9W9JAFFNxoAWBGMaEb7VvRy40b5VoGvUcpRELSpgIikiJyG/QmZyFt7s2+KlRqBKgJ/dYRC9UDksDRlOXOwYXpvS+vlMNLqL3TwreVqSAuI4aZxAHEMWYbMYTnbLbZ2VebpUU16DgBgWYdpYJjvLkBrrwt6t0z2G94p9bRYJVVChPo1Kba03PCc1J7pHAmxbrf6jXekt6piHTC6VMLyASql8MqcSgEjMWDzW71ZcQRIUACB+OfHPfa72rfjd7u8VCC64UIOYaCCdOE+qxtrdEGVzeqH9yEJelvWT3kPpJyOYk2xfSu+ddXSiufV6gT2qznCg8gfUTYNn9Ht7WnNZ8kXIT4RPkMvG2ruV5F8qC+O0XOmYu4b03BzqniAQQvHCLeX36m9arR2ZdSQoYLVcGIIBLn9FBLE8YFt7VqGuaa0Rgo0yKdFdxVRGIrwysG2bZ6OC3aJbPWN2Xuy8bZWtdr9dXxCkb1dW71JW+2pn/AKZ7Ica5EjTW1ptbpLTuVOnTqlq15qAYKKCajk749FfxHK2W2jeOkN5cLSppckZgBmGcA6lmOWQ4eFg1Gz75TrA9WXDa9XUNSnUAGso4B9U2OqZ51M+GNjbEbPum1FrqalWrfLsMWCuyLK1EB7dMBusCkgqDvnSLegbPrrXWaWYynvAKd6ydSDuE2AYYcaWW/ExPqt31UZKJH4VHs58rMXnZ9c5JUpKJzZlJYCN2YEzxtnL/ALcuyVPqtN7xfK+cpdyuWUy7LhWnkRvHssGhudChVLBXxMphgAkjxgZWjfbhh0Ro4iD7FFgdFNm1kR3qqKBaFSkrB2SmhYjG5kM5LkmMhbQmqsRjE+ImwZ9buu+nW8pH7tuWt3CjWufNwLcsHY2gN5X1n+G3b3+nvce20xfR91/y/wA7ESrO5h4giwY76Rq6m6KwzC1kJnKMjqd3jzt5bs9Qa1E7zVLFGmTli9QInPjyt659Jd2D7PrfhwvI/C4n2W8YuRBv1FVJkKWB0nADPu9nOwWHSYjFTI1UE8e0SIjfngO/wnS1PXaAJJGROLkBhy9gBOcaREWt9uVySow6mRxMntHOYguwk7t50tn7y0rjfM4TrouKO7n2mBGp08LBr+hWyFr3ZJaV7ZLEgAFmJxE6DD1Y8ItXbcvlGir0bkDUqCWeuzYVCxJWjGZncxjTK0r7e2pXGldizDraYqVW0lVBIp5DSS5Omi652pblU6pFVlV8RMhgYyxcADuPr3WAS3Y0riGxCcR3565iDzjLxtYteCKo7JkFM8pBWcuAHYHtsptNAbpTkQWIb/uGQDOuhz/kLGvMY2yhsmI5jU5a972b5Fg2227sK6XeogDSsyNYJmB5gT52t+mxmhcU0/tNL9gj1aG1L0ZvIdWoE5qAU5ArmB5j22vullGWuAYyRV60ePZGXk+dgT2htSndilauD1XX9rCuLfU1GpAPDPXhaO1+i2zb0PrNIdWHHZvF3bsTxdB2Qd2gNqv6Q1ZbvSdYI685yQQYcx5gnzHODR7KD0z1tzvDU3IOJRBR9MmQ9lhlGUHM2C7uN3q7Prqbxhei2QqIso4wxkdzaZHyi1hfXfrBWuhFVVIZVH94nFWQn7TLhqOYshd+mNIKUvlAUA+TwpqXeoNJdB2qX9Z2W2lsU4BU2dVFZQQRTSopdVmYRx/eKADkRj8bBo9j9OEqyrgo4MGm4IYEHWD2gMpzG862fr0KFWWpVuock9hu1SJPL0Z5R4W80o3u+3turq0adepTyxGotKumQlZcqW/RPK1kOjW1AFanSctOYd6eYOgbt4XG6RYNDsLal7ut6FCpdaj0qhGCpTGOmJIEq65Yf0oIw2x/0g9Hv+GXp73Tk06x+xGoWq/fmdIAJHEHla+pbI2uAGpXWpd23hbwoQtvJBcjyi170YuG0rylW7bXu6dVAwVAVLFp9HAx0EnFkcudgxmwqKXWiF1vV67Vdx3kpntCiODnJm39qLae8bYW5UPrNQSe5SpzmzHuoPeeU2qdk3bq6jJUbH1TuGdoEsjEFmO+dZtkNq7eF6vQqmqq0aB+yBUsC2RxlRv4cIsHrHR1Ddla83lDVvlYdYSo7ZxCRTQeiqxhjcJsa49Kmqi8NURKIVcNMFsT4iAAakZKZdeyN2tvJb30hrVw0V61XCMIFNTRQaSzuSWOug1ndatu9+vCUxQU01Udo5YsRknFnpnnYPo2jtKjTRVVgVSEGHdhECfIa2sKV7TDjDjDHEDTxOXhbxXYFO/1Sxu4pMLuqFwSyK5cH7HMkYsJDTxIta0ukqgtTqB6L6tTqrhOXAnJ44id1g2/STpCou9QKuIP2FI7Uk5abh87ZX6MKF3pIFaj1F4BJ6xcgQ+eBs8wBHZbLhBty67TWDmMDjIjz03zv8rPXe4KgeuBVZUA7oLMxjRVHeMtJnjB0sG1S9MqMay9WAcOIEFSB6eXdX9LSw0plxipVabqdGDCPIrNsDsq51WpNU2btSvXAP2lGqFZwfSxU6oU88MrkcrWl1e+I6IfqCVGMqYqUS5gyCgyfLdJjI2DSqamYbUGO6T7xblgXC4Xws7XipQMxhCCoIicWrfo+o25YLGjfEEgUnB8AfcTYtK9szZUzh4tK7vCyyIo4KeIZm9kCz1EwOI3nMR67BW9L6HWXG9JGbUKmWuikjdyt4R0fE7UpGI+yyOvfTM5cCYHtt9FXmliRlMZgjTiLfN3R54vzsSFZEOId0AhsPjmScxln6wtOkQAKoQIUGI1aGqZkeIHlw7pzm1FOBgcuzAG+AxOccATp/I6PpIIr9owGAME55lchwHb/rS1BeGUgqT6K5+RBInQZTOuRsGr6SVKbLjUggplnlEUsMDwDcPdbNbTYLQMYstDPiBO6ewfXHhdMoq3amyZjqhMZHJGBnmCkxrn5Gp2gvZwnUuAeBmSDkde1rYHNp3X7OjTmMAE7ioQDUGMpfhOfMYl6qBqhO4HIjUAic+GZJ14mdbMXx8Shj6K5HxEYTkMQ7PDKMvukStLsVEHC2XGCYOueQB488pAW3RekWr0M9ew3OJHtB5abrbTpTWP1u409xp1G0+7Uoge+2Z6GIGvVMaANMT95GtpumZjaF0I1FJlHg7rl+wLBQ/SWC10pBZhapdgNWGDOOYDk79NDbC1KFSmQ6NiXXL3g5iY3+uQZG86bqxS79W2Fg7MMpnCgkez32xt/u70kF5ow1OPtaX3CJk5cOXLdmAdum10qUwK2aaF47h4Vc+weBnCeNk730WQktSYoTBBRoJO4iOyw8DPjZG7HrIrXRsNQDNToRvVl3j+ps1c7xVz+rwpGdS6vmmWZagxIjLcCCJ87ASpVqVOxfUW9KvZDvKVlH4XABj9LF4WB/8A5TExN3vTrHdpV2KNkNKdRT1TmdBIOkgaWdunSClU/vUK8ZlsJ4EgYl/WEeNru7Uqbr2CIPA5a+o+qwZobSvl1Y0xXvCEaqXOLMnOGOeXA77CG3L5eCAb9XVAvbYsYC8yCczoAY38Lai8Xei46u808Sjc2RQHfTbPCRpllytTbT6OLSpl6d4FS7DtKiIVKkyZqiTiIgZkwZ8BYIVL3Raj1QzpR3SxBbWCxmYmCeJNqtDd6ZVEoIH4wXbjiJbJVjOOVlUNS8OeqJwCSWO8kTkpPMezSLObOu6yUoS59JoEZ8SRJaTuMDEbAxXqELIfDMnEFAiBJHZkb4zjXkLH6PbPqVqtOO0XMJSIILtnmxYdlFgljG7dY31QUApcGrXbKnSAxMSwjIeipxEFjM6eHp/QLos92U3i8gPe6ogqD2aKf4aZxnAxEbxviwaDo7sRbtRWmsM0lneO9UfvNHDKBwAFnb5s2lWGGtTSqODoCB4TpYqzvWI/Fr52g2MnOkDzDDf477Blb79G137RurvdiTOFTipSeKNmBlMKRbHbSp3i6slDaGJVBLUL1RqMlMuFIVarCDTYgwJnNt4m3sSVmGXVsPNf4rCvlNaqmnVoF6bCGVwpUjgQScrBhf8AgrV8LU69KvUCGOvLJXUEicN4u5BZRG9T42Ls/o7todmrfro6KZQVaRqkc5IQyNx32dqfRlc5LUGvF2MyOqqkAeCtiWDwi2k2Fsw3aglE1albBIx1ILHtEgGIECYHhYK7Zux6tPE1S843eMXVJ1ayJzwgnMzx3C3LXAU/4Q8+duWDlCkACWEA8dfOzUgjLOyV1uhGqg/rH4KLHeZwgc9efhYDhpE6eP8AWlvnba2zRQ27eKZjCyllP4HIO4a5nQbvO30QDlB1i3if0tXTDte61Qc6lCNMwabMAf2hnysGb29S+35KoKwDrBOc/o6c/UrUpiXy9HIecyeJ7Rj/AHNn9oIGvIPECd5JEgk/L/e0aYByj7sZ71WbBChtCnQdqbsFSrMNuR8BU4vwtlpoZ3FrW21rmChbD2gQSpykhdV3R2f60tjukRDOVI0GM+rID177WvRHaTMv1Wp2yqF6bnVUC50zvjtZHdpplYLe8XcFYOma6cx3hqYk565eMJLTGLPMc+ByJ8JnP+Vrao0qpGpbInXz8ljf8qq7rIAMGfkW8f58dbBquhS/2kT6IJBH4FYeZn+t5vOkzYtpXYcaDOeHZdT8ffap6HXf7Z85GFonXtcYs9tif+L0EOiXJz44n/8AX7bBVfSSrrRu9SkB1lOo9RR96MipH6JItS3eumFb1QzpVM3QjuH0g3AbrXH0q3zALnE59Y/kOrBB/PbNbHqdTXCgTSvEkpweJkciAZHGLAjtfo2KR+s3UkUmO4/3ZaBhbdh1jXWN4txKoOEXimFae8O6xH3TqDyOc6aW2Ox6q3a9C7MvWULyCMDDIROXh4Z2zXT7Z9TZt6UUqoajWAamjqGwAx2SG3CcjOmXOwL3q5q7YhiFQaVNJA3HcQbDpUArElSjj/mUj5aGJ4wRaqXaNUkhqhAmOwAN0xvy87MNdCVxFsU55k7jnxsGko7fYoKVekK9KOzWpnDWQnQkAwcx58LK3XaDXYmtRq/WaK5VEiKiLwq0iB2cz2hpPnamu10VwcIAORnOc9Mwc9f61s62xSGpIWmoBOMMwOY0xZkjfnwsDt52ZTaktWlVLXRpJTswhnF1Zyzicp1y1sKhUfu0sKqozcrkN32a72BWQTlpkTlYt86M1rk6XRKtOoL7mhYFerqJPaIEzkSJHK3pOwOhdK5Yat4b6xXxSCFhEY6FQTJOfeaTwiwL9B+iSUMN9r03au0sgYyyAiMThiAHI0HogwItsk2ougRp/Sp/+SbDvd1qkEitCzpBP7wstTpEZl2PnHzsD7X1gYZVT9Ij1ZMc7KnaNXcf8vytF1xbj+f/AEG3abLf7x/7n/rsE1vdVp7UcoH8NpC+1N5byA9Wa2kuy2MyT+f/ANdo/UDiCjgTmw3GPuWAtK/EZ/aHkQnwzsepVdxkk+BH7wsD6gRGnr/0WmLhkSTEcgfgLASjK6o+fHB8Dbljpd2AgVP2Rblg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21192" name="Picture 8" descr="https://upload.wikimedia.org/wikipedia/commons/2/2b/Empedocles_in_Thomas_Stanley_History_of_Philosoph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1689" y="122238"/>
            <a:ext cx="2093770" cy="3024335"/>
          </a:xfrm>
          <a:prstGeom prst="rect">
            <a:avLst/>
          </a:prstGeom>
          <a:noFill/>
        </p:spPr>
      </p:pic>
      <p:pic>
        <p:nvPicPr>
          <p:cNvPr id="221194" name="Picture 10" descr="http://4.bp.blogspot.com/-O0Cuw2EWWQM/UTW5_neQfiI/AAAAAAAACG0/3Jy87pk5H-o/s320/9e_12_0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0444" y="3548235"/>
            <a:ext cx="2857500" cy="1104901"/>
          </a:xfrm>
          <a:prstGeom prst="rect">
            <a:avLst/>
          </a:prstGeom>
          <a:noFill/>
        </p:spPr>
      </p:pic>
      <p:pic>
        <p:nvPicPr>
          <p:cNvPr id="221196" name="Picture 12" descr="http://3.bp.blogspot.com/-_Pd24R7Ipz4/UTW6G9Yvp8I/AAAAAAAACG8/k9Uat79Wph4/s1600/9e_12_0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4653136"/>
            <a:ext cx="2857500" cy="1104901"/>
          </a:xfrm>
          <a:prstGeom prst="rect">
            <a:avLst/>
          </a:prstGeom>
          <a:noFill/>
        </p:spPr>
      </p:pic>
      <p:pic>
        <p:nvPicPr>
          <p:cNvPr id="252930" name="Picture 2" descr="Resultado de imagem para luz sombra arvor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4581128"/>
            <a:ext cx="2699792" cy="2008055"/>
          </a:xfrm>
          <a:prstGeom prst="rect">
            <a:avLst/>
          </a:prstGeom>
          <a:noFill/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1415FCD7-8408-8B55-C15A-3164CD537685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7416825" cy="836968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Na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antiguidade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…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5">
            <a:extLst>
              <a:ext uri="{FF2B5EF4-FFF2-40B4-BE49-F238E27FC236}">
                <a16:creationId xmlns:a16="http://schemas.microsoft.com/office/drawing/2014/main" id="{05226E3E-EF97-4672-9746-EF428FDEC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279" y="1439722"/>
            <a:ext cx="51435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/>
              <a:t>1898</a:t>
            </a:r>
            <a:r>
              <a:rPr lang="pt-BR" sz="1600" dirty="0"/>
              <a:t> Ernest Rutherford identifica 2 tipos de radiação: </a:t>
            </a:r>
            <a:r>
              <a:rPr lang="el-GR" sz="1600" dirty="0">
                <a:cs typeface="Times New Roman" pitchFamily="18" charset="0"/>
              </a:rPr>
              <a:t>α</a:t>
            </a:r>
            <a:r>
              <a:rPr lang="pt-BR" sz="1600" dirty="0">
                <a:cs typeface="Times New Roman" pitchFamily="18" charset="0"/>
              </a:rPr>
              <a:t> e </a:t>
            </a:r>
            <a:r>
              <a:rPr lang="el-GR" sz="1600" dirty="0">
                <a:cs typeface="Times New Roman" pitchFamily="18" charset="0"/>
              </a:rPr>
              <a:t>β</a:t>
            </a:r>
            <a:r>
              <a:rPr lang="pt-BR" sz="1600" dirty="0"/>
              <a:t>.</a:t>
            </a:r>
          </a:p>
        </p:txBody>
      </p:sp>
      <p:pic>
        <p:nvPicPr>
          <p:cNvPr id="4" name="Picture 16" descr="rutherford">
            <a:extLst>
              <a:ext uri="{FF2B5EF4-FFF2-40B4-BE49-F238E27FC236}">
                <a16:creationId xmlns:a16="http://schemas.microsoft.com/office/drawing/2014/main" id="{CAFD5655-1EF1-4857-921B-96FE319B9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6966" y="1439722"/>
            <a:ext cx="132556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A8684004-110F-4FD0-B267-19726E987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280" y="2762092"/>
            <a:ext cx="26438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Ernest Rutherford (</a:t>
            </a:r>
            <a:r>
              <a:rPr lang="pt-BR" sz="1200" i="0" u="none" strike="noStrike" dirty="0">
                <a:effectLst/>
                <a:cs typeface="Times New Roman" panose="02020603050405020304" pitchFamily="18" charset="0"/>
              </a:rPr>
              <a:t>1871</a:t>
            </a:r>
            <a:r>
              <a:rPr lang="pt-BR" sz="1200" i="0" dirty="0">
                <a:effectLst/>
                <a:cs typeface="Times New Roman" panose="02020603050405020304" pitchFamily="18" charset="0"/>
              </a:rPr>
              <a:t> - </a:t>
            </a:r>
            <a:r>
              <a:rPr lang="pt-BR" sz="1200" i="0" u="none" strike="noStrike" dirty="0">
                <a:effectLst/>
                <a:cs typeface="Times New Roman" panose="02020603050405020304" pitchFamily="18" charset="0"/>
              </a:rPr>
              <a:t>1937</a:t>
            </a:r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)</a:t>
            </a:r>
            <a:endParaRPr lang="pt-BR" sz="1200" dirty="0">
              <a:cs typeface="Times New Roman" panose="02020603050405020304" pitchFamily="18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8539FCC4-F9D4-6BC3-685D-358553B7E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32" y="620306"/>
            <a:ext cx="5143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800" dirty="0">
                <a:solidFill>
                  <a:srgbClr val="DC2300"/>
                </a:solidFill>
              </a:rPr>
              <a:t>Radioatividade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1C201984-8060-493E-9B31-2E37058E3D7B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Nos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séculos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XIX &amp; XX</a:t>
            </a:r>
          </a:p>
        </p:txBody>
      </p:sp>
    </p:spTree>
    <p:extLst>
      <p:ext uri="{BB962C8B-B14F-4D97-AF65-F5344CB8AC3E}">
        <p14:creationId xmlns:p14="http://schemas.microsoft.com/office/powerpoint/2010/main" val="22786671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0E1E4-8323-B7AA-B3B4-B49204D65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5">
            <a:extLst>
              <a:ext uri="{FF2B5EF4-FFF2-40B4-BE49-F238E27FC236}">
                <a16:creationId xmlns:a16="http://schemas.microsoft.com/office/drawing/2014/main" id="{FEB6F378-FEFA-B28C-75D2-B80C8316B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279" y="1439722"/>
            <a:ext cx="51435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/>
              <a:t>1898</a:t>
            </a:r>
            <a:r>
              <a:rPr lang="pt-BR" sz="1600" dirty="0"/>
              <a:t> Ernest Rutherford identifica 2 tipos de radiação: </a:t>
            </a:r>
            <a:r>
              <a:rPr lang="el-GR" sz="1600" dirty="0">
                <a:cs typeface="Times New Roman" pitchFamily="18" charset="0"/>
              </a:rPr>
              <a:t>α</a:t>
            </a:r>
            <a:r>
              <a:rPr lang="pt-BR" sz="1600" dirty="0">
                <a:cs typeface="Times New Roman" pitchFamily="18" charset="0"/>
              </a:rPr>
              <a:t> e </a:t>
            </a:r>
            <a:r>
              <a:rPr lang="el-GR" sz="1600" dirty="0">
                <a:cs typeface="Times New Roman" pitchFamily="18" charset="0"/>
              </a:rPr>
              <a:t>β</a:t>
            </a:r>
            <a:r>
              <a:rPr lang="pt-BR" sz="1600" dirty="0"/>
              <a:t>.</a:t>
            </a:r>
          </a:p>
        </p:txBody>
      </p:sp>
      <p:pic>
        <p:nvPicPr>
          <p:cNvPr id="4" name="Picture 16" descr="rutherford">
            <a:extLst>
              <a:ext uri="{FF2B5EF4-FFF2-40B4-BE49-F238E27FC236}">
                <a16:creationId xmlns:a16="http://schemas.microsoft.com/office/drawing/2014/main" id="{8E643AC7-5DE3-54AA-4BC6-72AF1B627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6966" y="1439722"/>
            <a:ext cx="132556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1B6BC42C-455D-BDE5-397E-B99F8D858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280" y="2762092"/>
            <a:ext cx="26438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Ernest Rutherford (</a:t>
            </a:r>
            <a:r>
              <a:rPr lang="pt-BR" sz="1200" i="0" u="none" strike="noStrike" dirty="0">
                <a:effectLst/>
                <a:cs typeface="Times New Roman" panose="02020603050405020304" pitchFamily="18" charset="0"/>
              </a:rPr>
              <a:t>1871</a:t>
            </a:r>
            <a:r>
              <a:rPr lang="pt-BR" sz="1200" i="0" dirty="0">
                <a:effectLst/>
                <a:cs typeface="Times New Roman" panose="02020603050405020304" pitchFamily="18" charset="0"/>
              </a:rPr>
              <a:t> - </a:t>
            </a:r>
            <a:r>
              <a:rPr lang="pt-BR" sz="1200" i="0" u="none" strike="noStrike" dirty="0">
                <a:effectLst/>
                <a:cs typeface="Times New Roman" panose="02020603050405020304" pitchFamily="18" charset="0"/>
              </a:rPr>
              <a:t>1937</a:t>
            </a:r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)</a:t>
            </a:r>
            <a:endParaRPr lang="pt-BR" sz="1200" dirty="0">
              <a:cs typeface="Times New Roman" panose="02020603050405020304" pitchFamily="18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0878842B-FFB0-BF38-5149-3BB9A8E2D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32" y="620306"/>
            <a:ext cx="5143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800" dirty="0">
                <a:solidFill>
                  <a:srgbClr val="DC2300"/>
                </a:solidFill>
              </a:rPr>
              <a:t>Radioatividade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207CFC5E-29D9-3554-A015-56BD26254A07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Nos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séculos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XIX &amp; XX</a:t>
            </a:r>
          </a:p>
        </p:txBody>
      </p:sp>
      <p:grpSp>
        <p:nvGrpSpPr>
          <p:cNvPr id="7" name="Group 13">
            <a:extLst>
              <a:ext uri="{FF2B5EF4-FFF2-40B4-BE49-F238E27FC236}">
                <a16:creationId xmlns:a16="http://schemas.microsoft.com/office/drawing/2014/main" id="{8E772697-2C19-83DA-7F25-62075C74E590}"/>
              </a:ext>
            </a:extLst>
          </p:cNvPr>
          <p:cNvGrpSpPr>
            <a:grpSpLocks/>
          </p:cNvGrpSpPr>
          <p:nvPr/>
        </p:nvGrpSpPr>
        <p:grpSpPr bwMode="auto">
          <a:xfrm>
            <a:off x="3930755" y="2014131"/>
            <a:ext cx="3382963" cy="727075"/>
            <a:chOff x="2064" y="1071"/>
            <a:chExt cx="2131" cy="458"/>
          </a:xfrm>
        </p:grpSpPr>
        <p:pic>
          <p:nvPicPr>
            <p:cNvPr id="14" name="Picture 8" descr="nobel_l">
              <a:extLst>
                <a:ext uri="{FF2B5EF4-FFF2-40B4-BE49-F238E27FC236}">
                  <a16:creationId xmlns:a16="http://schemas.microsoft.com/office/drawing/2014/main" id="{4B625C06-A144-DC11-4BE1-2D89491B15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64" y="1071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 Box 9">
              <a:extLst>
                <a:ext uri="{FF2B5EF4-FFF2-40B4-BE49-F238E27FC236}">
                  <a16:creationId xmlns:a16="http://schemas.microsoft.com/office/drawing/2014/main" id="{3A1DF110-8B5F-3497-6F49-870CE699A2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9" y="1298"/>
              <a:ext cx="174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1908 </a:t>
              </a:r>
              <a:r>
                <a:rPr lang="pt-BR" sz="1800" dirty="0"/>
                <a:t>Rutherford (Química)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68502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2DFB0-8C43-653A-65E7-F237330A5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5">
            <a:extLst>
              <a:ext uri="{FF2B5EF4-FFF2-40B4-BE49-F238E27FC236}">
                <a16:creationId xmlns:a16="http://schemas.microsoft.com/office/drawing/2014/main" id="{76E2D45B-4917-8B88-A4BC-A0EF72CE4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279" y="1439722"/>
            <a:ext cx="51435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/>
              <a:t>1898</a:t>
            </a:r>
            <a:r>
              <a:rPr lang="pt-BR" sz="1600" dirty="0"/>
              <a:t> Ernest Rutherford identifica 2 tipos de radiação: </a:t>
            </a:r>
            <a:r>
              <a:rPr lang="el-GR" sz="1600" dirty="0">
                <a:cs typeface="Times New Roman" pitchFamily="18" charset="0"/>
              </a:rPr>
              <a:t>α</a:t>
            </a:r>
            <a:r>
              <a:rPr lang="pt-BR" sz="1600" dirty="0">
                <a:cs typeface="Times New Roman" pitchFamily="18" charset="0"/>
              </a:rPr>
              <a:t> e </a:t>
            </a:r>
            <a:r>
              <a:rPr lang="el-GR" sz="1600" dirty="0">
                <a:cs typeface="Times New Roman" pitchFamily="18" charset="0"/>
              </a:rPr>
              <a:t>β</a:t>
            </a:r>
            <a:r>
              <a:rPr lang="pt-BR" sz="1600" dirty="0"/>
              <a:t>.</a:t>
            </a:r>
          </a:p>
        </p:txBody>
      </p:sp>
      <p:pic>
        <p:nvPicPr>
          <p:cNvPr id="4" name="Picture 16" descr="rutherford">
            <a:extLst>
              <a:ext uri="{FF2B5EF4-FFF2-40B4-BE49-F238E27FC236}">
                <a16:creationId xmlns:a16="http://schemas.microsoft.com/office/drawing/2014/main" id="{076D5A5B-7D1B-E344-15A9-C01AD7083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6966" y="1439722"/>
            <a:ext cx="132556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8AC2E94A-C9DA-A156-8A63-1DE9A599B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280" y="2762092"/>
            <a:ext cx="26438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Ernest Rutherford (</a:t>
            </a:r>
            <a:r>
              <a:rPr lang="pt-BR" sz="1200" i="0" u="none" strike="noStrike" dirty="0">
                <a:effectLst/>
                <a:cs typeface="Times New Roman" panose="02020603050405020304" pitchFamily="18" charset="0"/>
              </a:rPr>
              <a:t>1871</a:t>
            </a:r>
            <a:r>
              <a:rPr lang="pt-BR" sz="1200" i="0" dirty="0">
                <a:effectLst/>
                <a:cs typeface="Times New Roman" panose="02020603050405020304" pitchFamily="18" charset="0"/>
              </a:rPr>
              <a:t> - </a:t>
            </a:r>
            <a:r>
              <a:rPr lang="pt-BR" sz="1200" i="0" u="none" strike="noStrike" dirty="0">
                <a:effectLst/>
                <a:cs typeface="Times New Roman" panose="02020603050405020304" pitchFamily="18" charset="0"/>
              </a:rPr>
              <a:t>1937</a:t>
            </a:r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)</a:t>
            </a:r>
            <a:endParaRPr lang="pt-BR" sz="1200" dirty="0">
              <a:cs typeface="Times New Roman" panose="02020603050405020304" pitchFamily="18" charset="0"/>
            </a:endParaRP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E424675A-40FE-FB8D-B126-698910168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32" y="3429000"/>
            <a:ext cx="65722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/>
              <a:t>1899</a:t>
            </a:r>
            <a:r>
              <a:rPr lang="pt-BR" sz="1600" dirty="0"/>
              <a:t> Paul </a:t>
            </a:r>
            <a:r>
              <a:rPr lang="pt-BR" sz="1600" dirty="0" err="1"/>
              <a:t>Villard</a:t>
            </a:r>
            <a:r>
              <a:rPr lang="pt-BR" sz="1600" dirty="0"/>
              <a:t> descobre o 3º tipo de radiação (</a:t>
            </a:r>
            <a:r>
              <a:rPr lang="el-GR" sz="1600" dirty="0">
                <a:cs typeface="Times New Roman" pitchFamily="18" charset="0"/>
              </a:rPr>
              <a:t>γ</a:t>
            </a:r>
            <a:r>
              <a:rPr lang="pt-BR" sz="1600" dirty="0"/>
              <a:t>) que Rutherford identificou como onda eletromagnética, mais energética que o raio X.</a:t>
            </a:r>
          </a:p>
        </p:txBody>
      </p:sp>
      <p:pic>
        <p:nvPicPr>
          <p:cNvPr id="10" name="Picture 18" descr="villard">
            <a:extLst>
              <a:ext uri="{FF2B5EF4-FFF2-40B4-BE49-F238E27FC236}">
                <a16:creationId xmlns:a16="http://schemas.microsoft.com/office/drawing/2014/main" id="{A14861C3-CF7C-080B-4217-6D8FDFD34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670" y="2502475"/>
            <a:ext cx="11684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9213A1CB-9FE1-FCAF-ED9B-D41ADFDA1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490" y="4013775"/>
            <a:ext cx="14287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Paul Ulrich </a:t>
            </a:r>
            <a:r>
              <a:rPr lang="pt-BR" sz="1200" i="0" dirty="0" err="1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Villard</a:t>
            </a:r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 </a:t>
            </a:r>
            <a:b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</a:br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(</a:t>
            </a:r>
            <a:r>
              <a:rPr lang="pt-BR" sz="1200" i="0" u="none" strike="noStrike" dirty="0">
                <a:effectLst/>
                <a:cs typeface="Times New Roman" panose="02020603050405020304" pitchFamily="18" charset="0"/>
              </a:rPr>
              <a:t>1860</a:t>
            </a:r>
            <a:r>
              <a:rPr lang="pt-BR" sz="1200" i="0" dirty="0">
                <a:effectLst/>
                <a:cs typeface="Times New Roman" panose="02020603050405020304" pitchFamily="18" charset="0"/>
              </a:rPr>
              <a:t> - </a:t>
            </a:r>
            <a:r>
              <a:rPr lang="pt-BR" sz="1200" i="0" u="none" strike="noStrike" dirty="0">
                <a:effectLst/>
                <a:cs typeface="Times New Roman" panose="02020603050405020304" pitchFamily="18" charset="0"/>
              </a:rPr>
              <a:t>1934</a:t>
            </a:r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)</a:t>
            </a:r>
            <a:endParaRPr lang="pt-BR" sz="1200" dirty="0">
              <a:cs typeface="Times New Roman" panose="02020603050405020304" pitchFamily="18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B432FD2E-AF00-94F1-84E3-EB5B5076B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32" y="620306"/>
            <a:ext cx="5143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800" dirty="0">
                <a:solidFill>
                  <a:srgbClr val="DC2300"/>
                </a:solidFill>
              </a:rPr>
              <a:t>Radioatividade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FFD90EA-9FAB-5A51-72D7-3085CAEC032E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Nos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séculos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XIX &amp; XX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E19125D2-8035-C64C-A55E-3973BADAE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3422" y="61390"/>
            <a:ext cx="853133" cy="847330"/>
          </a:xfrm>
          <a:prstGeom prst="rect">
            <a:avLst/>
          </a:prstGeom>
        </p:spPr>
      </p:pic>
      <p:grpSp>
        <p:nvGrpSpPr>
          <p:cNvPr id="7" name="Group 13">
            <a:extLst>
              <a:ext uri="{FF2B5EF4-FFF2-40B4-BE49-F238E27FC236}">
                <a16:creationId xmlns:a16="http://schemas.microsoft.com/office/drawing/2014/main" id="{BF09166F-C997-6987-17B1-617EA8A80DCA}"/>
              </a:ext>
            </a:extLst>
          </p:cNvPr>
          <p:cNvGrpSpPr>
            <a:grpSpLocks/>
          </p:cNvGrpSpPr>
          <p:nvPr/>
        </p:nvGrpSpPr>
        <p:grpSpPr bwMode="auto">
          <a:xfrm>
            <a:off x="3930755" y="2014131"/>
            <a:ext cx="3382963" cy="727075"/>
            <a:chOff x="2064" y="1071"/>
            <a:chExt cx="2131" cy="458"/>
          </a:xfrm>
        </p:grpSpPr>
        <p:pic>
          <p:nvPicPr>
            <p:cNvPr id="14" name="Picture 8" descr="nobel_l">
              <a:extLst>
                <a:ext uri="{FF2B5EF4-FFF2-40B4-BE49-F238E27FC236}">
                  <a16:creationId xmlns:a16="http://schemas.microsoft.com/office/drawing/2014/main" id="{458AE4BB-F016-36E0-ED4A-761576B7A3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64" y="1071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 Box 9">
              <a:extLst>
                <a:ext uri="{FF2B5EF4-FFF2-40B4-BE49-F238E27FC236}">
                  <a16:creationId xmlns:a16="http://schemas.microsoft.com/office/drawing/2014/main" id="{E3375541-D798-D9D7-B12C-863753D7EC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9" y="1298"/>
              <a:ext cx="174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1908 </a:t>
              </a:r>
              <a:r>
                <a:rPr lang="pt-BR" sz="1800" dirty="0"/>
                <a:t>Rutherford (Química)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45105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B9CE5-4754-DE83-00AF-88E280E3C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5">
            <a:extLst>
              <a:ext uri="{FF2B5EF4-FFF2-40B4-BE49-F238E27FC236}">
                <a16:creationId xmlns:a16="http://schemas.microsoft.com/office/drawing/2014/main" id="{89FC9234-D27C-81D3-FBAB-B7FBEDB41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279" y="1439722"/>
            <a:ext cx="51435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/>
              <a:t>1898</a:t>
            </a:r>
            <a:r>
              <a:rPr lang="pt-BR" sz="1600" dirty="0"/>
              <a:t> Ernest Rutherford identifica 2 tipos de radiação: </a:t>
            </a:r>
            <a:r>
              <a:rPr lang="el-GR" sz="1600" dirty="0">
                <a:cs typeface="Times New Roman" pitchFamily="18" charset="0"/>
              </a:rPr>
              <a:t>α</a:t>
            </a:r>
            <a:r>
              <a:rPr lang="pt-BR" sz="1600" dirty="0">
                <a:cs typeface="Times New Roman" pitchFamily="18" charset="0"/>
              </a:rPr>
              <a:t> e </a:t>
            </a:r>
            <a:r>
              <a:rPr lang="el-GR" sz="1600" dirty="0">
                <a:cs typeface="Times New Roman" pitchFamily="18" charset="0"/>
              </a:rPr>
              <a:t>β</a:t>
            </a:r>
            <a:r>
              <a:rPr lang="pt-BR" sz="1600" dirty="0"/>
              <a:t>.</a:t>
            </a:r>
          </a:p>
        </p:txBody>
      </p:sp>
      <p:pic>
        <p:nvPicPr>
          <p:cNvPr id="4" name="Picture 16" descr="rutherford">
            <a:extLst>
              <a:ext uri="{FF2B5EF4-FFF2-40B4-BE49-F238E27FC236}">
                <a16:creationId xmlns:a16="http://schemas.microsoft.com/office/drawing/2014/main" id="{8B256FD3-B974-949F-B220-AC6DD75BC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6966" y="1439722"/>
            <a:ext cx="132556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7CB5C113-FCC8-1F67-E52A-9DABE09E1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280" y="2762092"/>
            <a:ext cx="26438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Ernest Rutherford (</a:t>
            </a:r>
            <a:r>
              <a:rPr lang="pt-BR" sz="1200" i="0" u="none" strike="noStrike" dirty="0">
                <a:effectLst/>
                <a:cs typeface="Times New Roman" panose="02020603050405020304" pitchFamily="18" charset="0"/>
              </a:rPr>
              <a:t>1871</a:t>
            </a:r>
            <a:r>
              <a:rPr lang="pt-BR" sz="1200" i="0" dirty="0">
                <a:effectLst/>
                <a:cs typeface="Times New Roman" panose="02020603050405020304" pitchFamily="18" charset="0"/>
              </a:rPr>
              <a:t> - </a:t>
            </a:r>
            <a:r>
              <a:rPr lang="pt-BR" sz="1200" i="0" u="none" strike="noStrike" dirty="0">
                <a:effectLst/>
                <a:cs typeface="Times New Roman" panose="02020603050405020304" pitchFamily="18" charset="0"/>
              </a:rPr>
              <a:t>1937</a:t>
            </a:r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)</a:t>
            </a:r>
            <a:endParaRPr lang="pt-BR" sz="1200" dirty="0">
              <a:cs typeface="Times New Roman" panose="02020603050405020304" pitchFamily="18" charset="0"/>
            </a:endParaRP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C39604DC-6412-7D61-11C0-FD6CFA554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32" y="3429000"/>
            <a:ext cx="65722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/>
              <a:t>1899</a:t>
            </a:r>
            <a:r>
              <a:rPr lang="pt-BR" sz="1600" dirty="0"/>
              <a:t> Paul </a:t>
            </a:r>
            <a:r>
              <a:rPr lang="pt-BR" sz="1600" dirty="0" err="1"/>
              <a:t>Villard</a:t>
            </a:r>
            <a:r>
              <a:rPr lang="pt-BR" sz="1600" dirty="0"/>
              <a:t> descobre o 3º tipo de radiação (</a:t>
            </a:r>
            <a:r>
              <a:rPr lang="el-GR" sz="1600" dirty="0">
                <a:cs typeface="Times New Roman" pitchFamily="18" charset="0"/>
              </a:rPr>
              <a:t>γ</a:t>
            </a:r>
            <a:r>
              <a:rPr lang="pt-BR" sz="1600" dirty="0"/>
              <a:t>) que Rutherford identificou como onda eletromagnética, mais energética que o raio X.</a:t>
            </a:r>
          </a:p>
        </p:txBody>
      </p:sp>
      <p:pic>
        <p:nvPicPr>
          <p:cNvPr id="10" name="Picture 18" descr="villard">
            <a:extLst>
              <a:ext uri="{FF2B5EF4-FFF2-40B4-BE49-F238E27FC236}">
                <a16:creationId xmlns:a16="http://schemas.microsoft.com/office/drawing/2014/main" id="{646127DB-DF4D-195E-5D8B-FBAE1880A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670" y="2502475"/>
            <a:ext cx="11684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87D45FA3-C38B-F06C-693D-1D5B4BD5D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490" y="4013775"/>
            <a:ext cx="14287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Paul Ulrich </a:t>
            </a:r>
            <a:r>
              <a:rPr lang="pt-BR" sz="1200" i="0" dirty="0" err="1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Villard</a:t>
            </a:r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 </a:t>
            </a:r>
            <a:b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</a:br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(</a:t>
            </a:r>
            <a:r>
              <a:rPr lang="pt-BR" sz="1200" i="0" u="none" strike="noStrike" dirty="0">
                <a:effectLst/>
                <a:cs typeface="Times New Roman" panose="02020603050405020304" pitchFamily="18" charset="0"/>
              </a:rPr>
              <a:t>1860</a:t>
            </a:r>
            <a:r>
              <a:rPr lang="pt-BR" sz="1200" i="0" dirty="0">
                <a:effectLst/>
                <a:cs typeface="Times New Roman" panose="02020603050405020304" pitchFamily="18" charset="0"/>
              </a:rPr>
              <a:t> - </a:t>
            </a:r>
            <a:r>
              <a:rPr lang="pt-BR" sz="1200" i="0" u="none" strike="noStrike" dirty="0">
                <a:effectLst/>
                <a:cs typeface="Times New Roman" panose="02020603050405020304" pitchFamily="18" charset="0"/>
              </a:rPr>
              <a:t>1934</a:t>
            </a:r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)</a:t>
            </a:r>
            <a:endParaRPr lang="pt-BR" sz="1200" dirty="0">
              <a:cs typeface="Times New Roman" panose="02020603050405020304" pitchFamily="18" charset="0"/>
            </a:endParaRPr>
          </a:p>
        </p:txBody>
      </p:sp>
      <p:pic>
        <p:nvPicPr>
          <p:cNvPr id="12" name="Picture 19" descr="alphabetagamma_s">
            <a:extLst>
              <a:ext uri="{FF2B5EF4-FFF2-40B4-BE49-F238E27FC236}">
                <a16:creationId xmlns:a16="http://schemas.microsoft.com/office/drawing/2014/main" id="{D3121129-0029-506D-0583-50F3A8AF5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14279" y="4328822"/>
            <a:ext cx="3339685" cy="250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17E9F64B-AA07-FCDE-023D-C14EA90AD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32" y="620306"/>
            <a:ext cx="5143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800" dirty="0">
                <a:solidFill>
                  <a:srgbClr val="DC2300"/>
                </a:solidFill>
              </a:rPr>
              <a:t>Radioatividade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D025B3FD-2E65-8057-5E98-0D3EFE23B383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Nos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séculos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XIX &amp; XX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9DE8E149-C9A7-B713-7DB5-8070D5D7BF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3422" y="61390"/>
            <a:ext cx="853133" cy="847330"/>
          </a:xfrm>
          <a:prstGeom prst="rect">
            <a:avLst/>
          </a:prstGeom>
        </p:spPr>
      </p:pic>
      <p:grpSp>
        <p:nvGrpSpPr>
          <p:cNvPr id="7" name="Group 13">
            <a:extLst>
              <a:ext uri="{FF2B5EF4-FFF2-40B4-BE49-F238E27FC236}">
                <a16:creationId xmlns:a16="http://schemas.microsoft.com/office/drawing/2014/main" id="{A0D6D37F-68F2-C4D8-20DD-C04F4B3390F1}"/>
              </a:ext>
            </a:extLst>
          </p:cNvPr>
          <p:cNvGrpSpPr>
            <a:grpSpLocks/>
          </p:cNvGrpSpPr>
          <p:nvPr/>
        </p:nvGrpSpPr>
        <p:grpSpPr bwMode="auto">
          <a:xfrm>
            <a:off x="3930755" y="2014131"/>
            <a:ext cx="3382963" cy="727075"/>
            <a:chOff x="2064" y="1071"/>
            <a:chExt cx="2131" cy="458"/>
          </a:xfrm>
        </p:grpSpPr>
        <p:pic>
          <p:nvPicPr>
            <p:cNvPr id="14" name="Picture 8" descr="nobel_l">
              <a:extLst>
                <a:ext uri="{FF2B5EF4-FFF2-40B4-BE49-F238E27FC236}">
                  <a16:creationId xmlns:a16="http://schemas.microsoft.com/office/drawing/2014/main" id="{39DA31A8-05D0-F4C8-045F-A32906B0BD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64" y="1071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 Box 9">
              <a:extLst>
                <a:ext uri="{FF2B5EF4-FFF2-40B4-BE49-F238E27FC236}">
                  <a16:creationId xmlns:a16="http://schemas.microsoft.com/office/drawing/2014/main" id="{BBADA738-0BE0-4683-12AA-499DD0C5C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9" y="1298"/>
              <a:ext cx="174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1908 </a:t>
              </a:r>
              <a:r>
                <a:rPr lang="pt-BR" sz="1800" dirty="0"/>
                <a:t>Rutherford (Química)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30534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F9019-777C-8EDF-8543-95FDE56AC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5">
            <a:extLst>
              <a:ext uri="{FF2B5EF4-FFF2-40B4-BE49-F238E27FC236}">
                <a16:creationId xmlns:a16="http://schemas.microsoft.com/office/drawing/2014/main" id="{8414BF4B-8ABD-51E7-C92E-0A9D0C54E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279" y="1439722"/>
            <a:ext cx="51435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/>
              <a:t>1898</a:t>
            </a:r>
            <a:r>
              <a:rPr lang="pt-BR" sz="1600" dirty="0"/>
              <a:t> Ernest Rutherford identifica 2 tipos de radiação: </a:t>
            </a:r>
            <a:r>
              <a:rPr lang="el-GR" sz="1600" dirty="0">
                <a:cs typeface="Times New Roman" pitchFamily="18" charset="0"/>
              </a:rPr>
              <a:t>α</a:t>
            </a:r>
            <a:r>
              <a:rPr lang="pt-BR" sz="1600" dirty="0">
                <a:cs typeface="Times New Roman" pitchFamily="18" charset="0"/>
              </a:rPr>
              <a:t> e </a:t>
            </a:r>
            <a:r>
              <a:rPr lang="el-GR" sz="1600" dirty="0">
                <a:cs typeface="Times New Roman" pitchFamily="18" charset="0"/>
              </a:rPr>
              <a:t>β</a:t>
            </a:r>
            <a:r>
              <a:rPr lang="pt-BR" sz="1600" dirty="0"/>
              <a:t>.</a:t>
            </a:r>
          </a:p>
        </p:txBody>
      </p:sp>
      <p:pic>
        <p:nvPicPr>
          <p:cNvPr id="4" name="Picture 16" descr="rutherford">
            <a:extLst>
              <a:ext uri="{FF2B5EF4-FFF2-40B4-BE49-F238E27FC236}">
                <a16:creationId xmlns:a16="http://schemas.microsoft.com/office/drawing/2014/main" id="{935B89A6-CD71-82C2-D540-B5465595E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6966" y="1439722"/>
            <a:ext cx="132556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6BECBA06-963B-B3B7-A29B-56C886568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280" y="2762092"/>
            <a:ext cx="26438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Ernest Rutherford (</a:t>
            </a:r>
            <a:r>
              <a:rPr lang="pt-BR" sz="1200" i="0" u="none" strike="noStrike" dirty="0">
                <a:effectLst/>
                <a:cs typeface="Times New Roman" panose="02020603050405020304" pitchFamily="18" charset="0"/>
              </a:rPr>
              <a:t>1871</a:t>
            </a:r>
            <a:r>
              <a:rPr lang="pt-BR" sz="1200" i="0" dirty="0">
                <a:effectLst/>
                <a:cs typeface="Times New Roman" panose="02020603050405020304" pitchFamily="18" charset="0"/>
              </a:rPr>
              <a:t> - </a:t>
            </a:r>
            <a:r>
              <a:rPr lang="pt-BR" sz="1200" i="0" u="none" strike="noStrike" dirty="0">
                <a:effectLst/>
                <a:cs typeface="Times New Roman" panose="02020603050405020304" pitchFamily="18" charset="0"/>
              </a:rPr>
              <a:t>1937</a:t>
            </a:r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)</a:t>
            </a:r>
            <a:endParaRPr lang="pt-BR" sz="1200" dirty="0">
              <a:cs typeface="Times New Roman" panose="02020603050405020304" pitchFamily="18" charset="0"/>
            </a:endParaRP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48111868-53F4-8B68-7A0F-D51627F6F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32" y="3429000"/>
            <a:ext cx="65722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/>
              <a:t>1899</a:t>
            </a:r>
            <a:r>
              <a:rPr lang="pt-BR" sz="1600" dirty="0"/>
              <a:t> Paul </a:t>
            </a:r>
            <a:r>
              <a:rPr lang="pt-BR" sz="1600" dirty="0" err="1"/>
              <a:t>Villard</a:t>
            </a:r>
            <a:r>
              <a:rPr lang="pt-BR" sz="1600" dirty="0"/>
              <a:t> descobre o 3º tipo de radiação (</a:t>
            </a:r>
            <a:r>
              <a:rPr lang="el-GR" sz="1600" dirty="0">
                <a:cs typeface="Times New Roman" pitchFamily="18" charset="0"/>
              </a:rPr>
              <a:t>γ</a:t>
            </a:r>
            <a:r>
              <a:rPr lang="pt-BR" sz="1600" dirty="0"/>
              <a:t>) que Rutherford identificou como onda eletromagnética, mais energética que o raio X.</a:t>
            </a:r>
          </a:p>
        </p:txBody>
      </p:sp>
      <p:pic>
        <p:nvPicPr>
          <p:cNvPr id="10" name="Picture 18" descr="villard">
            <a:extLst>
              <a:ext uri="{FF2B5EF4-FFF2-40B4-BE49-F238E27FC236}">
                <a16:creationId xmlns:a16="http://schemas.microsoft.com/office/drawing/2014/main" id="{5D31A466-6810-2BEE-9429-1708CE8C3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670" y="2502475"/>
            <a:ext cx="11684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DB6C23E2-5A43-3FB4-AA39-87336DBAA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490" y="4013775"/>
            <a:ext cx="14287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Paul Ulrich </a:t>
            </a:r>
            <a:r>
              <a:rPr lang="pt-BR" sz="1200" i="0" dirty="0" err="1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Villard</a:t>
            </a:r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 </a:t>
            </a:r>
            <a:b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</a:br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(</a:t>
            </a:r>
            <a:r>
              <a:rPr lang="pt-BR" sz="1200" i="0" u="none" strike="noStrike" dirty="0">
                <a:effectLst/>
                <a:cs typeface="Times New Roman" panose="02020603050405020304" pitchFamily="18" charset="0"/>
              </a:rPr>
              <a:t>1860</a:t>
            </a:r>
            <a:r>
              <a:rPr lang="pt-BR" sz="1200" i="0" dirty="0">
                <a:effectLst/>
                <a:cs typeface="Times New Roman" panose="02020603050405020304" pitchFamily="18" charset="0"/>
              </a:rPr>
              <a:t> - </a:t>
            </a:r>
            <a:r>
              <a:rPr lang="pt-BR" sz="1200" i="0" u="none" strike="noStrike" dirty="0">
                <a:effectLst/>
                <a:cs typeface="Times New Roman" panose="02020603050405020304" pitchFamily="18" charset="0"/>
              </a:rPr>
              <a:t>1934</a:t>
            </a:r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)</a:t>
            </a:r>
            <a:endParaRPr lang="pt-BR" sz="1200" dirty="0">
              <a:cs typeface="Times New Roman" panose="02020603050405020304" pitchFamily="18" charset="0"/>
            </a:endParaRPr>
          </a:p>
        </p:txBody>
      </p:sp>
      <p:pic>
        <p:nvPicPr>
          <p:cNvPr id="12" name="Picture 19" descr="alphabetagamma_s">
            <a:extLst>
              <a:ext uri="{FF2B5EF4-FFF2-40B4-BE49-F238E27FC236}">
                <a16:creationId xmlns:a16="http://schemas.microsoft.com/office/drawing/2014/main" id="{DBE9B36E-495C-8508-06B2-B322F6345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14279" y="4328822"/>
            <a:ext cx="3339685" cy="250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0" descr="300px-Alfa_beta_gamma_radiation">
            <a:extLst>
              <a:ext uri="{FF2B5EF4-FFF2-40B4-BE49-F238E27FC236}">
                <a16:creationId xmlns:a16="http://schemas.microsoft.com/office/drawing/2014/main" id="{30D6A859-4C9C-B59C-A3EC-988CA7298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8139" y="4368812"/>
            <a:ext cx="1993827" cy="246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47FB3627-F726-E4AF-8FEB-CBFD2D23A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32" y="620306"/>
            <a:ext cx="5143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800" dirty="0">
                <a:solidFill>
                  <a:srgbClr val="DC2300"/>
                </a:solidFill>
              </a:rPr>
              <a:t>Radioatividade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464D943-4972-0622-E92F-53BCF3715EA5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Nos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séculos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XIX &amp; XX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71F26D73-5493-4D1B-E5C1-FE57B3D6B9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3422" y="61390"/>
            <a:ext cx="853133" cy="847330"/>
          </a:xfrm>
          <a:prstGeom prst="rect">
            <a:avLst/>
          </a:prstGeom>
        </p:spPr>
      </p:pic>
      <p:grpSp>
        <p:nvGrpSpPr>
          <p:cNvPr id="7" name="Group 13">
            <a:extLst>
              <a:ext uri="{FF2B5EF4-FFF2-40B4-BE49-F238E27FC236}">
                <a16:creationId xmlns:a16="http://schemas.microsoft.com/office/drawing/2014/main" id="{47139CDA-3690-3687-BC9E-4F8CC497DC23}"/>
              </a:ext>
            </a:extLst>
          </p:cNvPr>
          <p:cNvGrpSpPr>
            <a:grpSpLocks/>
          </p:cNvGrpSpPr>
          <p:nvPr/>
        </p:nvGrpSpPr>
        <p:grpSpPr bwMode="auto">
          <a:xfrm>
            <a:off x="3930755" y="2014131"/>
            <a:ext cx="3382963" cy="727075"/>
            <a:chOff x="2064" y="1071"/>
            <a:chExt cx="2131" cy="458"/>
          </a:xfrm>
        </p:grpSpPr>
        <p:pic>
          <p:nvPicPr>
            <p:cNvPr id="14" name="Picture 8" descr="nobel_l">
              <a:extLst>
                <a:ext uri="{FF2B5EF4-FFF2-40B4-BE49-F238E27FC236}">
                  <a16:creationId xmlns:a16="http://schemas.microsoft.com/office/drawing/2014/main" id="{9547FC36-E35B-15CB-973E-78312C7DD9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64" y="1071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 Box 9">
              <a:extLst>
                <a:ext uri="{FF2B5EF4-FFF2-40B4-BE49-F238E27FC236}">
                  <a16:creationId xmlns:a16="http://schemas.microsoft.com/office/drawing/2014/main" id="{684E5642-7C51-DC6C-A171-38C42181BC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9" y="1298"/>
              <a:ext cx="174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1908 </a:t>
              </a:r>
              <a:r>
                <a:rPr lang="pt-BR" sz="1800" dirty="0"/>
                <a:t>Rutherford (Química)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6745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5">
            <a:extLst>
              <a:ext uri="{FF2B5EF4-FFF2-40B4-BE49-F238E27FC236}">
                <a16:creationId xmlns:a16="http://schemas.microsoft.com/office/drawing/2014/main" id="{05226E3E-EF97-4672-9746-EF428FDEC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279" y="1439722"/>
            <a:ext cx="51435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/>
              <a:t>1898</a:t>
            </a:r>
            <a:r>
              <a:rPr lang="pt-BR" sz="1600" dirty="0"/>
              <a:t> Ernest Rutherford identifica 2 tipos de radiação: </a:t>
            </a:r>
            <a:r>
              <a:rPr lang="el-GR" sz="1600" dirty="0">
                <a:cs typeface="Times New Roman" pitchFamily="18" charset="0"/>
              </a:rPr>
              <a:t>α</a:t>
            </a:r>
            <a:r>
              <a:rPr lang="pt-BR" sz="1600" dirty="0">
                <a:cs typeface="Times New Roman" pitchFamily="18" charset="0"/>
              </a:rPr>
              <a:t> e </a:t>
            </a:r>
            <a:r>
              <a:rPr lang="el-GR" sz="1600" dirty="0">
                <a:cs typeface="Times New Roman" pitchFamily="18" charset="0"/>
              </a:rPr>
              <a:t>β</a:t>
            </a:r>
            <a:r>
              <a:rPr lang="pt-BR" sz="1600" dirty="0"/>
              <a:t>.</a:t>
            </a:r>
          </a:p>
        </p:txBody>
      </p:sp>
      <p:pic>
        <p:nvPicPr>
          <p:cNvPr id="4" name="Picture 16" descr="rutherford">
            <a:extLst>
              <a:ext uri="{FF2B5EF4-FFF2-40B4-BE49-F238E27FC236}">
                <a16:creationId xmlns:a16="http://schemas.microsoft.com/office/drawing/2014/main" id="{CAFD5655-1EF1-4857-921B-96FE319B9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6966" y="1439722"/>
            <a:ext cx="132556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A8684004-110F-4FD0-B267-19726E987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280" y="2762092"/>
            <a:ext cx="26438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Ernest Rutherford (</a:t>
            </a:r>
            <a:r>
              <a:rPr lang="pt-BR" sz="1200" i="0" u="none" strike="noStrike" dirty="0">
                <a:effectLst/>
                <a:cs typeface="Times New Roman" panose="02020603050405020304" pitchFamily="18" charset="0"/>
              </a:rPr>
              <a:t>1871</a:t>
            </a:r>
            <a:r>
              <a:rPr lang="pt-BR" sz="1200" i="0" dirty="0">
                <a:effectLst/>
                <a:cs typeface="Times New Roman" panose="02020603050405020304" pitchFamily="18" charset="0"/>
              </a:rPr>
              <a:t> - </a:t>
            </a:r>
            <a:r>
              <a:rPr lang="pt-BR" sz="1200" i="0" u="none" strike="noStrike" dirty="0">
                <a:effectLst/>
                <a:cs typeface="Times New Roman" panose="02020603050405020304" pitchFamily="18" charset="0"/>
              </a:rPr>
              <a:t>1937</a:t>
            </a:r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)</a:t>
            </a:r>
            <a:endParaRPr lang="pt-BR" sz="1200" dirty="0">
              <a:cs typeface="Times New Roman" panose="02020603050405020304" pitchFamily="18" charset="0"/>
            </a:endParaRP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9C816CC0-900F-4E77-BEEE-9C54E6165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32" y="3429000"/>
            <a:ext cx="65722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/>
              <a:t>1899</a:t>
            </a:r>
            <a:r>
              <a:rPr lang="pt-BR" sz="1600" dirty="0"/>
              <a:t> Paul </a:t>
            </a:r>
            <a:r>
              <a:rPr lang="pt-BR" sz="1600" dirty="0" err="1"/>
              <a:t>Villard</a:t>
            </a:r>
            <a:r>
              <a:rPr lang="pt-BR" sz="1600" dirty="0"/>
              <a:t> descobre o 3º tipo de radiação (</a:t>
            </a:r>
            <a:r>
              <a:rPr lang="el-GR" sz="1600" dirty="0">
                <a:cs typeface="Times New Roman" pitchFamily="18" charset="0"/>
              </a:rPr>
              <a:t>γ</a:t>
            </a:r>
            <a:r>
              <a:rPr lang="pt-BR" sz="1600" dirty="0"/>
              <a:t>) que Rutherford identificou como onda eletromagnética, mais energética que o raio X.</a:t>
            </a:r>
          </a:p>
        </p:txBody>
      </p:sp>
      <p:pic>
        <p:nvPicPr>
          <p:cNvPr id="10" name="Picture 18" descr="villard">
            <a:extLst>
              <a:ext uri="{FF2B5EF4-FFF2-40B4-BE49-F238E27FC236}">
                <a16:creationId xmlns:a16="http://schemas.microsoft.com/office/drawing/2014/main" id="{20058E24-F188-4FF6-B05C-01CFF14D4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670" y="2502475"/>
            <a:ext cx="11684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8684D20A-76E4-459A-A991-F161F35A3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490" y="4013775"/>
            <a:ext cx="14287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Paul Ulrich </a:t>
            </a:r>
            <a:r>
              <a:rPr lang="pt-BR" sz="1200" i="0" dirty="0" err="1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Villard</a:t>
            </a:r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 </a:t>
            </a:r>
            <a:b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</a:br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(</a:t>
            </a:r>
            <a:r>
              <a:rPr lang="pt-BR" sz="1200" i="0" u="none" strike="noStrike" dirty="0">
                <a:effectLst/>
                <a:cs typeface="Times New Roman" panose="02020603050405020304" pitchFamily="18" charset="0"/>
              </a:rPr>
              <a:t>1860</a:t>
            </a:r>
            <a:r>
              <a:rPr lang="pt-BR" sz="1200" i="0" dirty="0">
                <a:effectLst/>
                <a:cs typeface="Times New Roman" panose="02020603050405020304" pitchFamily="18" charset="0"/>
              </a:rPr>
              <a:t> - </a:t>
            </a:r>
            <a:r>
              <a:rPr lang="pt-BR" sz="1200" i="0" u="none" strike="noStrike" dirty="0">
                <a:effectLst/>
                <a:cs typeface="Times New Roman" panose="02020603050405020304" pitchFamily="18" charset="0"/>
              </a:rPr>
              <a:t>1934</a:t>
            </a:r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)</a:t>
            </a:r>
            <a:endParaRPr lang="pt-BR" sz="1200" dirty="0">
              <a:cs typeface="Times New Roman" panose="02020603050405020304" pitchFamily="18" charset="0"/>
            </a:endParaRPr>
          </a:p>
        </p:txBody>
      </p:sp>
      <p:pic>
        <p:nvPicPr>
          <p:cNvPr id="5" name="Picture 4" descr="soddy">
            <a:extLst>
              <a:ext uri="{FF2B5EF4-FFF2-40B4-BE49-F238E27FC236}">
                <a16:creationId xmlns:a16="http://schemas.microsoft.com/office/drawing/2014/main" id="{B04EAEBD-89C1-4206-89F9-16BDF455C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3718" y="4674771"/>
            <a:ext cx="1288413" cy="1596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EF2855B0-2662-449E-803B-2D0FF43C0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3" y="4674771"/>
            <a:ext cx="41933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1600" b="1" dirty="0"/>
              <a:t>1905</a:t>
            </a:r>
            <a:r>
              <a:rPr lang="pt-BR" sz="1600" dirty="0"/>
              <a:t> </a:t>
            </a:r>
            <a:r>
              <a:rPr lang="pt-BR" sz="1600" dirty="0" err="1"/>
              <a:t>Soddy</a:t>
            </a:r>
            <a:r>
              <a:rPr lang="pt-BR" sz="1600" dirty="0"/>
              <a:t> e Rutherford constatam que o decaimento radioativo resulta na transmutação do elemento.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66AC25BF-1532-458F-ACA8-8CF675DA2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5443" y="6341268"/>
            <a:ext cx="14366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Frederick </a:t>
            </a:r>
            <a:r>
              <a:rPr lang="pt-BR" sz="1200" i="0" dirty="0" err="1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Soddy</a:t>
            </a:r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 (</a:t>
            </a:r>
            <a:r>
              <a:rPr lang="pt-BR" sz="1200" i="0" u="none" strike="noStrike" dirty="0">
                <a:effectLst/>
                <a:cs typeface="Times New Roman" panose="02020603050405020304" pitchFamily="18" charset="0"/>
              </a:rPr>
              <a:t>1871</a:t>
            </a:r>
            <a:r>
              <a:rPr lang="pt-BR" sz="1200" i="0" dirty="0">
                <a:effectLst/>
                <a:cs typeface="Times New Roman" panose="02020603050405020304" pitchFamily="18" charset="0"/>
              </a:rPr>
              <a:t> - </a:t>
            </a:r>
            <a:r>
              <a:rPr lang="pt-BR" sz="1200" i="0" u="none" strike="noStrike" dirty="0">
                <a:effectLst/>
                <a:cs typeface="Times New Roman" panose="02020603050405020304" pitchFamily="18" charset="0"/>
              </a:rPr>
              <a:t>1937</a:t>
            </a:r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)</a:t>
            </a:r>
            <a:endParaRPr lang="pt-BR" sz="1200" dirty="0">
              <a:cs typeface="Times New Roman" panose="02020603050405020304" pitchFamily="18" charset="0"/>
            </a:endParaRPr>
          </a:p>
        </p:txBody>
      </p:sp>
      <p:pic>
        <p:nvPicPr>
          <p:cNvPr id="18" name="Picture 2" descr="O que é transmutação artificial? - Brasil Escola">
            <a:extLst>
              <a:ext uri="{FF2B5EF4-FFF2-40B4-BE49-F238E27FC236}">
                <a16:creationId xmlns:a16="http://schemas.microsoft.com/office/drawing/2014/main" id="{94088C5F-654D-4CE4-84ED-65DDAE684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99" y="4775796"/>
            <a:ext cx="2070454" cy="139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246C7F65-E4A3-720E-9DBB-587555054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32" y="620306"/>
            <a:ext cx="5143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800" dirty="0">
                <a:solidFill>
                  <a:srgbClr val="DC2300"/>
                </a:solidFill>
              </a:rPr>
              <a:t>Radioatividade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ECA3E895-3106-217D-E989-5E87525DAC99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Nos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séculos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XIX &amp; XX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91DAEBC-6900-480E-7415-7D53D3239F0F}"/>
              </a:ext>
            </a:extLst>
          </p:cNvPr>
          <p:cNvGrpSpPr>
            <a:grpSpLocks/>
          </p:cNvGrpSpPr>
          <p:nvPr/>
        </p:nvGrpSpPr>
        <p:grpSpPr bwMode="auto">
          <a:xfrm>
            <a:off x="3930755" y="2014131"/>
            <a:ext cx="3382963" cy="727075"/>
            <a:chOff x="2064" y="1071"/>
            <a:chExt cx="2131" cy="458"/>
          </a:xfrm>
        </p:grpSpPr>
        <p:pic>
          <p:nvPicPr>
            <p:cNvPr id="15" name="Picture 8" descr="nobel_l">
              <a:extLst>
                <a:ext uri="{FF2B5EF4-FFF2-40B4-BE49-F238E27FC236}">
                  <a16:creationId xmlns:a16="http://schemas.microsoft.com/office/drawing/2014/main" id="{EBF953E0-CC5B-2D73-4199-5D3E5CFDAF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64" y="1071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 Box 9">
              <a:extLst>
                <a:ext uri="{FF2B5EF4-FFF2-40B4-BE49-F238E27FC236}">
                  <a16:creationId xmlns:a16="http://schemas.microsoft.com/office/drawing/2014/main" id="{E9321B89-38BD-7A17-8B6E-90801C6DFE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9" y="1298"/>
              <a:ext cx="174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1908 </a:t>
              </a:r>
              <a:r>
                <a:rPr lang="pt-BR" sz="1800" dirty="0"/>
                <a:t>Rutherford (Química)</a:t>
              </a:r>
            </a:p>
          </p:txBody>
        </p:sp>
      </p:grpSp>
      <p:pic>
        <p:nvPicPr>
          <p:cNvPr id="17" name="Imagem 16">
            <a:extLst>
              <a:ext uri="{FF2B5EF4-FFF2-40B4-BE49-F238E27FC236}">
                <a16:creationId xmlns:a16="http://schemas.microsoft.com/office/drawing/2014/main" id="{672013F7-7539-BB4E-2722-6D12E1ECB6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3422" y="61390"/>
            <a:ext cx="853133" cy="84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237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95288" y="765175"/>
            <a:ext cx="75612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/>
              <a:t>1875</a:t>
            </a:r>
            <a:r>
              <a:rPr lang="pt-BR" sz="1800"/>
              <a:t> Sir William Crookes desenvolveu o tubo de raios catódicos.</a:t>
            </a:r>
          </a:p>
        </p:txBody>
      </p:sp>
      <p:pic>
        <p:nvPicPr>
          <p:cNvPr id="7175" name="Picture 7" descr="crook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563" y="188913"/>
            <a:ext cx="10160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 descr="CrookesTub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428736"/>
            <a:ext cx="3210594" cy="251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28596" y="4857760"/>
            <a:ext cx="51133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1895</a:t>
            </a:r>
            <a:r>
              <a:rPr lang="pt-BR" sz="1800" dirty="0"/>
              <a:t> </a:t>
            </a:r>
            <a:r>
              <a:rPr lang="pt-BR" sz="1800" dirty="0" err="1"/>
              <a:t>Wilhelm</a:t>
            </a:r>
            <a:r>
              <a:rPr lang="pt-BR" sz="1800" dirty="0"/>
              <a:t> Conrad </a:t>
            </a:r>
            <a:r>
              <a:rPr lang="pt-BR" sz="1800" dirty="0" err="1"/>
              <a:t>Röntgen</a:t>
            </a:r>
            <a:r>
              <a:rPr lang="pt-BR" sz="1800" dirty="0"/>
              <a:t> descobre os raios X.</a:t>
            </a:r>
          </a:p>
        </p:txBody>
      </p:sp>
      <p:pic>
        <p:nvPicPr>
          <p:cNvPr id="7177" name="Picture 9" descr="roentg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48302" y="3929066"/>
            <a:ext cx="1198563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0" name="Picture 22" descr="X-ray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5202237"/>
            <a:ext cx="223202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1" name="Picture 23" descr="elma2qa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702" y="3929066"/>
            <a:ext cx="230505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28"/>
          <p:cNvGrpSpPr>
            <a:grpSpLocks/>
          </p:cNvGrpSpPr>
          <p:nvPr/>
        </p:nvGrpSpPr>
        <p:grpSpPr bwMode="auto">
          <a:xfrm>
            <a:off x="1071538" y="5500702"/>
            <a:ext cx="1368425" cy="727075"/>
            <a:chOff x="0" y="844"/>
            <a:chExt cx="862" cy="458"/>
          </a:xfrm>
        </p:grpSpPr>
        <p:pic>
          <p:nvPicPr>
            <p:cNvPr id="21" name="Picture 20" descr="nobel_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844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385" y="1071"/>
              <a:ext cx="47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/>
                <a:t>1901</a:t>
              </a:r>
              <a:endParaRPr lang="pt-BR" sz="1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717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428596" y="714356"/>
            <a:ext cx="75612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/>
              <a:t>1897</a:t>
            </a:r>
            <a:r>
              <a:rPr lang="pt-BR" sz="1800"/>
              <a:t> John Joseph Thomson descobre o elétron.</a:t>
            </a:r>
          </a:p>
        </p:txBody>
      </p:sp>
      <p:pic>
        <p:nvPicPr>
          <p:cNvPr id="7183" name="Picture 15" descr="jjthoms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147743"/>
            <a:ext cx="2376487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4" name="Picture 16" descr="thomson_tub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1428736"/>
            <a:ext cx="465844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186" name="Object 18"/>
          <p:cNvGraphicFramePr>
            <a:graphicFrameLocks noChangeAspect="1"/>
          </p:cNvGraphicFramePr>
          <p:nvPr/>
        </p:nvGraphicFramePr>
        <p:xfrm>
          <a:off x="4929190" y="3786190"/>
          <a:ext cx="2714625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77680" imgH="393480" progId="Equation.3">
                  <p:embed/>
                </p:oleObj>
              </mc:Choice>
              <mc:Fallback>
                <p:oleObj name="Equation" r:id="rId5" imgW="1777680" imgH="393480" progId="Equation.3">
                  <p:embed/>
                  <p:pic>
                    <p:nvPicPr>
                      <p:cNvPr id="7186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190" y="3786190"/>
                        <a:ext cx="2714625" cy="601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87" name="Picture 19" descr="Thomson_model_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4414" y="4071942"/>
            <a:ext cx="2735489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428596" y="3000372"/>
            <a:ext cx="1368425" cy="727075"/>
            <a:chOff x="0" y="844"/>
            <a:chExt cx="862" cy="458"/>
          </a:xfrm>
        </p:grpSpPr>
        <p:pic>
          <p:nvPicPr>
            <p:cNvPr id="3089" name="Picture 30" descr="nobel_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844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0" name="Text Box 31"/>
            <p:cNvSpPr txBox="1">
              <a:spLocks noChangeArrowheads="1"/>
            </p:cNvSpPr>
            <p:nvPr/>
          </p:nvSpPr>
          <p:spPr bwMode="auto">
            <a:xfrm>
              <a:off x="385" y="1071"/>
              <a:ext cx="47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/>
                <a:t>1906</a:t>
              </a:r>
              <a:endParaRPr lang="pt-BR" sz="1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928662" y="4643446"/>
            <a:ext cx="67866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1898++</a:t>
            </a:r>
            <a:r>
              <a:rPr lang="pt-BR" sz="1800" dirty="0"/>
              <a:t> </a:t>
            </a:r>
            <a:r>
              <a:rPr lang="pt-BR" sz="1800" dirty="0" err="1"/>
              <a:t>Marya</a:t>
            </a:r>
            <a:r>
              <a:rPr lang="pt-BR" sz="1800" dirty="0"/>
              <a:t> </a:t>
            </a:r>
            <a:r>
              <a:rPr lang="pt-BR" sz="1800" dirty="0" err="1"/>
              <a:t>Sklodowska</a:t>
            </a:r>
            <a:r>
              <a:rPr lang="pt-BR" sz="1800" dirty="0"/>
              <a:t> &amp; Pierre Curie: radioatividade era atômica, estava presente também no </a:t>
            </a:r>
            <a:r>
              <a:rPr lang="pt-BR" sz="1800" dirty="0" err="1"/>
              <a:t>Th</a:t>
            </a:r>
            <a:r>
              <a:rPr lang="pt-BR" sz="1800" dirty="0"/>
              <a:t>, descoberta do Ra e </a:t>
            </a:r>
            <a:r>
              <a:rPr lang="pt-BR" sz="1800" dirty="0" err="1"/>
              <a:t>Po</a:t>
            </a:r>
            <a:r>
              <a:rPr lang="pt-BR" sz="1800" dirty="0"/>
              <a:t>.</a:t>
            </a:r>
          </a:p>
        </p:txBody>
      </p:sp>
      <p:pic>
        <p:nvPicPr>
          <p:cNvPr id="9226" name="Picture 10" descr="pierre_marie_cur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099" y="2285992"/>
            <a:ext cx="1787339" cy="230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395288" y="476250"/>
            <a:ext cx="70564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/>
              <a:t>1896</a:t>
            </a:r>
            <a:r>
              <a:rPr lang="pt-BR" sz="1800"/>
              <a:t> Henri Becquerel descobre que o elemento urânio emite radiação que pode escurecer uma placa fotográfica.</a:t>
            </a:r>
          </a:p>
        </p:txBody>
      </p:sp>
      <p:pic>
        <p:nvPicPr>
          <p:cNvPr id="9230" name="Picture 14" descr="Becquer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928670"/>
            <a:ext cx="1428760" cy="200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/>
      <p:bldP spid="922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642910" y="428604"/>
            <a:ext cx="57864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1898</a:t>
            </a:r>
            <a:r>
              <a:rPr lang="pt-BR" sz="1800" dirty="0"/>
              <a:t> Ernest Rutherford identifica 2 tipos de radiação: </a:t>
            </a:r>
            <a:r>
              <a:rPr lang="el-GR" sz="1800" dirty="0">
                <a:cs typeface="Times New Roman" pitchFamily="18" charset="0"/>
              </a:rPr>
              <a:t>α</a:t>
            </a:r>
            <a:r>
              <a:rPr lang="pt-BR" sz="1800" dirty="0">
                <a:cs typeface="Times New Roman" pitchFamily="18" charset="0"/>
              </a:rPr>
              <a:t> e </a:t>
            </a:r>
            <a:r>
              <a:rPr lang="el-GR" sz="1800" dirty="0">
                <a:cs typeface="Times New Roman" pitchFamily="18" charset="0"/>
              </a:rPr>
              <a:t>β</a:t>
            </a:r>
            <a:r>
              <a:rPr lang="pt-BR" sz="1800" dirty="0"/>
              <a:t>.</a:t>
            </a:r>
          </a:p>
        </p:txBody>
      </p:sp>
      <p:pic>
        <p:nvPicPr>
          <p:cNvPr id="9232" name="Picture 16" descr="rutherfo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357166"/>
            <a:ext cx="132556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2000232" y="2071678"/>
            <a:ext cx="65722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1899</a:t>
            </a:r>
            <a:r>
              <a:rPr lang="pt-BR" sz="1800" dirty="0"/>
              <a:t> Paul </a:t>
            </a:r>
            <a:r>
              <a:rPr lang="pt-BR" sz="1800" dirty="0" err="1"/>
              <a:t>Villard</a:t>
            </a:r>
            <a:r>
              <a:rPr lang="pt-BR" sz="1800" dirty="0"/>
              <a:t> descobre o 3º tipo de radiação (</a:t>
            </a:r>
            <a:r>
              <a:rPr lang="el-GR" sz="1800" dirty="0">
                <a:cs typeface="Times New Roman" pitchFamily="18" charset="0"/>
              </a:rPr>
              <a:t>γ</a:t>
            </a:r>
            <a:r>
              <a:rPr lang="pt-BR" sz="1800" dirty="0"/>
              <a:t>) que Rutherford identificou como onda eletromagnética, mais energética que o raio X.</a:t>
            </a:r>
          </a:p>
        </p:txBody>
      </p:sp>
      <p:pic>
        <p:nvPicPr>
          <p:cNvPr id="9234" name="Picture 18" descr="villa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785926"/>
            <a:ext cx="11684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5" name="Picture 19" descr="alphabetagamma_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3643314"/>
            <a:ext cx="4109442" cy="3084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6" name="Picture 20" descr="300px-Alfa_beta_gamma_radia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3714752"/>
            <a:ext cx="2357454" cy="291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1" grpId="0"/>
      <p:bldP spid="92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292080" y="4107094"/>
            <a:ext cx="3779912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pt-PT" sz="1600" dirty="0"/>
              <a:t> rejeita a hipótese atomística: a matéria deve ser </a:t>
            </a:r>
            <a:r>
              <a:rPr lang="pt-PT" sz="1600" b="1" dirty="0"/>
              <a:t>contínua</a:t>
            </a:r>
            <a:r>
              <a:rPr lang="pt-PT" sz="1600" dirty="0"/>
              <a:t> e o vácuo não é físico;</a:t>
            </a:r>
          </a:p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pt-PT" sz="1600" dirty="0"/>
              <a:t> 5 elementos: </a:t>
            </a:r>
            <a:r>
              <a:rPr lang="pt-PT" sz="1600" b="1" dirty="0"/>
              <a:t>terra</a:t>
            </a:r>
            <a:r>
              <a:rPr lang="pt-PT" sz="1600" dirty="0"/>
              <a:t>, </a:t>
            </a:r>
            <a:r>
              <a:rPr lang="pt-PT" sz="1600" b="1" dirty="0"/>
              <a:t>fogo</a:t>
            </a:r>
            <a:r>
              <a:rPr lang="pt-PT" sz="1600" dirty="0"/>
              <a:t>, </a:t>
            </a:r>
            <a:r>
              <a:rPr lang="pt-PT" sz="1600" b="1" dirty="0"/>
              <a:t>água</a:t>
            </a:r>
            <a:r>
              <a:rPr lang="pt-PT" sz="1600" dirty="0"/>
              <a:t>, </a:t>
            </a:r>
            <a:r>
              <a:rPr lang="pt-PT" sz="1600" b="1" dirty="0"/>
              <a:t>ar</a:t>
            </a:r>
            <a:r>
              <a:rPr lang="pt-PT" sz="1600" dirty="0"/>
              <a:t> e </a:t>
            </a:r>
            <a:r>
              <a:rPr lang="pt-PT" sz="1600" b="1" dirty="0"/>
              <a:t>éter</a:t>
            </a:r>
            <a:r>
              <a:rPr lang="pt-PT" sz="1600" dirty="0"/>
              <a:t>.</a:t>
            </a:r>
          </a:p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pt-PT" sz="1600" dirty="0"/>
              <a:t> a luz é uma </a:t>
            </a:r>
            <a:r>
              <a:rPr lang="pt-PT" sz="1600" b="1" dirty="0"/>
              <a:t>onda</a:t>
            </a:r>
            <a:r>
              <a:rPr lang="pt-PT" sz="1600" dirty="0"/>
              <a:t> e propaga-se num meio muito rarefeito: o </a:t>
            </a:r>
            <a:r>
              <a:rPr lang="pt-PT" sz="1600" b="1" dirty="0"/>
              <a:t>éter</a:t>
            </a:r>
            <a:r>
              <a:rPr lang="pt-PT" sz="1600" dirty="0"/>
              <a:t>;</a:t>
            </a:r>
          </a:p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pt-PT" sz="1600" dirty="0"/>
              <a:t> achava que a luz arranca “lascas” dos corpos iluminados;</a:t>
            </a:r>
          </a:p>
        </p:txBody>
      </p:sp>
      <p:sp>
        <p:nvSpPr>
          <p:cNvPr id="221188" name="AutoShape 4" descr="data:image/jpeg;base64,/9j/4AAQSkZJRgABAQAAAQABAAD/2wCEAAkGBxMTEhUTExIWFhUWGB4YGRgXGCAfHRsbFxodHh0aGB8aHSggGhslHhcdITIhJikrLy4uFx8zODMtNygtLisBCgoKBQUFDgUFDisZExkrKysrKysrKysrKysrKysrKysrKysrKysrKysrKysrKysrKysrKysrKysrKysrKysrK//AABEIAM4A9QMBIgACEQEDEQH/xAAcAAACAwADAQAAAAAAAAAAAAADBAIFBgABBwj/xABMEAACAQEFBAYGBgcGBgEFAQABAhEDAAQSITEFQVFhBhMiMnGBQpGhscHRBxQjUmKScoKiwtLh8CQzU7Li8RVDY5PT46Nzg7PD8hb/xAAUAQEAAAAAAAAAAAAAAAAAAAAA/8QAFBEBAAAAAAAAAAAAAAAAAAAAAP/aAAwDAQACEQMRAD8A361CuoaJ3LnpzbS3bVN5LQsegM+HpWaaiM4T2QD7bCq0gJGEes/xWAdaqjAHORyUfE2jSdeenFR8LFpUxOVMDP8ArdYvUgR2Z8ePqsCzOBunL7w32lTdSIAEaRmcvKzFQD8OR4T5aW7Wr+ifFdP2bAlWori+StPkLLPR4ByBkJU/HS11VQn0RGvdHwWylSkM8QXXeq5xpqtgQN31EMfBW9WZsNrnGYR4HIj42aZBnhVfJV+WthVqm7q0/IPlYFainL7MkjeV/r3WHmDPVGIyy1592zgQn0c+SN7gLV+3ttUbnCtTateGWVu9JZeDkGqH0EnebAVGkdxw3JCQPMJZqkhaZUzzQ7vFOdsTs97zeGxXs3i7oSfsruAqqDxdQXJ4mZtYXLoTd6xZ7nfaqVBkQzFjPMh5OlgvWRw2WAgEyMOftTW0nJGQWmN+i/KyK7OqUexeXKZyK9M4qecZ1ge0kneQV552NVRqbinUyJMKQYxScoiB87B2KwmfspGWbKP3hNphyRqvOHX+MWHWpNnrI5k6fr2iC4Pfbjo/zsBUf/qSZ0DD+O3KlQzAcjwBP79gtXqDKXPEy3ztJqj7nbhqcvWc7BOmX73WOYyjC2f7djNeXIjFVjiFb4Gy61GOZZj44rTpU2Me8t8z8LB2qtnOM781PvImxFxLPYP5T8RZdTJIhh+pI01DRmbTFAHj+Ue+JFgNVhsyuc6zHvEW7p14I7v5x7ibKCkVPZzHjB902ZuxYZlmAGmYPviLAyjmdQfUdfBrTdTGZPl4/pW7p1G1P+b/AFZWE9Npy94/isHeA6jEc+fzsRlMRi8cjJ8bRpTl8x89LMrQWDEz4KfVYO7ncjGoA3Dqwd5525Ytyuwz7JAy/wCXIPhANuWAqXiJxSZ5r7ZFh18Ljd7D7otE1c88X5m+LGwapnSQOZJ8d9gjSpYTMN5iPOzrJlMRyxRl67IMFGZc+H9aWkt4Q7/2vkLAZTrp5N/qsSnUJ7onwM+etl1gZqT+b+VpYwTmW5wd35bA4WnJiQBzPrsC8XkAaAgDh81sNagnJQf0gPjYT1AciqjyHwNgCao5/s+ru2nQqmfdofcBn5WgpBAICkbiJ94axaJUHtCfDF8bBLat+elQrVQQKiISpaYXi0EwYEmOQthdgXa7Vw7GobycnqhGqNJcDOp1QAdszILEdnICLavprtelddn16hQdtOqSmR32eQAZ1ESfK2d6E7LaglKjTZqQEFzEFmIzJMRGcDwsDw2VsrsqLoiORp1FZd8SBAB8bZ/bta6USSbuoUHJi9SmwJECDhI3W9SvmzKVWBUXFAyJJkb5BGYOhtnNpdBqNTu4HERgrIGjPPC4GNTzOKwVGwbyL3Vp1lYmsqMqucLrVpSMVFnSAWXUBgCwnWJGmu9yRkNEnHdKg7KnvUmmCms9knLhEWxVw2Ct2vP9lx06skPdXgdam80XXsu4gsuc9kjQm17tzaJTGQyo4rU0rKe6esYKtXLc6yDzUbwLBKtc2UEVA9RkbBiAJLKwlGiD6IwnmLdUrsMR7FQEbyEI8pUZ2Ntpa1CpcadRw5qVKlNmAyIFNmSZOuWvE2YxkZYfaPiLApWWBH2g8lH+VrJVqsHInPxPubK1pWGsx+cfKybqZmTG77QAe6wCo1huqCObesd+x8QjvD1n/wAk2hdyMoJ5HF/KziE+lJ362BWrUBGZX1Az+Zrd06CkaKJ1gJPnqLTqHPWf1ifhYSuB565n5Z2ApcjQIR4J8rdYiDlgz4KvwtNHUnveGftjDaNRUkSJPj/psBbup1OCeECzGM7wkeCn42WpKk6Gd0HP3WJjGYhvzD5WAhqZQFTj3AdPfZtapiSueUgKN/CRavpKv3N+Ux74s26LnCcN/wAhYLK4yxYyRpqBz/DbllLrSGcADxB525YItUE6+vDr67dMTx4710/NblVyJlv2P524Lw27D/2x87AMgeJ45fBrQp1VnuifD+dmHqk94wfw5eUbrAZhvNT/ALn8rAzPBR4wbdgsNB45G0btXnLPzf8A02OQfHz/AJWAQqPG/wBfzFhV51MnlINi1HbSfh+8LBeoAcyfI/72ARp7o0yH+02jgmOzn4ke82k1Ub582+EW59bSijV3winTzPZkkzAUdrNmMADnYMn0jvyVNsXOg4xU7s0YNQ1aohczuhQqab58y7U24Fv9JuvQAOErUZcntBowo6iSCB2lzyOVlejdxW87QrdbMpRYs40FSscRg/eyaD90Wtqr/WdsJTVUNK60zVquNTUzVcZIzgM2EZnvWC56S9Jql16oLQVxUBJZ6vVhdN5U55zY122xWOF69CmaLxhq3eqamHF/iDCuWe6fCz21aRZqIMgEuGYKpKSvZPaBKqTvGeg32pdk7Ov92VFrVqVZWY4iEwsBnGLCsOsamARIzNgc2pQFQ1Eq05pMAVYNDqzEQVI7rAwQbYj6Q600qAZB9a66kleqFzdUYFGyywtIbxkW19/vZNarSQU1qd5WqNAGEBV7Myd9sHtqnXBptVY1Q97pU2c02orNI4sNNambLhUjEI3cbB6b0m2ea1Kk0S1KvTqiOAMNr+FifK1RVBEjCIPEH902s9s7bSnTNJB1ldkhKSiSCy5NU9Gko1LMRplJsi+Efc0568pawI1VIj7Mafi+NgOxnunT+tWtYMixOJPCB87CXCPRp/s/KwL0an4W1/rRrEZ2PoNlxB+Fi9agOQXwhfZC2GOrAyUDfl4//TsHZqHcp47/AJ2JSJI/uz5hrHpYCMy3iB8ktFKQAyO/e3/qsAlLxoBy7Z9wsN6rZzAnnUE+2zT1QAJmfEZ8s0sOpURuXImfgBYOITpi/afP12mxO8t63+FhUwk6rA1ECP8AMLFvFSishhDbsMR59v42Al1Lbmgni1SfdZ1jgGYDE75fyyiyFCnTyMFjI1ED/PYr3aTlhieBn2uJsDVG8mSRiOnov7Mjlbqw6dyHpOs/o7vNjbqwRrUxi3D8otMhYzPtXL2240icxlyaf/x26gkTPqn/AMdglCzlr+kfhaFTI6T4FteVu6VEb3Ybj/vgtNlj70c3/wBFgGjmM19Zb4ixFG/sj9b/AFWA7Djp+PX9kW4r8DHg38xYHjT8CfL4my1ZDOQBHif3VsxTFRhAz8f5G1Bf+k92pu1LrBVqrkUpFcp0GJ3VZ5AyLBcXemTmVhRJJJaFA1JMQB8rZHpJVe8Kt6KH6tSf+zUd9arBwOwyy1YzMKBvm1dt/ptewDRpXHqVPeeu2MtB0wqcIHmZtRUa9S9VaKXqqakuqAE9lFMAhFGSk4oy+6eNg9O6EUCtwxgE1KzsxYrBqEkw8HRNSoO4CwejOwr9cqFWmKd3rtUqO5c1GQtjjvxTIMDhxtrK7dWECKISABGgUctwA3c7UAuVZqLC73xkqda7YlwkEMzFBUVtMmUSsHJeFgsthXyq4Za9NKbD0FqYigzjFkMiASD5WsGrKkZAAaQczJ0A1mbV91v4dgzBcSwJBzggzinMjIHlPKwLpVdetrvUnIwMssOWEZ55jI78RsHW2GStQqGn1BIIV2rThScyWiDiHZgSM7eddMdrm83u60ruWahQR2SoxktVClQ5xZlFMQd8G0ukdEdWjMalM3iuxamrnATSV3YkEwQexkc/O2f2DWLuAwJaiGpzyYCoNfAjOwb/AGQEWrWCIQMKKxJYl3ptUVnYiZJYTPO1j1sCJ/befbat2VVUNUxd5XYADIYSesBORn+8I8rP4wfLeDPsC2A5q5T2vENPvIsFqmYMv7D+9aShjx9R+VuzdznKtH6IH71gB9YjLrD+z/Fbv61/1DnxiP8ANaTU49H2f6rCFM5ZxJ+4bAdKwy7U/l/itIVcsy0+XwawaC55TvzKtPyizdOnO/EeYb/YWDqleCpDB1Xz+RtF70T6Ttwh338gpNi1KGegA/W+AtFUjdlyYj2FLApUIJzDADjjketJt21SBo3Cc/VmlmJA3meZG/8AU+NhZCIceYB9uIWCF3rsJPaHkonhrBszUr4o7LCPCc/C0acZjEhO/JRrz60WIaE5DD+rH8dgiokklyORNuWep3ZogH2H5xblgBWiYMez+Kw1ZOA8yB7mszWqL/iftn52C1U64/Uf9VgYogZQo8j8msXCdQpHmfhYFCsd4J8p9WdisDwgc0Hq0sEXDnQGfE/K0rtTYnQ+s6c8rSAjfHICPhbMdONrYQLqhMkA1WE6MCVpzzyYjLLCN5sCnSzpO14DXS7VSlICKtcNiZwfQoRlG4t4xvNs62xaGDqkRadNgRBEtllJJzbjYV2YpBMiMwOB1gcP5W7q7YIejUBKsjq0n0lYxh88UR4crBzYNAuv1SpJrAlaTsSC0ehnHMDw52V2Zip16ZgytRciN6EZDPWQRlkM9bavpZs/6rehWCthchkIyIqYgSNYzMD2b7U22MJdb0ogVH+0VTktXLEQTuM4gN0mwevXymXWZIOUDXNiNRvIsvVKUqRksZfDO+AZz/D47rIrfWend6ytORYqcpIAUe4n9abM1b4GVS1OQQTh11aGLeQn9awLse0MOTh4PBiyNJ8P632lfbuzUsIDQraakgalOe/LPI2OL1SCyGUldHGhiYVjulT/AFFkL9tkYSFAXPEZBnDGZXdli00OoIsGW6V4etoKoZqdNGYtBOJ60DDGoIVc/G2Y6OXf+1E+hVpI+vpUyFZcstD7bbvaOz0q1KUP264LUwsjtUUUgGcu0A6k8xbM3S49ThZc1WoxOLJlDzjRgNCONgvrj2KwVpHWJGoGdIRJnLTK1iaYY54fEsnwOVuX6gIp1gpMVA2RiRUUT5w5y5cbF6lhGJmMbypzz5HLLhYBG6KPRBz1yPx0tMooP92PNWNpVSJ7/kT/ADt2jroCfI8OHZNgBg/6SDwxD4WCaWedBf8A5P8AazwpHgfEEn3AWgoH3SfHF8IsCpVQc6K+p7FoqsZU09T2JTcD17y4/esbrV4eYZv4rBGng+4OcL8TblSkNwPlhFuCqm8n81iPUWO03lI+AsAqdPmfDEvuBt3VcjJmPISMuWtuxVp7gp8vjhsQMp/5agRrA9ecWAdOqIgsfzWmXQZds8/6ItHCNyrlvy+doVFzOUaaqLAegq598/1+lbluUqeWTiOS/wArcsB6tZ8Rl/2h7ROthEkmcU/rCzDOTmCfZusBl8fMD42Duio3jnrPuFjNSQzKL7fdYdGmp1jzUZWbWih0g/14iwAvl+pXOi94qYFRBwEknRRJzJO63kVa8tUVq1TKtUZqpniYIXf2oj12sOmG3Rfbwq087rdiSpnKrWBzMEmVUSoPzspR2WbwwpgnWI0jUZyYjumwO7WqIYhCgqjFTb0HA+5+IZyuuRtn70GJg5kZNwmQVZTOkiP9resnZl1u10NJ1FenTI60DNqZMlXUAyDnErmbZHpH0WMCvQY17ucxUUyU5OBqOccJiJsFjVdqtSo4LNRvaU2w+il4ogYwCe6SNI1ItV0qQNa+3dAAKlNLyiyZNSn2HjXveFi9BbyKwq3MrDGGpuWHfVZDKNc4ztK+VQL3dK2EwKpu7/o1ewVOW54z4CwWPQunjok03Bw9l6cZ0nBEOnluOR0ytd1r25MmniyXE1LUhu0CEziCDIOk62y/R+9/Vr++WRPaHEHed0cxa526DRqYaZKFnJpsuhIpmpgaO8pCtkbB3SqBwUu+Om4BaGBBcawWTIHKACDnHjZnZ2yGdDjgSSWOQmYJjd2uPjZDpbVq0rn9eQkVKffGnZOUxkCVkQeBto6VZTd6bVkVqnULUbsg5shOU6ZjSwZ2vtSi9/udOgwco7YyrSolCAuIZEjCclOU21u1woEikHckADIAlsu2x9GJJjcDbzroqTU2mnCn2Y4BUJ99QW9GvF4xXlEAnACx5MYAHCYJP+9gqK2zXS6ik9LGFZJCyewHgj72VNonPS3X1AL2O/hgYsIOKBIaQNSOG+bW3Si9NSu5dCFZalKJ34qqrB8cUedqa6bUo3uka9AYSQWKsDorESMJiZGYNglULAQKsEbpHzmwmVpzckjj8sVoVCy6kDlhHsnO0AdIAOXBflYCJd5zhSf0P562k13OeQ/rlNhU0ae4PVn7IsSpRI5+OXxsA2oiRKez+djU0WB2R6v9VlcJOULxjrAD77HWpAElR+tOnnYJ9bEaR+iB+9Y1KqIyIB5MvxmytIrqSvDQafmsTrCeyHH5F+ZsEqzNvxHzX4LYRI/w/wAwPwX4WcEAZoDOc9WmfrNhnEYgNGmQUa+EWBVgIb7BOAMf7WisjIqo4SBny1s6aJ4VfItv8Gtzq3k9mqZiILbvEyLAKkYnsoPAj+K3LWNDrY7tbXf/AL26sEm1zIkRvX+G3TqN8Zc0/hi3OtUGWYRzJ+VuqldOI1y/oiwdUaee7yNP+G1N9IO3XWl9TpuRVrrLuJPVUTIJJAgM5GFfM7rX11pK7AZeMDTfut5k+1BVq3iu8xVaphUZRToSKKgwQBIB01c2Cru9IJhp0xAAE/hWdNO8SrZWtrltJLrBbMEghvuk5Zzqpi1bcLiUUMZl4JniZOeQzhj7bXOzNhvelYAdhe9UbuKQAIJGZIjurOtgT2/jq1qVa4MxvDrgajOVVOET3RM4tBysC5bRv2zKrP8AZssBq12Vw7pJgEgAjGAdQe6c+NtQaNLZ92qfVhmELVard94khfwrnAQefPPbLqNTYSTliZ2YiXqEEsxIzY7s7BI3QVrwl/2dRc1qZxtTCkK6wA2BTkj55rmCedjdIr99YeqFAVzhr0tRNWicRUg6OYHZ4q1rboLVqtWDuxJJgSdxBmOQjziy/SW7UK1W/K0pebveErI6a4HWmJYaETinwmwdLVFWvQvAMrVwtOgIqjPPfHDcVGgNrf6Qq+G7Xa9ANFC8o27NVYoSfwsjN6xamGx611poHZXTrCaLoTBFSWKFWEqQZI1HC2g6V06b7JInsMuRO7EDrzBiwWL3Fb5s+tdpjEHpSRmMB7DeoKZsn0qrdXTrNxC0V8FUA+O+y30abSNSkobVqVNjl6QBpsf/AI1Nsx9Je0MVcXQstPDUMGCe1WTsEgbyT7LBYdAa4Q1b4wJATGoAzZqxwooneQFHnbX9D6bGklVzL1DUdzuxMy5CdwjCOQtUbDuyijQUZKauIDcVoJhpjwkYvFbaLo+v2FHIZpPtGlgpOmG2Ua7bRpnWgtMnWYOF8XjkfVak+jVsFZULRjpFoGhLEsw8RNodM1Cf8aY917tR5QxOEeufZaj2deGoVLtVzXCynWQVIwmeIMzNg9ECtDDHLIxpvLZypyJld6wwsA0+JB8ZPtDAD1We2pSK1lZRlXXPSDUQdnUZdk68rDDVDnInTu5eBh8jFgW+rjPsp+b5qcrQeiBqnqI+KWZRd7jtcQZy8zl4WkVH3wORpiwJkRoGUH8S+vu2iGIiWb1iPYtmGfLVfHA37th9adzKJz9P52CSRvZo3Rh+VmaDjQ4CODEjz7IsutdiM8+YLfFhY1OsQd/mT/FYJPS/FTHhx8WX42W+rrvZeZ61R8LPNemPLL0SR7mFhmuTr1n52/8AJYA0rgDn1eLwct6sIsX6io/5R9bb+WG3f1gie1V8AfnUtzGZkF/1oPvfOwMU7qAINM+WL+C3VuvrCekGn/6a/CbcsE69InIoxggjsnUaHugAixKVKq2iv5mPeRblemZ7s/rf6rSosIjqzi3Sy88j2p9Vg44anTcEFYpvHamDB3AmbeJXa7K16RF7lFGL5ZdpgoXWciD+W3tO16q0qFWoezgpuxIYQIUzMtmLeP8A0fkN19VgIkKI17JJnmc5sGx2HsAPD1MQpA5FdTGUAnTXcN1tHtq8LTVKVEKqASoAyXizcT8bZrZe2hdq/VVXf6rWITPMUniRUQ5wjYgGG7EDxto9qXMnEgXNd/4eJ9lgyXSFMd2qiIEA56kY1meZ9xFqd0JxCI1BHidPD52v7/TJSog7xU+UCR6om1GiFycyCwB4wCB7czYNZ0QoQyFYyeMzrmRlPCynSeot323dngEXqgaVRToSp7PnoLXHRrY7YqTwAqYtOJ/3GfjbN/SbUnaNxXCCUzmeLqRpqMjlYLfpdeEQ3MBRhkHDMiC4BHMQffxtd3zo2la7NQWrUp0qnahcJjOeyWWQLZPphVUXpA2Yo0ky5wWi1/0G2m1Vq2JyyUwsTz90Aac7BVbG6P1NnXijTNUVKTF1ViIbPtFXGk5kg7wd1sz0+GPbCOvdNFWIESXpOyLHmVtfbTut7q4atBBWIdnqAGHlyMJAaJATdqBlFspsnagF8d70rKt3UuwdYYKjF4g5nE5UDKNbB6jd7kB9WpKYwqw0+5TM+Es4/La5oUzTpU1juqvKI/rS2I6H36vXe7XpxipBbz1rzKoSwgcToYIFnU6Xl9nVr5hiHwqNCQWAAz0yznhYMN052q9S/VqMjqvrVBGjUmngJDHSAzEDnZvah/s6CO4IOWYgZ+o2z9ZJw1DJ6yuHYscyzVJNrqixNMg9phLacToc+G+wel0n+tXJSjRUCK6kbmUCI4g5g2UXaAdFvIDAOQtZRoIyk5ZETmDuPKyH0YGoKeBphZEHdJkGOMG1xQ2T1d6qjCvU3gThOgYjMEDcfnYJVKQ3kDwJ9sU7Ap5ekY8CfeluLs6tTBVl6xBmj0zLhfuupBJI0DDUcxmICVxK7EaaN7RgyPIxYDuPxOeBxAeywSonN2B8RYJpfjIjWVPzEW66tR6TH1z/AJrAVMPBm/WHzmxRTBiA2e4E/A2BTpg+ln5ny71mEQiILepv4rB2F4pU8xHsm0WY7qbGOR+DWli4meZE+9rDqUxxIn8DAesE2DiUyx0dfEEe9rMQQBkY8PiRYKs3FD4hvjbuniJjCnvHvsBC/I/n98LblmRQqDR6fko/etywGvE4u4PAo3Dk1hgMf+X6lYa+LWdvlEg7vUPnYdJSSPshPICT+1lYKXpkj/8ADr5OUXd90btJ0t5j0Wupp3KmRkajFznxygjhAMG3pP0l1FGzbyophWIC5wMmcTv52wFBOrulAzmEUEQNy6jz3fOwJ18VRCTmpJWNR2gZHDcQeEi27+jLpEt8upoM39ouwNPtHN6S9lX4sQOyefjbKXYEXd2bQAtrPITGuIAeE52x1yvtSjWF4otgrLUlY0jQggZFWjMc/UHtFbZLjtRPllM6HnpaOxujwNQ7wIJO7mBx0geFrLof0qpbQpyvYrIPtaLejPpLPeUxkfXnbQXagEBCiBM2ABUU6RYCIG/428r2mnW7XgwTTNNPMqzHyGIe23qW2aypTepUMU6SmpU5hc484t459H95a8Xv6y651az1TrEZAD1QLA10qcm/ViIgSeZCsKaiOE02NtB9G9P+xXyr/i1mA4wiInvm2JvdVjer69Qsz4yBOgQElVy01Pqtt+hCsNiAjIvWcnwa8ROX4RYNBsaotEVmdgqApJOg1BJ84tZ33Zt1viYqlOlXUiAxg5TMBhnrBjztTbQA+r3sADITnJ7jKdN9svcL9XQ/ZrgG4Ds75yjXLKwaq+9HWo3SpRuCqBDRTZjqw9En3G2E2zRqjZNC64D1lWqC6EdqmKYLSRuzgW9J2FtRnBFbIwCNe7xPjr5WY2t1zKxuz0mdVJ6upmr/AHQSDKT97nYPFL6RgRQQcFUSN4kTEeWnK0ro5XGRuqERvjKM+U276S7Sr1HZr0o6wNDKFgKdAnlMZk62r1vBFWqNzEnxAyzEc7B6r0P24hCIdWxScpxMyjP222n+1vC9kKcYzzBMGdB3hBnISDlb2LY+1VrLJMMBLTv7OKfDX1WCp25tS91K73O4LTFSmivVr1p6tC5JCAAEtUIE8ptTbG2jeheXu+0KVEV6ixTq0Jh8ALYGG9oJgxxnQWtegl9DPeSxmpWrtVJ3R3UUcgiD1zay6WbLu7IK1eoyCkQyshhg40wnidI3yZysC31ctMqfNT7yloG5AZ4T5AkeOSWhSvLJR6ytQC4mOFcZNQ04ycqFyb8M+rSzFS5rAKumYmDG/wDSbWwCE5DA35T/AA2P1IjRh4g/w2CtPz/7Z/fsWkgMfJfZD2CVOlB09pGn6tu2Zfwgj8XzFmXuFSD2TEb8P8dlku3H2PHuY2DlPqwe03qZfiRafYIJFRVHBmX4Nbi0gM8R8ix+BtEIN5aOJV93/wBuwTS7rH94h8D8mt3Y2BYGbnyI/wD125YLuqpjJd2h9tkGu7/4ceH/APVrAVW/wz61+dhG8VBrTY+Y+dgwn0pXRhs9l3vVpKRyxyc89wtibxdnNJVEBsKrBkQSIGvMe22/+lSoxuS9kr9ssydOy3A283vN9LPAbNqtNBHMjERwXF6rBb7XVVpFBMSq8FCxMGMych5+FsTe7setJRThCwowGCGjhpmoznfzFtp0ivYwqv8A1WaI3ANI0yE4c2O7LI2zdWv/AHeFocNrmAACRqTxAOfnnAsENk3apSqVK6lqVamFAK+iWY93M4hAMzlnb1noF01F8mhWAS9IskAQtVR6dPPXiu63l2zrxV+r1S5OKozZlge4ggHPQ9oRl3oibK9GcdO/3Z0BlKo45ozBWHhhYSOMWDe/TLtd1pU7ujZuSz4eAGQOekkWpeg9YCpSQDCAgGETqWIJGe8JNqvpbtJrzfb04H2adhZiIEglTwmLN9F6y06yY+8ERBoVmpMnI69oRHGwD2vCXi8gsAwYyJygyQRPEE5+Hnsbqpo7Cu4BCljTzP8A1K0+vOPO2c6dIPrdRlWOtu6zpEqQvjAw6c7abbwNLZdzpHXr7qggaw6sfL5WBraF6RaF8Z2wocUsdwbDJ3TkdNTar2dhCs1M/WVwgh6faGHWeCkAHI8LB6b1xT2feyYMkCJ4sFGvMab4t5nsPadZVcUKjotSnhqBCRiUTy4k6QefEPR6vSs9VTejRP2tQK1RiMbKSTgpqcgSoE7wH32NsnZV4rE7QovgvfWEKrE9W9JAFFNxoAWBGMaEb7VvRy40b5VoGvUcpRELSpgIikiJyG/QmZyFt7s2+KlRqBKgJ/dYRC9UDksDRlOXOwYXpvS+vlMNLqL3TwreVqSAuI4aZxAHEMWYbMYTnbLbZ2VebpUU16DgBgWYdpYJjvLkBrrwt6t0z2G94p9bRYJVVChPo1Kba03PCc1J7pHAmxbrf6jXekt6piHTC6VMLyASql8MqcSgEjMWDzW71ZcQRIUACB+OfHPfa72rfjd7u8VCC64UIOYaCCdOE+qxtrdEGVzeqH9yEJelvWT3kPpJyOYk2xfSu+ddXSiufV6gT2qznCg8gfUTYNn9Ht7WnNZ8kXIT4RPkMvG2ruV5F8qC+O0XOmYu4b03BzqniAQQvHCLeX36m9arR2ZdSQoYLVcGIIBLn9FBLE8YFt7VqGuaa0Rgo0yKdFdxVRGIrwysG2bZ6OC3aJbPWN2Xuy8bZWtdr9dXxCkb1dW71JW+2pn/AKZ7Ica5EjTW1ptbpLTuVOnTqlq15qAYKKCajk749FfxHK2W2jeOkN5cLSppckZgBmGcA6lmOWQ4eFg1Gz75TrA9WXDa9XUNSnUAGso4B9U2OqZ51M+GNjbEbPum1FrqalWrfLsMWCuyLK1EB7dMBusCkgqDvnSLegbPrrXWaWYynvAKd6ydSDuE2AYYcaWW/ExPqt31UZKJH4VHs58rMXnZ9c5JUpKJzZlJYCN2YEzxtnL/ALcuyVPqtN7xfK+cpdyuWUy7LhWnkRvHssGhudChVLBXxMphgAkjxgZWjfbhh0Ro4iD7FFgdFNm1kR3qqKBaFSkrB2SmhYjG5kM5LkmMhbQmqsRjE+ImwZ9buu+nW8pH7tuWt3CjWufNwLcsHY2gN5X1n+G3b3+nvce20xfR91/y/wA7ESrO5h4giwY76Rq6m6KwzC1kJnKMjqd3jzt5bs9Qa1E7zVLFGmTli9QInPjyt659Jd2D7PrfhwvI/C4n2W8YuRBv1FVJkKWB0nADPu9nOwWHSYjFTI1UE8e0SIjfngO/wnS1PXaAJJGROLkBhy9gBOcaREWt9uVySow6mRxMntHOYguwk7t50tn7y0rjfM4TrouKO7n2mBGp08LBr+hWyFr3ZJaV7ZLEgAFmJxE6DD1Y8ItXbcvlGir0bkDUqCWeuzYVCxJWjGZncxjTK0r7e2pXGldizDraYqVW0lVBIp5DSS5Omi652pblU6pFVlV8RMhgYyxcADuPr3WAS3Y0riGxCcR3565iDzjLxtYteCKo7JkFM8pBWcuAHYHtsptNAbpTkQWIb/uGQDOuhz/kLGvMY2yhsmI5jU5a972b5Fg2227sK6XeogDSsyNYJmB5gT52t+mxmhcU0/tNL9gj1aG1L0ZvIdWoE5qAU5ArmB5j22vullGWuAYyRV60ePZGXk+dgT2htSndilauD1XX9rCuLfU1GpAPDPXhaO1+i2zb0PrNIdWHHZvF3bsTxdB2Qd2gNqv6Q1ZbvSdYI685yQQYcx5gnzHODR7KD0z1tzvDU3IOJRBR9MmQ9lhlGUHM2C7uN3q7Prqbxhei2QqIso4wxkdzaZHyi1hfXfrBWuhFVVIZVH94nFWQn7TLhqOYshd+mNIKUvlAUA+TwpqXeoNJdB2qX9Z2W2lsU4BU2dVFZQQRTSopdVmYRx/eKADkRj8bBo9j9OEqyrgo4MGm4IYEHWD2gMpzG862fr0KFWWpVuock9hu1SJPL0Z5R4W80o3u+3turq0adepTyxGotKumQlZcqW/RPK1kOjW1AFanSctOYd6eYOgbt4XG6RYNDsLal7ut6FCpdaj0qhGCpTGOmJIEq65Yf0oIw2x/0g9Hv+GXp73Tk06x+xGoWq/fmdIAJHEHla+pbI2uAGpXWpd23hbwoQtvJBcjyi170YuG0rylW7bXu6dVAwVAVLFp9HAx0EnFkcudgxmwqKXWiF1vV67Vdx3kpntCiODnJm39qLae8bYW5UPrNQSe5SpzmzHuoPeeU2qdk3bq6jJUbH1TuGdoEsjEFmO+dZtkNq7eF6vQqmqq0aB+yBUsC2RxlRv4cIsHrHR1Ddla83lDVvlYdYSo7ZxCRTQeiqxhjcJsa49Kmqi8NURKIVcNMFsT4iAAakZKZdeyN2tvJb30hrVw0V61XCMIFNTRQaSzuSWOug1ndatu9+vCUxQU01Udo5YsRknFnpnnYPo2jtKjTRVVgVSEGHdhECfIa2sKV7TDjDjDHEDTxOXhbxXYFO/1Sxu4pMLuqFwSyK5cH7HMkYsJDTxIta0ukqgtTqB6L6tTqrhOXAnJ44id1g2/STpCou9QKuIP2FI7Uk5abh87ZX6MKF3pIFaj1F4BJ6xcgQ+eBs8wBHZbLhBty67TWDmMDjIjz03zv8rPXe4KgeuBVZUA7oLMxjRVHeMtJnjB0sG1S9MqMay9WAcOIEFSB6eXdX9LSw0plxipVabqdGDCPIrNsDsq51WpNU2btSvXAP2lGqFZwfSxU6oU88MrkcrWl1e+I6IfqCVGMqYqUS5gyCgyfLdJjI2DSqamYbUGO6T7xblgXC4Xws7XipQMxhCCoIicWrfo+o25YLGjfEEgUnB8AfcTYtK9szZUzh4tK7vCyyIo4KeIZm9kCz1EwOI3nMR67BW9L6HWXG9JGbUKmWuikjdyt4R0fE7UpGI+yyOvfTM5cCYHtt9FXmliRlMZgjTiLfN3R54vzsSFZEOId0AhsPjmScxln6wtOkQAKoQIUGI1aGqZkeIHlw7pzm1FOBgcuzAG+AxOccATp/I6PpIIr9owGAME55lchwHb/rS1BeGUgqT6K5+RBInQZTOuRsGr6SVKbLjUggplnlEUsMDwDcPdbNbTYLQMYstDPiBO6ewfXHhdMoq3amyZjqhMZHJGBnmCkxrn5Gp2gvZwnUuAeBmSDkde1rYHNp3X7OjTmMAE7ioQDUGMpfhOfMYl6qBqhO4HIjUAic+GZJ14mdbMXx8Shj6K5HxEYTkMQ7PDKMvukStLsVEHC2XGCYOueQB488pAW3RekWr0M9ew3OJHtB5abrbTpTWP1u409xp1G0+7Uoge+2Z6GIGvVMaANMT95GtpumZjaF0I1FJlHg7rl+wLBQ/SWC10pBZhapdgNWGDOOYDk79NDbC1KFSmQ6NiXXL3g5iY3+uQZG86bqxS79W2Fg7MMpnCgkez32xt/u70kF5ow1OPtaX3CJk5cOXLdmAdum10qUwK2aaF47h4Vc+weBnCeNk730WQktSYoTBBRoJO4iOyw8DPjZG7HrIrXRsNQDNToRvVl3j+ps1c7xVz+rwpGdS6vmmWZagxIjLcCCJ87ASpVqVOxfUW9KvZDvKVlH4XABj9LF4WB/8A5TExN3vTrHdpV2KNkNKdRT1TmdBIOkgaWdunSClU/vUK8ZlsJ4EgYl/WEeNru7Uqbr2CIPA5a+o+qwZobSvl1Y0xXvCEaqXOLMnOGOeXA77CG3L5eCAb9XVAvbYsYC8yCczoAY38Lai8Xei46u808Sjc2RQHfTbPCRpllytTbT6OLSpl6d4FS7DtKiIVKkyZqiTiIgZkwZ8BYIVL3Raj1QzpR3SxBbWCxmYmCeJNqtDd6ZVEoIH4wXbjiJbJVjOOVlUNS8OeqJwCSWO8kTkpPMezSLObOu6yUoS59JoEZ8SRJaTuMDEbAxXqELIfDMnEFAiBJHZkb4zjXkLH6PbPqVqtOO0XMJSIILtnmxYdlFgljG7dY31QUApcGrXbKnSAxMSwjIeipxEFjM6eHp/QLos92U3i8gPe6ogqD2aKf4aZxnAxEbxviwaDo7sRbtRWmsM0lneO9UfvNHDKBwAFnb5s2lWGGtTSqODoCB4TpYqzvWI/Fr52g2MnOkDzDDf477Blb79G137RurvdiTOFTipSeKNmBlMKRbHbSp3i6slDaGJVBLUL1RqMlMuFIVarCDTYgwJnNt4m3sSVmGXVsPNf4rCvlNaqmnVoF6bCGVwpUjgQScrBhf8AgrV8LU69KvUCGOvLJXUEicN4u5BZRG9T42Ls/o7todmrfro6KZQVaRqkc5IQyNx32dqfRlc5LUGvF2MyOqqkAeCtiWDwi2k2Fsw3aglE1albBIx1ILHtEgGIECYHhYK7Zux6tPE1S843eMXVJ1ayJzwgnMzx3C3LXAU/4Q8+duWDlCkACWEA8dfOzUgjLOyV1uhGqg/rH4KLHeZwgc9efhYDhpE6eP8AWlvnba2zRQ27eKZjCyllP4HIO4a5nQbvO30QDlB1i3if0tXTDte61Qc6lCNMwabMAf2hnysGb29S+35KoKwDrBOc/o6c/UrUpiXy9HIecyeJ7Rj/AHNn9oIGvIPECd5JEgk/L/e0aYByj7sZ71WbBChtCnQdqbsFSrMNuR8BU4vwtlpoZ3FrW21rmChbD2gQSpykhdV3R2f60tjukRDOVI0GM+rID177WvRHaTMv1Wp2yqF6bnVUC50zvjtZHdpplYLe8XcFYOma6cx3hqYk565eMJLTGLPMc+ByJ8JnP+Vrao0qpGpbInXz8ljf8qq7rIAMGfkW8f58dbBquhS/2kT6IJBH4FYeZn+t5vOkzYtpXYcaDOeHZdT8ffap6HXf7Z85GFonXtcYs9tif+L0EOiXJz44n/8AX7bBVfSSrrRu9SkB1lOo9RR96MipH6JItS3eumFb1QzpVM3QjuH0g3AbrXH0q3zALnE59Y/kOrBB/PbNbHqdTXCgTSvEkpweJkciAZHGLAjtfo2KR+s3UkUmO4/3ZaBhbdh1jXWN4txKoOEXimFae8O6xH3TqDyOc6aW2Ox6q3a9C7MvWULyCMDDIROXh4Z2zXT7Z9TZt6UUqoajWAamjqGwAx2SG3CcjOmXOwL3q5q7YhiFQaVNJA3HcQbDpUArElSjj/mUj5aGJ4wRaqXaNUkhqhAmOwAN0xvy87MNdCVxFsU55k7jnxsGko7fYoKVekK9KOzWpnDWQnQkAwcx58LK3XaDXYmtRq/WaK5VEiKiLwq0iB2cz2hpPnamu10VwcIAORnOc9Mwc9f61s62xSGpIWmoBOMMwOY0xZkjfnwsDt52ZTaktWlVLXRpJTswhnF1Zyzicp1y1sKhUfu0sKqozcrkN32a72BWQTlpkTlYt86M1rk6XRKtOoL7mhYFerqJPaIEzkSJHK3pOwOhdK5Yat4b6xXxSCFhEY6FQTJOfeaTwiwL9B+iSUMN9r03au0sgYyyAiMThiAHI0HogwItsk2ougRp/Sp/+SbDvd1qkEitCzpBP7wstTpEZl2PnHzsD7X1gYZVT9Ij1ZMc7KnaNXcf8vytF1xbj+f/AEG3abLf7x/7n/rsE1vdVp7UcoH8NpC+1N5byA9Wa2kuy2MyT+f/ANdo/UDiCjgTmw3GPuWAtK/EZ/aHkQnwzsepVdxkk+BH7wsD6gRGnr/0WmLhkSTEcgfgLASjK6o+fHB8Dbljpd2AgVP2Rblg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21190" name="AutoShape 6" descr="data:image/jpeg;base64,/9j/4AAQSkZJRgABAQAAAQABAAD/2wCEAAkGBxMTEhUTExIWFhUWGB4YGRgXGCAfHRsbFxodHh0aGB8aHSggGhslHhcdITIhJikrLy4uFx8zODMtNygtLisBCgoKBQUFDgUFDisZExkrKysrKysrKysrKysrKysrKysrKysrKysrKysrKysrKysrKysrKysrKysrKysrKysrK//AABEIAM4A9QMBIgACEQEDEQH/xAAcAAACAwADAQAAAAAAAAAAAAADBAIFBgABBwj/xABMEAACAQEFBAYGBgcGBgEFAQABAhEDAAQSITEFQVFhBhMiMnGBQpGhscHRBxQjUmKScoKiwtLh8CQzU7Li8RVDY5PT46Nzg7PD8hb/xAAUAQEAAAAAAAAAAAAAAAAAAAAA/8QAFBEBAAAAAAAAAAAAAAAAAAAAAP/aAAwDAQACEQMRAD8A361CuoaJ3LnpzbS3bVN5LQsegM+HpWaaiM4T2QD7bCq0gJGEes/xWAdaqjAHORyUfE2jSdeenFR8LFpUxOVMDP8ArdYvUgR2Z8ePqsCzOBunL7w32lTdSIAEaRmcvKzFQD8OR4T5aW7Wr+ifFdP2bAlWori+StPkLLPR4ByBkJU/HS11VQn0RGvdHwWylSkM8QXXeq5xpqtgQN31EMfBW9WZsNrnGYR4HIj42aZBnhVfJV+WthVqm7q0/IPlYFainL7MkjeV/r3WHmDPVGIyy1592zgQn0c+SN7gLV+3ttUbnCtTateGWVu9JZeDkGqH0EnebAVGkdxw3JCQPMJZqkhaZUzzQ7vFOdsTs97zeGxXs3i7oSfsruAqqDxdQXJ4mZtYXLoTd6xZ7nfaqVBkQzFjPMh5OlgvWRw2WAgEyMOftTW0nJGQWmN+i/KyK7OqUexeXKZyK9M4qecZ1ge0kneQV552NVRqbinUyJMKQYxScoiB87B2KwmfspGWbKP3hNphyRqvOHX+MWHWpNnrI5k6fr2iC4Pfbjo/zsBUf/qSZ0DD+O3KlQzAcjwBP79gtXqDKXPEy3ztJqj7nbhqcvWc7BOmX73WOYyjC2f7djNeXIjFVjiFb4Gy61GOZZj44rTpU2Me8t8z8LB2qtnOM781PvImxFxLPYP5T8RZdTJIhh+pI01DRmbTFAHj+Ue+JFgNVhsyuc6zHvEW7p14I7v5x7ibKCkVPZzHjB902ZuxYZlmAGmYPviLAyjmdQfUdfBrTdTGZPl4/pW7p1G1P+b/AFZWE9Npy94/isHeA6jEc+fzsRlMRi8cjJ8bRpTl8x89LMrQWDEz4KfVYO7ncjGoA3Dqwd5525Ytyuwz7JAy/wCXIPhANuWAqXiJxSZ5r7ZFh18Ljd7D7otE1c88X5m+LGwapnSQOZJ8d9gjSpYTMN5iPOzrJlMRyxRl67IMFGZc+H9aWkt4Q7/2vkLAZTrp5N/qsSnUJ7onwM+etl1gZqT+b+VpYwTmW5wd35bA4WnJiQBzPrsC8XkAaAgDh81sNagnJQf0gPjYT1AciqjyHwNgCao5/s+ru2nQqmfdofcBn5WgpBAICkbiJ94axaJUHtCfDF8bBLat+elQrVQQKiISpaYXi0EwYEmOQthdgXa7Vw7GobycnqhGqNJcDOp1QAdszILEdnICLavprtelddn16hQdtOqSmR32eQAZ1ESfK2d6E7LaglKjTZqQEFzEFmIzJMRGcDwsDw2VsrsqLoiORp1FZd8SBAB8bZ/bta6USSbuoUHJi9SmwJECDhI3W9SvmzKVWBUXFAyJJkb5BGYOhtnNpdBqNTu4HERgrIGjPPC4GNTzOKwVGwbyL3Vp1lYmsqMqucLrVpSMVFnSAWXUBgCwnWJGmu9yRkNEnHdKg7KnvUmmCms9knLhEWxVw2Ct2vP9lx06skPdXgdam80XXsu4gsuc9kjQm17tzaJTGQyo4rU0rKe6esYKtXLc6yDzUbwLBKtc2UEVA9RkbBiAJLKwlGiD6IwnmLdUrsMR7FQEbyEI8pUZ2Ntpa1CpcadRw5qVKlNmAyIFNmSZOuWvE2YxkZYfaPiLApWWBH2g8lH+VrJVqsHInPxPubK1pWGsx+cfKybqZmTG77QAe6wCo1huqCObesd+x8QjvD1n/wAk2hdyMoJ5HF/KziE+lJ362BWrUBGZX1Az+Zrd06CkaKJ1gJPnqLTqHPWf1ifhYSuB565n5Z2ApcjQIR4J8rdYiDlgz4KvwtNHUnveGftjDaNRUkSJPj/psBbup1OCeECzGM7wkeCn42WpKk6Gd0HP3WJjGYhvzD5WAhqZQFTj3AdPfZtapiSueUgKN/CRavpKv3N+Ux74s26LnCcN/wAhYLK4yxYyRpqBz/DbllLrSGcADxB525YItUE6+vDr67dMTx4710/NblVyJlv2P524Lw27D/2x87AMgeJ45fBrQp1VnuifD+dmHqk94wfw5eUbrAZhvNT/ALn8rAzPBR4wbdgsNB45G0btXnLPzf8A02OQfHz/AJWAQqPG/wBfzFhV51MnlINi1HbSfh+8LBeoAcyfI/72ARp7o0yH+02jgmOzn4ke82k1Ub582+EW59bSijV3winTzPZkkzAUdrNmMADnYMn0jvyVNsXOg4xU7s0YNQ1aohczuhQqab58y7U24Fv9JuvQAOErUZcntBowo6iSCB2lzyOVlejdxW87QrdbMpRYs40FSscRg/eyaD90Wtqr/WdsJTVUNK60zVquNTUzVcZIzgM2EZnvWC56S9Jql16oLQVxUBJZ6vVhdN5U55zY122xWOF69CmaLxhq3eqamHF/iDCuWe6fCz21aRZqIMgEuGYKpKSvZPaBKqTvGeg32pdk7Ov92VFrVqVZWY4iEwsBnGLCsOsamARIzNgc2pQFQ1Eq05pMAVYNDqzEQVI7rAwQbYj6Q600qAZB9a66kleqFzdUYFGyywtIbxkW19/vZNarSQU1qd5WqNAGEBV7Myd9sHtqnXBptVY1Q97pU2c02orNI4sNNambLhUjEI3cbB6b0m2ea1Kk0S1KvTqiOAMNr+FifK1RVBEjCIPEH902s9s7bSnTNJB1ldkhKSiSCy5NU9Gko1LMRplJsi+Efc0568pawI1VIj7Mafi+NgOxnunT+tWtYMixOJPCB87CXCPRp/s/KwL0an4W1/rRrEZ2PoNlxB+Fi9agOQXwhfZC2GOrAyUDfl4//TsHZqHcp47/AJ2JSJI/uz5hrHpYCMy3iB8ktFKQAyO/e3/qsAlLxoBy7Z9wsN6rZzAnnUE+2zT1QAJmfEZ8s0sOpURuXImfgBYOITpi/afP12mxO8t63+FhUwk6rA1ECP8AMLFvFSishhDbsMR59v42Al1Lbmgni1SfdZ1jgGYDE75fyyiyFCnTyMFjI1ED/PYr3aTlhieBn2uJsDVG8mSRiOnov7Mjlbqw6dyHpOs/o7vNjbqwRrUxi3D8otMhYzPtXL2240icxlyaf/x26gkTPqn/AMdglCzlr+kfhaFTI6T4FteVu6VEb3Ybj/vgtNlj70c3/wBFgGjmM19Zb4ixFG/sj9b/AFWA7Djp+PX9kW4r8DHg38xYHjT8CfL4my1ZDOQBHif3VsxTFRhAz8f5G1Bf+k92pu1LrBVqrkUpFcp0GJ3VZ5AyLBcXemTmVhRJJJaFA1JMQB8rZHpJVe8Kt6KH6tSf+zUd9arBwOwyy1YzMKBvm1dt/ptewDRpXHqVPeeu2MtB0wqcIHmZtRUa9S9VaKXqqakuqAE9lFMAhFGSk4oy+6eNg9O6EUCtwxgE1KzsxYrBqEkw8HRNSoO4CwejOwr9cqFWmKd3rtUqO5c1GQtjjvxTIMDhxtrK7dWECKISABGgUctwA3c7UAuVZqLC73xkqda7YlwkEMzFBUVtMmUSsHJeFgsthXyq4Za9NKbD0FqYigzjFkMiASD5WsGrKkZAAaQczJ0A1mbV91v4dgzBcSwJBzggzinMjIHlPKwLpVdetrvUnIwMssOWEZ55jI78RsHW2GStQqGn1BIIV2rThScyWiDiHZgSM7eddMdrm83u60ruWahQR2SoxktVClQ5xZlFMQd8G0ukdEdWjMalM3iuxamrnATSV3YkEwQexkc/O2f2DWLuAwJaiGpzyYCoNfAjOwb/AGQEWrWCIQMKKxJYl3ptUVnYiZJYTPO1j1sCJ/befbat2VVUNUxd5XYADIYSesBORn+8I8rP4wfLeDPsC2A5q5T2vENPvIsFqmYMv7D+9aShjx9R+VuzdznKtH6IH71gB9YjLrD+z/Fbv61/1DnxiP8ANaTU49H2f6rCFM5ZxJ+4bAdKwy7U/l/itIVcsy0+XwawaC55TvzKtPyizdOnO/EeYb/YWDqleCpDB1Xz+RtF70T6Ttwh338gpNi1KGegA/W+AtFUjdlyYj2FLApUIJzDADjjketJt21SBo3Cc/VmlmJA3meZG/8AU+NhZCIceYB9uIWCF3rsJPaHkonhrBszUr4o7LCPCc/C0acZjEhO/JRrz60WIaE5DD+rH8dgiokklyORNuWep3ZogH2H5xblgBWiYMez+Kw1ZOA8yB7mszWqL/iftn52C1U64/Uf9VgYogZQo8j8msXCdQpHmfhYFCsd4J8p9WdisDwgc0Hq0sEXDnQGfE/K0rtTYnQ+s6c8rSAjfHICPhbMdONrYQLqhMkA1WE6MCVpzzyYjLLCN5sCnSzpO14DXS7VSlICKtcNiZwfQoRlG4t4xvNs62xaGDqkRadNgRBEtllJJzbjYV2YpBMiMwOB1gcP5W7q7YIejUBKsjq0n0lYxh88UR4crBzYNAuv1SpJrAlaTsSC0ehnHMDw52V2Zip16ZgytRciN6EZDPWQRlkM9bavpZs/6rehWCthchkIyIqYgSNYzMD2b7U22MJdb0ogVH+0VTktXLEQTuM4gN0mwevXymXWZIOUDXNiNRvIsvVKUqRksZfDO+AZz/D47rIrfWend6ytORYqcpIAUe4n9abM1b4GVS1OQQTh11aGLeQn9awLse0MOTh4PBiyNJ8P632lfbuzUsIDQraakgalOe/LPI2OL1SCyGUldHGhiYVjulT/AFFkL9tkYSFAXPEZBnDGZXdli00OoIsGW6V4etoKoZqdNGYtBOJ60DDGoIVc/G2Y6OXf+1E+hVpI+vpUyFZcstD7bbvaOz0q1KUP264LUwsjtUUUgGcu0A6k8xbM3S49ThZc1WoxOLJlDzjRgNCONgvrj2KwVpHWJGoGdIRJnLTK1iaYY54fEsnwOVuX6gIp1gpMVA2RiRUUT5w5y5cbF6lhGJmMbypzz5HLLhYBG6KPRBz1yPx0tMooP92PNWNpVSJ7/kT/ADt2jroCfI8OHZNgBg/6SDwxD4WCaWedBf8A5P8AazwpHgfEEn3AWgoH3SfHF8IsCpVQc6K+p7FoqsZU09T2JTcD17y4/esbrV4eYZv4rBGng+4OcL8TblSkNwPlhFuCqm8n81iPUWO03lI+AsAqdPmfDEvuBt3VcjJmPISMuWtuxVp7gp8vjhsQMp/5agRrA9ecWAdOqIgsfzWmXQZds8/6ItHCNyrlvy+doVFzOUaaqLAegq598/1+lbluUqeWTiOS/wArcsB6tZ8Rl/2h7ROthEkmcU/rCzDOTmCfZusBl8fMD42Duio3jnrPuFjNSQzKL7fdYdGmp1jzUZWbWih0g/14iwAvl+pXOi94qYFRBwEknRRJzJO63kVa8tUVq1TKtUZqpniYIXf2oj12sOmG3Rfbwq087rdiSpnKrWBzMEmVUSoPzspR2WbwwpgnWI0jUZyYjumwO7WqIYhCgqjFTb0HA+5+IZyuuRtn70GJg5kZNwmQVZTOkiP9resnZl1u10NJ1FenTI60DNqZMlXUAyDnErmbZHpH0WMCvQY17ucxUUyU5OBqOccJiJsFjVdqtSo4LNRvaU2w+il4ogYwCe6SNI1ItV0qQNa+3dAAKlNLyiyZNSn2HjXveFi9BbyKwq3MrDGGpuWHfVZDKNc4ztK+VQL3dK2EwKpu7/o1ewVOW54z4CwWPQunjok03Bw9l6cZ0nBEOnluOR0ytd1r25MmniyXE1LUhu0CEziCDIOk62y/R+9/Vr++WRPaHEHed0cxa526DRqYaZKFnJpsuhIpmpgaO8pCtkbB3SqBwUu+Om4BaGBBcawWTIHKACDnHjZnZ2yGdDjgSSWOQmYJjd2uPjZDpbVq0rn9eQkVKffGnZOUxkCVkQeBto6VZTd6bVkVqnULUbsg5shOU6ZjSwZ2vtSi9/udOgwco7YyrSolCAuIZEjCclOU21u1woEikHckADIAlsu2x9GJJjcDbzroqTU2mnCn2Y4BUJ99QW9GvF4xXlEAnACx5MYAHCYJP+9gqK2zXS6ik9LGFZJCyewHgj72VNonPS3X1AL2O/hgYsIOKBIaQNSOG+bW3Si9NSu5dCFZalKJ34qqrB8cUedqa6bUo3uka9AYSQWKsDorESMJiZGYNglULAQKsEbpHzmwmVpzckjj8sVoVCy6kDlhHsnO0AdIAOXBflYCJd5zhSf0P562k13OeQ/rlNhU0ae4PVn7IsSpRI5+OXxsA2oiRKez+djU0WB2R6v9VlcJOULxjrAD77HWpAElR+tOnnYJ9bEaR+iB+9Y1KqIyIB5MvxmytIrqSvDQafmsTrCeyHH5F+ZsEqzNvxHzX4LYRI/w/wAwPwX4WcEAZoDOc9WmfrNhnEYgNGmQUa+EWBVgIb7BOAMf7WisjIqo4SBny1s6aJ4VfItv8Gtzq3k9mqZiILbvEyLAKkYnsoPAj+K3LWNDrY7tbXf/AL26sEm1zIkRvX+G3TqN8Zc0/hi3OtUGWYRzJ+VuqldOI1y/oiwdUaee7yNP+G1N9IO3XWl9TpuRVrrLuJPVUTIJJAgM5GFfM7rX11pK7AZeMDTfut5k+1BVq3iu8xVaphUZRToSKKgwQBIB01c2Cru9IJhp0xAAE/hWdNO8SrZWtrltJLrBbMEghvuk5Zzqpi1bcLiUUMZl4JniZOeQzhj7bXOzNhvelYAdhe9UbuKQAIJGZIjurOtgT2/jq1qVa4MxvDrgajOVVOET3RM4tBysC5bRv2zKrP8AZssBq12Vw7pJgEgAjGAdQe6c+NtQaNLZ92qfVhmELVard94khfwrnAQefPPbLqNTYSTliZ2YiXqEEsxIzY7s7BI3QVrwl/2dRc1qZxtTCkK6wA2BTkj55rmCedjdIr99YeqFAVzhr0tRNWicRUg6OYHZ4q1rboLVqtWDuxJJgSdxBmOQjziy/SW7UK1W/K0pebveErI6a4HWmJYaETinwmwdLVFWvQvAMrVwtOgIqjPPfHDcVGgNrf6Qq+G7Xa9ANFC8o27NVYoSfwsjN6xamGx611poHZXTrCaLoTBFSWKFWEqQZI1HC2g6V06b7JInsMuRO7EDrzBiwWL3Fb5s+tdpjEHpSRmMB7DeoKZsn0qrdXTrNxC0V8FUA+O+y30abSNSkobVqVNjl6QBpsf/AI1Nsx9Je0MVcXQstPDUMGCe1WTsEgbyT7LBYdAa4Q1b4wJATGoAzZqxwooneQFHnbX9D6bGklVzL1DUdzuxMy5CdwjCOQtUbDuyijQUZKauIDcVoJhpjwkYvFbaLo+v2FHIZpPtGlgpOmG2Ua7bRpnWgtMnWYOF8XjkfVak+jVsFZULRjpFoGhLEsw8RNodM1Cf8aY917tR5QxOEeufZaj2deGoVLtVzXCynWQVIwmeIMzNg9ECtDDHLIxpvLZypyJld6wwsA0+JB8ZPtDAD1We2pSK1lZRlXXPSDUQdnUZdk68rDDVDnInTu5eBh8jFgW+rjPsp+b5qcrQeiBqnqI+KWZRd7jtcQZy8zl4WkVH3wORpiwJkRoGUH8S+vu2iGIiWb1iPYtmGfLVfHA37th9adzKJz9P52CSRvZo3Rh+VmaDjQ4CODEjz7IsutdiM8+YLfFhY1OsQd/mT/FYJPS/FTHhx8WX42W+rrvZeZ61R8LPNemPLL0SR7mFhmuTr1n52/8AJYA0rgDn1eLwct6sIsX6io/5R9bb+WG3f1gie1V8AfnUtzGZkF/1oPvfOwMU7qAINM+WL+C3VuvrCekGn/6a/CbcsE69InIoxggjsnUaHugAixKVKq2iv5mPeRblemZ7s/rf6rSosIjqzi3Sy88j2p9Vg44anTcEFYpvHamDB3AmbeJXa7K16RF7lFGL5ZdpgoXWciD+W3tO16q0qFWoezgpuxIYQIUzMtmLeP8A0fkN19VgIkKI17JJnmc5sGx2HsAPD1MQpA5FdTGUAnTXcN1tHtq8LTVKVEKqASoAyXizcT8bZrZe2hdq/VVXf6rWITPMUniRUQ5wjYgGG7EDxto9qXMnEgXNd/4eJ9lgyXSFMd2qiIEA56kY1meZ9xFqd0JxCI1BHidPD52v7/TJSog7xU+UCR6om1GiFycyCwB4wCB7czYNZ0QoQyFYyeMzrmRlPCynSeot323dngEXqgaVRToSp7PnoLXHRrY7YqTwAqYtOJ/3GfjbN/SbUnaNxXCCUzmeLqRpqMjlYLfpdeEQ3MBRhkHDMiC4BHMQffxtd3zo2la7NQWrUp0qnahcJjOeyWWQLZPphVUXpA2Yo0ky5wWi1/0G2m1Vq2JyyUwsTz90Aac7BVbG6P1NnXijTNUVKTF1ViIbPtFXGk5kg7wd1sz0+GPbCOvdNFWIESXpOyLHmVtfbTut7q4atBBWIdnqAGHlyMJAaJATdqBlFspsnagF8d70rKt3UuwdYYKjF4g5nE5UDKNbB6jd7kB9WpKYwqw0+5TM+Es4/La5oUzTpU1juqvKI/rS2I6H36vXe7XpxipBbz1rzKoSwgcToYIFnU6Xl9nVr5hiHwqNCQWAAz0yznhYMN052q9S/VqMjqvrVBGjUmngJDHSAzEDnZvah/s6CO4IOWYgZ+o2z9ZJw1DJ6yuHYscyzVJNrqixNMg9phLacToc+G+wel0n+tXJSjRUCK6kbmUCI4g5g2UXaAdFvIDAOQtZRoIyk5ZETmDuPKyH0YGoKeBphZEHdJkGOMG1xQ2T1d6qjCvU3gThOgYjMEDcfnYJVKQ3kDwJ9sU7Ap5ekY8CfeluLs6tTBVl6xBmj0zLhfuupBJI0DDUcxmICVxK7EaaN7RgyPIxYDuPxOeBxAeywSonN2B8RYJpfjIjWVPzEW66tR6TH1z/AJrAVMPBm/WHzmxRTBiA2e4E/A2BTpg+ln5ny71mEQiILepv4rB2F4pU8xHsm0WY7qbGOR+DWli4meZE+9rDqUxxIn8DAesE2DiUyx0dfEEe9rMQQBkY8PiRYKs3FD4hvjbuniJjCnvHvsBC/I/n98LblmRQqDR6fko/etywGvE4u4PAo3Dk1hgMf+X6lYa+LWdvlEg7vUPnYdJSSPshPICT+1lYKXpkj/8ADr5OUXd90btJ0t5j0Wupp3KmRkajFznxygjhAMG3pP0l1FGzbyophWIC5wMmcTv52wFBOrulAzmEUEQNy6jz3fOwJ18VRCTmpJWNR2gZHDcQeEi27+jLpEt8upoM39ouwNPtHN6S9lX4sQOyefjbKXYEXd2bQAtrPITGuIAeE52x1yvtSjWF4otgrLUlY0jQggZFWjMc/UHtFbZLjtRPllM6HnpaOxujwNQ7wIJO7mBx0geFrLof0qpbQpyvYrIPtaLejPpLPeUxkfXnbQXagEBCiBM2ABUU6RYCIG/428r2mnW7XgwTTNNPMqzHyGIe23qW2aypTepUMU6SmpU5hc484t459H95a8Xv6y651az1TrEZAD1QLA10qcm/ViIgSeZCsKaiOE02NtB9G9P+xXyr/i1mA4wiInvm2JvdVjer69Qsz4yBOgQElVy01Pqtt+hCsNiAjIvWcnwa8ROX4RYNBsaotEVmdgqApJOg1BJ84tZ33Zt1viYqlOlXUiAxg5TMBhnrBjztTbQA+r3sADITnJ7jKdN9svcL9XQ/ZrgG4Ds75yjXLKwaq+9HWo3SpRuCqBDRTZjqw9En3G2E2zRqjZNC64D1lWqC6EdqmKYLSRuzgW9J2FtRnBFbIwCNe7xPjr5WY2t1zKxuz0mdVJ6upmr/AHQSDKT97nYPFL6RgRQQcFUSN4kTEeWnK0ro5XGRuqERvjKM+U276S7Sr1HZr0o6wNDKFgKdAnlMZk62r1vBFWqNzEnxAyzEc7B6r0P24hCIdWxScpxMyjP222n+1vC9kKcYzzBMGdB3hBnISDlb2LY+1VrLJMMBLTv7OKfDX1WCp25tS91K73O4LTFSmivVr1p6tC5JCAAEtUIE8ptTbG2jeheXu+0KVEV6ixTq0Jh8ALYGG9oJgxxnQWtegl9DPeSxmpWrtVJ3R3UUcgiD1zay6WbLu7IK1eoyCkQyshhg40wnidI3yZysC31ctMqfNT7yloG5AZ4T5AkeOSWhSvLJR6ytQC4mOFcZNQ04ycqFyb8M+rSzFS5rAKumYmDG/wDSbWwCE5DA35T/AA2P1IjRh4g/w2CtPz/7Z/fsWkgMfJfZD2CVOlB09pGn6tu2Zfwgj8XzFmXuFSD2TEb8P8dlku3H2PHuY2DlPqwe03qZfiRafYIJFRVHBmX4Nbi0gM8R8ix+BtEIN5aOJV93/wBuwTS7rH94h8D8mt3Y2BYGbnyI/wD125YLuqpjJd2h9tkGu7/4ceH/APVrAVW/wz61+dhG8VBrTY+Y+dgwn0pXRhs9l3vVpKRyxyc89wtibxdnNJVEBsKrBkQSIGvMe22/+lSoxuS9kr9ssydOy3A283vN9LPAbNqtNBHMjERwXF6rBb7XVVpFBMSq8FCxMGMych5+FsTe7setJRThCwowGCGjhpmoznfzFtp0ivYwqv8A1WaI3ANI0yE4c2O7LI2zdWv/AHeFocNrmAACRqTxAOfnnAsENk3apSqVK6lqVamFAK+iWY93M4hAMzlnb1noF01F8mhWAS9IskAQtVR6dPPXiu63l2zrxV+r1S5OKozZlge4ggHPQ9oRl3oibK9GcdO/3Z0BlKo45ozBWHhhYSOMWDe/TLtd1pU7ujZuSz4eAGQOekkWpeg9YCpSQDCAgGETqWIJGe8JNqvpbtJrzfb04H2adhZiIEglTwmLN9F6y06yY+8ERBoVmpMnI69oRHGwD2vCXi8gsAwYyJygyQRPEE5+Hnsbqpo7Cu4BCljTzP8A1K0+vOPO2c6dIPrdRlWOtu6zpEqQvjAw6c7abbwNLZdzpHXr7qggaw6sfL5WBraF6RaF8Z2wocUsdwbDJ3TkdNTar2dhCs1M/WVwgh6faGHWeCkAHI8LB6b1xT2feyYMkCJ4sFGvMab4t5nsPadZVcUKjotSnhqBCRiUTy4k6QefEPR6vSs9VTejRP2tQK1RiMbKSTgpqcgSoE7wH32NsnZV4rE7QovgvfWEKrE9W9JAFFNxoAWBGMaEb7VvRy40b5VoGvUcpRELSpgIikiJyG/QmZyFt7s2+KlRqBKgJ/dYRC9UDksDRlOXOwYXpvS+vlMNLqL3TwreVqSAuI4aZxAHEMWYbMYTnbLbZ2VebpUU16DgBgWYdpYJjvLkBrrwt6t0z2G94p9bRYJVVChPo1Kba03PCc1J7pHAmxbrf6jXekt6piHTC6VMLyASql8MqcSgEjMWDzW71ZcQRIUACB+OfHPfa72rfjd7u8VCC64UIOYaCCdOE+qxtrdEGVzeqH9yEJelvWT3kPpJyOYk2xfSu+ddXSiufV6gT2qznCg8gfUTYNn9Ht7WnNZ8kXIT4RPkMvG2ruV5F8qC+O0XOmYu4b03BzqniAQQvHCLeX36m9arR2ZdSQoYLVcGIIBLn9FBLE8YFt7VqGuaa0Rgo0yKdFdxVRGIrwysG2bZ6OC3aJbPWN2Xuy8bZWtdr9dXxCkb1dW71JW+2pn/AKZ7Ica5EjTW1ptbpLTuVOnTqlq15qAYKKCajk749FfxHK2W2jeOkN5cLSppckZgBmGcA6lmOWQ4eFg1Gz75TrA9WXDa9XUNSnUAGso4B9U2OqZ51M+GNjbEbPum1FrqalWrfLsMWCuyLK1EB7dMBusCkgqDvnSLegbPrrXWaWYynvAKd6ydSDuE2AYYcaWW/ExPqt31UZKJH4VHs58rMXnZ9c5JUpKJzZlJYCN2YEzxtnL/ALcuyVPqtN7xfK+cpdyuWUy7LhWnkRvHssGhudChVLBXxMphgAkjxgZWjfbhh0Ro4iD7FFgdFNm1kR3qqKBaFSkrB2SmhYjG5kM5LkmMhbQmqsRjE+ImwZ9buu+nW8pH7tuWt3CjWufNwLcsHY2gN5X1n+G3b3+nvce20xfR91/y/wA7ESrO5h4giwY76Rq6m6KwzC1kJnKMjqd3jzt5bs9Qa1E7zVLFGmTli9QInPjyt659Jd2D7PrfhwvI/C4n2W8YuRBv1FVJkKWB0nADPu9nOwWHSYjFTI1UE8e0SIjfngO/wnS1PXaAJJGROLkBhy9gBOcaREWt9uVySow6mRxMntHOYguwk7t50tn7y0rjfM4TrouKO7n2mBGp08LBr+hWyFr3ZJaV7ZLEgAFmJxE6DD1Y8ItXbcvlGir0bkDUqCWeuzYVCxJWjGZncxjTK0r7e2pXGldizDraYqVW0lVBIp5DSS5Omi652pblU6pFVlV8RMhgYyxcADuPr3WAS3Y0riGxCcR3565iDzjLxtYteCKo7JkFM8pBWcuAHYHtsptNAbpTkQWIb/uGQDOuhz/kLGvMY2yhsmI5jU5a972b5Fg2227sK6XeogDSsyNYJmB5gT52t+mxmhcU0/tNL9gj1aG1L0ZvIdWoE5qAU5ArmB5j22vullGWuAYyRV60ePZGXk+dgT2htSndilauD1XX9rCuLfU1GpAPDPXhaO1+i2zb0PrNIdWHHZvF3bsTxdB2Qd2gNqv6Q1ZbvSdYI685yQQYcx5gnzHODR7KD0z1tzvDU3IOJRBR9MmQ9lhlGUHM2C7uN3q7Prqbxhei2QqIso4wxkdzaZHyi1hfXfrBWuhFVVIZVH94nFWQn7TLhqOYshd+mNIKUvlAUA+TwpqXeoNJdB2qX9Z2W2lsU4BU2dVFZQQRTSopdVmYRx/eKADkRj8bBo9j9OEqyrgo4MGm4IYEHWD2gMpzG862fr0KFWWpVuock9hu1SJPL0Z5R4W80o3u+3turq0adepTyxGotKumQlZcqW/RPK1kOjW1AFanSctOYd6eYOgbt4XG6RYNDsLal7ut6FCpdaj0qhGCpTGOmJIEq65Yf0oIw2x/0g9Hv+GXp73Tk06x+xGoWq/fmdIAJHEHla+pbI2uAGpXWpd23hbwoQtvJBcjyi170YuG0rylW7bXu6dVAwVAVLFp9HAx0EnFkcudgxmwqKXWiF1vV67Vdx3kpntCiODnJm39qLae8bYW5UPrNQSe5SpzmzHuoPeeU2qdk3bq6jJUbH1TuGdoEsjEFmO+dZtkNq7eF6vQqmqq0aB+yBUsC2RxlRv4cIsHrHR1Ddla83lDVvlYdYSo7ZxCRTQeiqxhjcJsa49Kmqi8NURKIVcNMFsT4iAAakZKZdeyN2tvJb30hrVw0V61XCMIFNTRQaSzuSWOug1ndatu9+vCUxQU01Udo5YsRknFnpnnYPo2jtKjTRVVgVSEGHdhECfIa2sKV7TDjDjDHEDTxOXhbxXYFO/1Sxu4pMLuqFwSyK5cH7HMkYsJDTxIta0ukqgtTqB6L6tTqrhOXAnJ44id1g2/STpCou9QKuIP2FI7Uk5abh87ZX6MKF3pIFaj1F4BJ6xcgQ+eBs8wBHZbLhBty67TWDmMDjIjz03zv8rPXe4KgeuBVZUA7oLMxjRVHeMtJnjB0sG1S9MqMay9WAcOIEFSB6eXdX9LSw0plxipVabqdGDCPIrNsDsq51WpNU2btSvXAP2lGqFZwfSxU6oU88MrkcrWl1e+I6IfqCVGMqYqUS5gyCgyfLdJjI2DSqamYbUGO6T7xblgXC4Xws7XipQMxhCCoIicWrfo+o25YLGjfEEgUnB8AfcTYtK9szZUzh4tK7vCyyIo4KeIZm9kCz1EwOI3nMR67BW9L6HWXG9JGbUKmWuikjdyt4R0fE7UpGI+yyOvfTM5cCYHtt9FXmliRlMZgjTiLfN3R54vzsSFZEOId0AhsPjmScxln6wtOkQAKoQIUGI1aGqZkeIHlw7pzm1FOBgcuzAG+AxOccATp/I6PpIIr9owGAME55lchwHb/rS1BeGUgqT6K5+RBInQZTOuRsGr6SVKbLjUggplnlEUsMDwDcPdbNbTYLQMYstDPiBO6ewfXHhdMoq3amyZjqhMZHJGBnmCkxrn5Gp2gvZwnUuAeBmSDkde1rYHNp3X7OjTmMAE7ioQDUGMpfhOfMYl6qBqhO4HIjUAic+GZJ14mdbMXx8Shj6K5HxEYTkMQ7PDKMvukStLsVEHC2XGCYOueQB488pAW3RekWr0M9ew3OJHtB5abrbTpTWP1u409xp1G0+7Uoge+2Z6GIGvVMaANMT95GtpumZjaF0I1FJlHg7rl+wLBQ/SWC10pBZhapdgNWGDOOYDk79NDbC1KFSmQ6NiXXL3g5iY3+uQZG86bqxS79W2Fg7MMpnCgkez32xt/u70kF5ow1OPtaX3CJk5cOXLdmAdum10qUwK2aaF47h4Vc+weBnCeNk730WQktSYoTBBRoJO4iOyw8DPjZG7HrIrXRsNQDNToRvVl3j+ps1c7xVz+rwpGdS6vmmWZagxIjLcCCJ87ASpVqVOxfUW9KvZDvKVlH4XABj9LF4WB/8A5TExN3vTrHdpV2KNkNKdRT1TmdBIOkgaWdunSClU/vUK8ZlsJ4EgYl/WEeNru7Uqbr2CIPA5a+o+qwZobSvl1Y0xXvCEaqXOLMnOGOeXA77CG3L5eCAb9XVAvbYsYC8yCczoAY38Lai8Xei46u808Sjc2RQHfTbPCRpllytTbT6OLSpl6d4FS7DtKiIVKkyZqiTiIgZkwZ8BYIVL3Raj1QzpR3SxBbWCxmYmCeJNqtDd6ZVEoIH4wXbjiJbJVjOOVlUNS8OeqJwCSWO8kTkpPMezSLObOu6yUoS59JoEZ8SRJaTuMDEbAxXqELIfDMnEFAiBJHZkb4zjXkLH6PbPqVqtOO0XMJSIILtnmxYdlFgljG7dY31QUApcGrXbKnSAxMSwjIeipxEFjM6eHp/QLos92U3i8gPe6ogqD2aKf4aZxnAxEbxviwaDo7sRbtRWmsM0lneO9UfvNHDKBwAFnb5s2lWGGtTSqODoCB4TpYqzvWI/Fr52g2MnOkDzDDf477Blb79G137RurvdiTOFTipSeKNmBlMKRbHbSp3i6slDaGJVBLUL1RqMlMuFIVarCDTYgwJnNt4m3sSVmGXVsPNf4rCvlNaqmnVoF6bCGVwpUjgQScrBhf8AgrV8LU69KvUCGOvLJXUEicN4u5BZRG9T42Ls/o7todmrfro6KZQVaRqkc5IQyNx32dqfRlc5LUGvF2MyOqqkAeCtiWDwi2k2Fsw3aglE1albBIx1ILHtEgGIECYHhYK7Zux6tPE1S843eMXVJ1ayJzwgnMzx3C3LXAU/4Q8+duWDlCkACWEA8dfOzUgjLOyV1uhGqg/rH4KLHeZwgc9efhYDhpE6eP8AWlvnba2zRQ27eKZjCyllP4HIO4a5nQbvO30QDlB1i3if0tXTDte61Qc6lCNMwabMAf2hnysGb29S+35KoKwDrBOc/o6c/UrUpiXy9HIecyeJ7Rj/AHNn9oIGvIPECd5JEgk/L/e0aYByj7sZ71WbBChtCnQdqbsFSrMNuR8BU4vwtlpoZ3FrW21rmChbD2gQSpykhdV3R2f60tjukRDOVI0GM+rID177WvRHaTMv1Wp2yqF6bnVUC50zvjtZHdpplYLe8XcFYOma6cx3hqYk565eMJLTGLPMc+ByJ8JnP+Vrao0qpGpbInXz8ljf8qq7rIAMGfkW8f58dbBquhS/2kT6IJBH4FYeZn+t5vOkzYtpXYcaDOeHZdT8ffap6HXf7Z85GFonXtcYs9tif+L0EOiXJz44n/8AX7bBVfSSrrRu9SkB1lOo9RR96MipH6JItS3eumFb1QzpVM3QjuH0g3AbrXH0q3zALnE59Y/kOrBB/PbNbHqdTXCgTSvEkpweJkciAZHGLAjtfo2KR+s3UkUmO4/3ZaBhbdh1jXWN4txKoOEXimFae8O6xH3TqDyOc6aW2Ox6q3a9C7MvWULyCMDDIROXh4Z2zXT7Z9TZt6UUqoajWAamjqGwAx2SG3CcjOmXOwL3q5q7YhiFQaVNJA3HcQbDpUArElSjj/mUj5aGJ4wRaqXaNUkhqhAmOwAN0xvy87MNdCVxFsU55k7jnxsGko7fYoKVekK9KOzWpnDWQnQkAwcx58LK3XaDXYmtRq/WaK5VEiKiLwq0iB2cz2hpPnamu10VwcIAORnOc9Mwc9f61s62xSGpIWmoBOMMwOY0xZkjfnwsDt52ZTaktWlVLXRpJTswhnF1Zyzicp1y1sKhUfu0sKqozcrkN32a72BWQTlpkTlYt86M1rk6XRKtOoL7mhYFerqJPaIEzkSJHK3pOwOhdK5Yat4b6xXxSCFhEY6FQTJOfeaTwiwL9B+iSUMN9r03au0sgYyyAiMThiAHI0HogwItsk2ougRp/Sp/+SbDvd1qkEitCzpBP7wstTpEZl2PnHzsD7X1gYZVT9Ij1ZMc7KnaNXcf8vytF1xbj+f/AEG3abLf7x/7n/rsE1vdVp7UcoH8NpC+1N5byA9Wa2kuy2MyT+f/ANdo/UDiCjgTmw3GPuWAtK/EZ/aHkQnwzsepVdxkk+BH7wsD6gRGnr/0WmLhkSTEcgfgLASjK6o+fHB8Dbljpd2AgVP2Rblg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3" name="Picture 2" descr="http://n.i.uol.com.br/licaodecasa/biografias/democri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052736"/>
            <a:ext cx="1381124" cy="2000251"/>
          </a:xfrm>
          <a:prstGeom prst="rect">
            <a:avLst/>
          </a:prstGeom>
          <a:noFill/>
        </p:spPr>
      </p:pic>
      <p:pic>
        <p:nvPicPr>
          <p:cNvPr id="14" name="Picture 4" descr="https://encrypted-tbn3.gstatic.com/images?q=tbn:ANd9GcQuZgciGKcMoE13SgJboXwokJolFjXlJNW_iUa7s4QCJoeSg0vwf9FK669widSBN3iSXy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052736"/>
            <a:ext cx="1500198" cy="2000264"/>
          </a:xfrm>
          <a:prstGeom prst="rect">
            <a:avLst/>
          </a:prstGeom>
          <a:noFill/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-36512" y="576064"/>
            <a:ext cx="91805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600" b="1" dirty="0"/>
              <a:t>Demócrito </a:t>
            </a:r>
            <a:r>
              <a:rPr lang="pt-PT" sz="1600" dirty="0"/>
              <a:t>(c 460 – c 380 a.C.) e seu discípulo </a:t>
            </a:r>
            <a:r>
              <a:rPr lang="pt-PT" sz="1600" b="1" dirty="0"/>
              <a:t>Leucipo </a:t>
            </a:r>
            <a:r>
              <a:rPr lang="pt-PT" sz="1600" dirty="0"/>
              <a:t>(c 460 – c 370 a.C.)</a:t>
            </a:r>
            <a:endParaRPr lang="pt-BR" sz="1600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979712" y="1122808"/>
            <a:ext cx="3168352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dirty="0">
                <a:solidFill>
                  <a:srgbClr val="000000"/>
                </a:solidFill>
              </a:rPr>
              <a:t>Os primeiros </a:t>
            </a:r>
            <a:r>
              <a:rPr lang="pt-BR" sz="1600" u="sng" dirty="0">
                <a:solidFill>
                  <a:srgbClr val="000000"/>
                </a:solidFill>
              </a:rPr>
              <a:t>atomistas</a:t>
            </a:r>
            <a:r>
              <a:rPr lang="pt-BR" sz="1600" dirty="0">
                <a:solidFill>
                  <a:srgbClr val="000000"/>
                </a:solidFill>
              </a:rPr>
              <a:t>: </a:t>
            </a:r>
            <a:br>
              <a:rPr lang="pt-BR" sz="1600" dirty="0">
                <a:solidFill>
                  <a:srgbClr val="000000"/>
                </a:solidFill>
              </a:rPr>
            </a:br>
            <a:r>
              <a:rPr lang="pt-PT" sz="1600" b="1" dirty="0"/>
              <a:t>átomos</a:t>
            </a:r>
            <a:r>
              <a:rPr lang="pt-PT" sz="1600" dirty="0"/>
              <a:t> (indivisíveis) em constante movimento no </a:t>
            </a:r>
            <a:r>
              <a:rPr lang="pt-PT" sz="1600" b="1" dirty="0"/>
              <a:t>vácuo</a:t>
            </a:r>
            <a:r>
              <a:rPr lang="pt-PT" sz="1600" dirty="0"/>
              <a:t>.</a:t>
            </a:r>
            <a:r>
              <a:rPr lang="pt-BR" sz="1600" dirty="0"/>
              <a:t> </a:t>
            </a:r>
          </a:p>
          <a:p>
            <a:pPr>
              <a:spcBef>
                <a:spcPct val="50000"/>
              </a:spcBef>
            </a:pPr>
            <a:endParaRPr lang="pt-BR" sz="2000" dirty="0">
              <a:solidFill>
                <a:srgbClr val="000000"/>
              </a:solidFill>
            </a:endParaRPr>
          </a:p>
        </p:txBody>
      </p:sp>
      <p:grpSp>
        <p:nvGrpSpPr>
          <p:cNvPr id="17" name="Grupo 28"/>
          <p:cNvGrpSpPr/>
          <p:nvPr/>
        </p:nvGrpSpPr>
        <p:grpSpPr>
          <a:xfrm>
            <a:off x="539552" y="5056558"/>
            <a:ext cx="2000264" cy="500066"/>
            <a:chOff x="3929058" y="5429264"/>
            <a:chExt cx="2000264" cy="500066"/>
          </a:xfrm>
        </p:grpSpPr>
        <p:sp>
          <p:nvSpPr>
            <p:cNvPr id="18" name="Retângulo 17"/>
            <p:cNvSpPr/>
            <p:nvPr/>
          </p:nvSpPr>
          <p:spPr bwMode="auto">
            <a:xfrm>
              <a:off x="3929058" y="5429264"/>
              <a:ext cx="2000264" cy="50006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19" name="Picture 6" descr="Tetrahedron">
              <a:hlinkClick r:id="rId5" tooltip="Tetrahedron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00496" y="5500702"/>
              <a:ext cx="357190" cy="335759"/>
            </a:xfrm>
            <a:prstGeom prst="rect">
              <a:avLst/>
            </a:prstGeom>
            <a:noFill/>
          </p:spPr>
        </p:pic>
        <p:pic>
          <p:nvPicPr>
            <p:cNvPr id="20" name="Picture 8" descr="Octahedron">
              <a:hlinkClick r:id="rId7" tooltip="Octahedron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00562" y="5500702"/>
              <a:ext cx="357190" cy="357190"/>
            </a:xfrm>
            <a:prstGeom prst="rect">
              <a:avLst/>
            </a:prstGeom>
            <a:noFill/>
          </p:spPr>
        </p:pic>
        <p:pic>
          <p:nvPicPr>
            <p:cNvPr id="21" name="Picture 10" descr="Icosahedron">
              <a:hlinkClick r:id="rId9" tooltip="Icosahedron"/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000628" y="5500702"/>
              <a:ext cx="372073" cy="357190"/>
            </a:xfrm>
            <a:prstGeom prst="rect">
              <a:avLst/>
            </a:prstGeom>
            <a:noFill/>
          </p:spPr>
        </p:pic>
        <p:pic>
          <p:nvPicPr>
            <p:cNvPr id="22" name="Picture 12" descr="Hexahedron (cube)">
              <a:hlinkClick r:id="rId11" tooltip="Hexahedron (cube)"/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572132" y="5500702"/>
              <a:ext cx="318920" cy="357190"/>
            </a:xfrm>
            <a:prstGeom prst="rect">
              <a:avLst/>
            </a:prstGeom>
            <a:noFill/>
          </p:spPr>
        </p:pic>
      </p:grp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0" y="3544390"/>
            <a:ext cx="8964488" cy="86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600" b="1" dirty="0"/>
              <a:t>Platão</a:t>
            </a:r>
            <a:r>
              <a:rPr lang="pt-PT" sz="1600" dirty="0"/>
              <a:t> (c 427 – c 347 a.C.) e seu discípulo</a:t>
            </a:r>
            <a:r>
              <a:rPr lang="pt-BR" sz="1600" b="1" dirty="0">
                <a:solidFill>
                  <a:srgbClr val="000000"/>
                </a:solidFill>
              </a:rPr>
              <a:t>Aristóteles </a:t>
            </a:r>
            <a:r>
              <a:rPr lang="pt-BR" sz="1600" dirty="0">
                <a:solidFill>
                  <a:srgbClr val="000000"/>
                </a:solidFill>
              </a:rPr>
              <a:t>(384 – c 322  </a:t>
            </a:r>
            <a:r>
              <a:rPr lang="pt-BR" sz="1600" dirty="0" err="1">
                <a:solidFill>
                  <a:srgbClr val="000000"/>
                </a:solidFill>
              </a:rPr>
              <a:t>a.C.</a:t>
            </a:r>
            <a:r>
              <a:rPr lang="pt-BR" sz="1600" dirty="0">
                <a:solidFill>
                  <a:srgbClr val="000000"/>
                </a:solidFill>
              </a:rPr>
              <a:t>) </a:t>
            </a:r>
          </a:p>
          <a:p>
            <a:pPr>
              <a:spcBef>
                <a:spcPct val="50000"/>
              </a:spcBef>
            </a:pPr>
            <a:r>
              <a:rPr lang="pt-PT" sz="2300" dirty="0"/>
              <a:t> </a:t>
            </a:r>
            <a:endParaRPr lang="pt-BR" sz="2300" dirty="0"/>
          </a:p>
        </p:txBody>
      </p:sp>
      <p:pic>
        <p:nvPicPr>
          <p:cNvPr id="268290" name="Picture 2" descr="Resultado de imagem para atoms movement vacuum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55776" y="1986904"/>
            <a:ext cx="1905853" cy="1442096"/>
          </a:xfrm>
          <a:prstGeom prst="rect">
            <a:avLst/>
          </a:prstGeom>
          <a:noFill/>
        </p:spPr>
      </p:pic>
      <p:pic>
        <p:nvPicPr>
          <p:cNvPr id="268294" name="Picture 6" descr="Resultado de imagem para plat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137800" y="4102239"/>
            <a:ext cx="2046422" cy="2677657"/>
          </a:xfrm>
          <a:prstGeom prst="rect">
            <a:avLst/>
          </a:prstGeom>
          <a:noFill/>
        </p:spPr>
      </p:pic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0" y="4408486"/>
            <a:ext cx="32758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pt-PT" sz="1600" dirty="0"/>
              <a:t> propõe um modelo geométrico </a:t>
            </a:r>
            <a:br>
              <a:rPr lang="pt-PT" sz="1600" dirty="0"/>
            </a:br>
            <a:r>
              <a:rPr lang="pt-PT" sz="1600" dirty="0"/>
              <a:t>para os 4 elementos:</a:t>
            </a:r>
            <a:endParaRPr lang="pt-BR" sz="1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CE8371-B170-E114-6985-91B8FE2A8CF2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7416825" cy="836968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Na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antiguidade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…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76" name="Rectangle 12"/>
          <p:cNvSpPr>
            <a:spLocks noChangeArrowheads="1"/>
          </p:cNvSpPr>
          <p:nvPr/>
        </p:nvSpPr>
        <p:spPr bwMode="auto">
          <a:xfrm>
            <a:off x="6443663" y="2347392"/>
            <a:ext cx="2089150" cy="936625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2843213" y="620192"/>
            <a:ext cx="5689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1905</a:t>
            </a:r>
            <a:r>
              <a:rPr lang="pt-BR" sz="1800" dirty="0"/>
              <a:t> Albert Einstein explica o movimento browniano usando a teoria cinética dos gases e propõe um método para medir-se </a:t>
            </a:r>
            <a:r>
              <a:rPr lang="pt-BR" sz="1800" i="1" dirty="0"/>
              <a:t>N</a:t>
            </a:r>
            <a:r>
              <a:rPr lang="pt-BR" sz="1800" i="1" baseline="-25000" dirty="0"/>
              <a:t>0</a:t>
            </a:r>
            <a:r>
              <a:rPr lang="pt-BR" sz="1800" dirty="0"/>
              <a:t>.</a:t>
            </a:r>
          </a:p>
        </p:txBody>
      </p:sp>
      <p:pic>
        <p:nvPicPr>
          <p:cNvPr id="113670" name="Picture 6" descr="einste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9" y="620192"/>
            <a:ext cx="211034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1" name="Picture 7" descr="browni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935" y="1734075"/>
            <a:ext cx="3168129" cy="234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367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0320553"/>
              </p:ext>
            </p:extLst>
          </p:nvPr>
        </p:nvGraphicFramePr>
        <p:xfrm>
          <a:off x="6443663" y="2347392"/>
          <a:ext cx="208915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28520" imgH="431640" progId="Equation.3">
                  <p:embed/>
                </p:oleObj>
              </mc:Choice>
              <mc:Fallback>
                <p:oleObj name="Equation" r:id="rId4" imgW="1028520" imgH="431640" progId="Equation.3">
                  <p:embed/>
                  <p:pic>
                    <p:nvPicPr>
                      <p:cNvPr id="11367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2347392"/>
                        <a:ext cx="2089150" cy="876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FDD6D70D-363F-30BE-0568-2CCA755DD52B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E02AA7E-4104-F733-A8AD-F616022315D1}"/>
              </a:ext>
            </a:extLst>
          </p:cNvPr>
          <p:cNvSpPr txBox="1"/>
          <p:nvPr/>
        </p:nvSpPr>
        <p:spPr>
          <a:xfrm>
            <a:off x="535905" y="3331140"/>
            <a:ext cx="1484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i="0" dirty="0">
                <a:effectLst/>
                <a:cs typeface="Times New Roman" panose="02020603050405020304" pitchFamily="18" charset="0"/>
              </a:rPr>
              <a:t>Albert Einstein</a:t>
            </a:r>
            <a:br>
              <a:rPr lang="pt-BR" sz="1200" i="0" dirty="0">
                <a:effectLst/>
                <a:cs typeface="Times New Roman" panose="02020603050405020304" pitchFamily="18" charset="0"/>
              </a:rPr>
            </a:br>
            <a:r>
              <a:rPr lang="pt-BR" sz="1200" i="0" dirty="0">
                <a:effectLst/>
                <a:cs typeface="Times New Roman" panose="02020603050405020304" pitchFamily="18" charset="0"/>
              </a:rPr>
              <a:t>(</a:t>
            </a:r>
            <a:r>
              <a:rPr lang="pt-BR" sz="1200" dirty="0"/>
              <a:t>1879-1955</a:t>
            </a:r>
            <a:r>
              <a:rPr lang="pt-BR" sz="1200" i="0" dirty="0">
                <a:effectLst/>
                <a:cs typeface="Times New Roman" panose="02020603050405020304" pitchFamily="18" charset="0"/>
              </a:rPr>
              <a:t>)</a:t>
            </a:r>
            <a:endParaRPr lang="pt-BR" sz="1200" dirty="0">
              <a:cs typeface="Times New Roman" panose="02020603050405020304" pitchFamily="18" charset="0"/>
            </a:endParaRPr>
          </a:p>
        </p:txBody>
      </p:sp>
      <p:grpSp>
        <p:nvGrpSpPr>
          <p:cNvPr id="8" name="Group 13">
            <a:extLst>
              <a:ext uri="{FF2B5EF4-FFF2-40B4-BE49-F238E27FC236}">
                <a16:creationId xmlns:a16="http://schemas.microsoft.com/office/drawing/2014/main" id="{BD8F9B5B-0C05-F66B-273D-7B8B441ED0B5}"/>
              </a:ext>
            </a:extLst>
          </p:cNvPr>
          <p:cNvGrpSpPr>
            <a:grpSpLocks/>
          </p:cNvGrpSpPr>
          <p:nvPr/>
        </p:nvGrpSpPr>
        <p:grpSpPr bwMode="auto">
          <a:xfrm>
            <a:off x="766247" y="3852257"/>
            <a:ext cx="1368425" cy="744618"/>
            <a:chOff x="0" y="844"/>
            <a:chExt cx="862" cy="458"/>
          </a:xfrm>
        </p:grpSpPr>
        <p:pic>
          <p:nvPicPr>
            <p:cNvPr id="9" name="Picture 14" descr="nobel_l">
              <a:extLst>
                <a:ext uri="{FF2B5EF4-FFF2-40B4-BE49-F238E27FC236}">
                  <a16:creationId xmlns:a16="http://schemas.microsoft.com/office/drawing/2014/main" id="{D7E0D74C-0DF8-0716-224A-CF010C12E2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844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5">
              <a:extLst>
                <a:ext uri="{FF2B5EF4-FFF2-40B4-BE49-F238E27FC236}">
                  <a16:creationId xmlns:a16="http://schemas.microsoft.com/office/drawing/2014/main" id="{B38D09DC-6980-2DFC-4632-99D21CE171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1071"/>
              <a:ext cx="47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1921</a:t>
              </a:r>
              <a:endParaRPr lang="pt-BR" sz="1800" dirty="0"/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F75A0-52A4-F435-3450-81EBE43C4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76" name="Rectangle 12">
            <a:extLst>
              <a:ext uri="{FF2B5EF4-FFF2-40B4-BE49-F238E27FC236}">
                <a16:creationId xmlns:a16="http://schemas.microsoft.com/office/drawing/2014/main" id="{B2B2103C-495C-A763-3898-8BFA5803B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2347392"/>
            <a:ext cx="2089150" cy="936625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13669" name="Text Box 5">
            <a:extLst>
              <a:ext uri="{FF2B5EF4-FFF2-40B4-BE49-F238E27FC236}">
                <a16:creationId xmlns:a16="http://schemas.microsoft.com/office/drawing/2014/main" id="{DED3339B-7CF3-2749-C58B-3FADB531A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620192"/>
            <a:ext cx="5689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1905</a:t>
            </a:r>
            <a:r>
              <a:rPr lang="pt-BR" sz="1800" dirty="0"/>
              <a:t> Albert Einstein explica o movimento browniano usando a teoria cinética dos gases e propõe um método para medir-se </a:t>
            </a:r>
            <a:r>
              <a:rPr lang="pt-BR" sz="1800" i="1" dirty="0"/>
              <a:t>N</a:t>
            </a:r>
            <a:r>
              <a:rPr lang="pt-BR" sz="1800" i="1" baseline="-25000" dirty="0"/>
              <a:t>0</a:t>
            </a:r>
            <a:r>
              <a:rPr lang="pt-BR" sz="1800" dirty="0"/>
              <a:t>.</a:t>
            </a:r>
          </a:p>
        </p:txBody>
      </p:sp>
      <p:pic>
        <p:nvPicPr>
          <p:cNvPr id="113670" name="Picture 6" descr="einstein">
            <a:extLst>
              <a:ext uri="{FF2B5EF4-FFF2-40B4-BE49-F238E27FC236}">
                <a16:creationId xmlns:a16="http://schemas.microsoft.com/office/drawing/2014/main" id="{E4A26DD1-3B39-57B2-6850-211BBE702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9" y="620192"/>
            <a:ext cx="211034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1" name="Picture 7" descr="brownian">
            <a:extLst>
              <a:ext uri="{FF2B5EF4-FFF2-40B4-BE49-F238E27FC236}">
                <a16:creationId xmlns:a16="http://schemas.microsoft.com/office/drawing/2014/main" id="{76DDB7F9-D429-D65C-FC54-DF78EEB67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935" y="1734075"/>
            <a:ext cx="3168129" cy="234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3672" name="Object 8">
            <a:extLst>
              <a:ext uri="{FF2B5EF4-FFF2-40B4-BE49-F238E27FC236}">
                <a16:creationId xmlns:a16="http://schemas.microsoft.com/office/drawing/2014/main" id="{3C55914C-849F-62BF-17C9-7DF8C3096F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43663" y="2347392"/>
          <a:ext cx="208915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28520" imgH="431640" progId="Equation.3">
                  <p:embed/>
                </p:oleObj>
              </mc:Choice>
              <mc:Fallback>
                <p:oleObj name="Equation" r:id="rId4" imgW="1028520" imgH="431640" progId="Equation.3">
                  <p:embed/>
                  <p:pic>
                    <p:nvPicPr>
                      <p:cNvPr id="11367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2347392"/>
                        <a:ext cx="2089150" cy="876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3673" name="Picture 9" descr="perrin">
            <a:extLst>
              <a:ext uri="{FF2B5EF4-FFF2-40B4-BE49-F238E27FC236}">
                <a16:creationId xmlns:a16="http://schemas.microsoft.com/office/drawing/2014/main" id="{4647497B-6AE4-46D8-A7C9-35E62A3B5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188" y="4639394"/>
            <a:ext cx="13335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5" name="Text Box 11">
            <a:extLst>
              <a:ext uri="{FF2B5EF4-FFF2-40B4-BE49-F238E27FC236}">
                <a16:creationId xmlns:a16="http://schemas.microsoft.com/office/drawing/2014/main" id="{9993DF59-4AD7-16AB-2134-954C98119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0" y="4874879"/>
            <a:ext cx="4536504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1909</a:t>
            </a:r>
            <a:r>
              <a:rPr lang="pt-BR" sz="1800" dirty="0"/>
              <a:t> Jean Perrin verifica experimentalmente com grande precisão a fórmula de Einstein.</a:t>
            </a:r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6380E2B1-097C-B041-CC38-9245AAFD330E}"/>
              </a:ext>
            </a:extLst>
          </p:cNvPr>
          <p:cNvGrpSpPr>
            <a:grpSpLocks/>
          </p:cNvGrpSpPr>
          <p:nvPr/>
        </p:nvGrpSpPr>
        <p:grpSpPr bwMode="auto">
          <a:xfrm>
            <a:off x="6443663" y="5797209"/>
            <a:ext cx="1368425" cy="727075"/>
            <a:chOff x="0" y="844"/>
            <a:chExt cx="862" cy="458"/>
          </a:xfrm>
        </p:grpSpPr>
        <p:pic>
          <p:nvPicPr>
            <p:cNvPr id="7178" name="Picture 14" descr="nobel_l">
              <a:extLst>
                <a:ext uri="{FF2B5EF4-FFF2-40B4-BE49-F238E27FC236}">
                  <a16:creationId xmlns:a16="http://schemas.microsoft.com/office/drawing/2014/main" id="{52270A3F-FC95-2E11-FAC3-B647D8A9F1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844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9" name="Text Box 15">
              <a:extLst>
                <a:ext uri="{FF2B5EF4-FFF2-40B4-BE49-F238E27FC236}">
                  <a16:creationId xmlns:a16="http://schemas.microsoft.com/office/drawing/2014/main" id="{C3699615-84F6-18C1-16A8-3C86B729B0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1071"/>
              <a:ext cx="47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/>
                <a:t>1926</a:t>
              </a:r>
              <a:endParaRPr lang="pt-BR" sz="1800"/>
            </a:p>
          </p:txBody>
        </p:sp>
      </p:grpSp>
      <p:sp>
        <p:nvSpPr>
          <p:cNvPr id="3" name="Rectangle 1">
            <a:extLst>
              <a:ext uri="{FF2B5EF4-FFF2-40B4-BE49-F238E27FC236}">
                <a16:creationId xmlns:a16="http://schemas.microsoft.com/office/drawing/2014/main" id="{B01F191B-6E4E-C81F-BD1F-0BBB782A222A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2913308-9BB7-C7D3-9248-AAB3D19385D5}"/>
              </a:ext>
            </a:extLst>
          </p:cNvPr>
          <p:cNvSpPr txBox="1"/>
          <p:nvPr/>
        </p:nvSpPr>
        <p:spPr>
          <a:xfrm>
            <a:off x="535905" y="3331140"/>
            <a:ext cx="1484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i="0" dirty="0">
                <a:effectLst/>
                <a:cs typeface="Times New Roman" panose="02020603050405020304" pitchFamily="18" charset="0"/>
              </a:rPr>
              <a:t>Albert Einstein</a:t>
            </a:r>
            <a:br>
              <a:rPr lang="pt-BR" sz="1200" i="0" dirty="0">
                <a:effectLst/>
                <a:cs typeface="Times New Roman" panose="02020603050405020304" pitchFamily="18" charset="0"/>
              </a:rPr>
            </a:br>
            <a:r>
              <a:rPr lang="pt-BR" sz="1200" i="0" dirty="0">
                <a:effectLst/>
                <a:cs typeface="Times New Roman" panose="02020603050405020304" pitchFamily="18" charset="0"/>
              </a:rPr>
              <a:t>(</a:t>
            </a:r>
            <a:r>
              <a:rPr lang="pt-BR" sz="1200" dirty="0"/>
              <a:t>1879-1955</a:t>
            </a:r>
            <a:r>
              <a:rPr lang="pt-BR" sz="1200" i="0" dirty="0">
                <a:effectLst/>
                <a:cs typeface="Times New Roman" panose="02020603050405020304" pitchFamily="18" charset="0"/>
              </a:rPr>
              <a:t>)</a:t>
            </a:r>
            <a:endParaRPr lang="pt-BR" sz="1200" dirty="0">
              <a:cs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F82224A-178F-3E64-31CC-06E8A50A1A6E}"/>
              </a:ext>
            </a:extLst>
          </p:cNvPr>
          <p:cNvSpPr txBox="1"/>
          <p:nvPr/>
        </p:nvSpPr>
        <p:spPr>
          <a:xfrm>
            <a:off x="1944688" y="6062619"/>
            <a:ext cx="1484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i="0" dirty="0">
                <a:effectLst/>
                <a:cs typeface="Times New Roman" panose="02020603050405020304" pitchFamily="18" charset="0"/>
              </a:rPr>
              <a:t>Jean Baptiste Perrin</a:t>
            </a:r>
            <a:br>
              <a:rPr lang="pt-BR" sz="1200" i="0" dirty="0">
                <a:effectLst/>
                <a:cs typeface="Times New Roman" panose="02020603050405020304" pitchFamily="18" charset="0"/>
              </a:rPr>
            </a:br>
            <a:r>
              <a:rPr lang="pt-BR" sz="1200" i="0" dirty="0">
                <a:effectLst/>
                <a:cs typeface="Times New Roman" panose="02020603050405020304" pitchFamily="18" charset="0"/>
              </a:rPr>
              <a:t>(</a:t>
            </a:r>
            <a:r>
              <a:rPr lang="pt-BR" sz="1200" dirty="0"/>
              <a:t>1870-1942</a:t>
            </a:r>
            <a:r>
              <a:rPr lang="pt-BR" sz="1200" i="0" dirty="0">
                <a:effectLst/>
                <a:cs typeface="Times New Roman" panose="02020603050405020304" pitchFamily="18" charset="0"/>
              </a:rPr>
              <a:t>)</a:t>
            </a:r>
            <a:endParaRPr lang="pt-BR" sz="1200" dirty="0">
              <a:cs typeface="Times New Roman" panose="02020603050405020304" pitchFamily="18" charset="0"/>
            </a:endParaRPr>
          </a:p>
        </p:txBody>
      </p:sp>
      <p:grpSp>
        <p:nvGrpSpPr>
          <p:cNvPr id="7" name="Group 13">
            <a:extLst>
              <a:ext uri="{FF2B5EF4-FFF2-40B4-BE49-F238E27FC236}">
                <a16:creationId xmlns:a16="http://schemas.microsoft.com/office/drawing/2014/main" id="{770B550E-3639-B8A5-C77E-B4D795DDD2FB}"/>
              </a:ext>
            </a:extLst>
          </p:cNvPr>
          <p:cNvGrpSpPr>
            <a:grpSpLocks/>
          </p:cNvGrpSpPr>
          <p:nvPr/>
        </p:nvGrpSpPr>
        <p:grpSpPr bwMode="auto">
          <a:xfrm>
            <a:off x="766247" y="3852257"/>
            <a:ext cx="1368425" cy="744618"/>
            <a:chOff x="0" y="844"/>
            <a:chExt cx="862" cy="458"/>
          </a:xfrm>
        </p:grpSpPr>
        <p:pic>
          <p:nvPicPr>
            <p:cNvPr id="8" name="Picture 14" descr="nobel_l">
              <a:extLst>
                <a:ext uri="{FF2B5EF4-FFF2-40B4-BE49-F238E27FC236}">
                  <a16:creationId xmlns:a16="http://schemas.microsoft.com/office/drawing/2014/main" id="{3C279383-4C77-C549-8EBD-FF8EEF367C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844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15">
              <a:extLst>
                <a:ext uri="{FF2B5EF4-FFF2-40B4-BE49-F238E27FC236}">
                  <a16:creationId xmlns:a16="http://schemas.microsoft.com/office/drawing/2014/main" id="{8C26AC77-837A-7BCD-200E-27FC310E19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1071"/>
              <a:ext cx="47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1921</a:t>
              </a:r>
              <a:endParaRPr lang="pt-BR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919649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 descr="sodd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76250"/>
            <a:ext cx="13335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7" name="Picture 5" descr="rutherfo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476250"/>
            <a:ext cx="1436688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3203575" y="476250"/>
            <a:ext cx="568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/>
              <a:t>1905</a:t>
            </a:r>
            <a:r>
              <a:rPr lang="pt-BR" sz="1800"/>
              <a:t> Frederick Soddy e Rutherford constatam que o decaimento radioativo resulta na transmutação do elemento.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276600" y="1700213"/>
            <a:ext cx="3382963" cy="727075"/>
            <a:chOff x="2064" y="1071"/>
            <a:chExt cx="2131" cy="458"/>
          </a:xfrm>
        </p:grpSpPr>
        <p:pic>
          <p:nvPicPr>
            <p:cNvPr id="28681" name="Picture 8" descr="nobel_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64" y="1071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2" name="Text Box 9"/>
            <p:cNvSpPr txBox="1">
              <a:spLocks noChangeArrowheads="1"/>
            </p:cNvSpPr>
            <p:nvPr/>
          </p:nvSpPr>
          <p:spPr bwMode="auto">
            <a:xfrm>
              <a:off x="2449" y="1298"/>
              <a:ext cx="174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/>
                <a:t>1908 </a:t>
              </a:r>
              <a:r>
                <a:rPr lang="pt-BR" sz="1800"/>
                <a:t>Rutherford (Química)</a:t>
              </a:r>
            </a:p>
          </p:txBody>
        </p:sp>
      </p:grpSp>
      <p:pic>
        <p:nvPicPr>
          <p:cNvPr id="115722" name="Picture 10" descr="rutherford_geiger_marsd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2565400"/>
            <a:ext cx="2816225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23" name="Text Box 11"/>
          <p:cNvSpPr txBox="1">
            <a:spLocks noChangeArrowheads="1"/>
          </p:cNvSpPr>
          <p:nvPr/>
        </p:nvSpPr>
        <p:spPr bwMode="auto">
          <a:xfrm>
            <a:off x="3203575" y="2565400"/>
            <a:ext cx="568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/>
              <a:t>1909</a:t>
            </a:r>
            <a:r>
              <a:rPr lang="pt-BR" sz="1800"/>
              <a:t> Rutherford e seus estudantes Hans Geiger e Ernst Marsden fazem experimentos de espalhamentos de partícula </a:t>
            </a:r>
            <a:r>
              <a:rPr lang="el-GR" sz="1800">
                <a:cs typeface="Times New Roman" pitchFamily="18" charset="0"/>
              </a:rPr>
              <a:t>α</a:t>
            </a:r>
            <a:r>
              <a:rPr lang="pt-BR" sz="1800">
                <a:cs typeface="Times New Roman" pitchFamily="18" charset="0"/>
              </a:rPr>
              <a:t> em folhas de ouro</a:t>
            </a:r>
            <a:r>
              <a:rPr lang="pt-BR" sz="1800"/>
              <a:t>.</a:t>
            </a:r>
          </a:p>
        </p:txBody>
      </p:sp>
      <p:pic>
        <p:nvPicPr>
          <p:cNvPr id="115724" name="Picture 12" descr="rutherford-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375" y="3644900"/>
            <a:ext cx="4267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5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5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5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5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8" grpId="0"/>
      <p:bldP spid="11572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55E70-03C9-4F1F-F7A6-B2542CDBA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181F1A79-C15B-9806-CB34-8A9FBE2DF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0042"/>
            <a:ext cx="4896544" cy="3742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rutherford">
            <a:extLst>
              <a:ext uri="{FF2B5EF4-FFF2-40B4-BE49-F238E27FC236}">
                <a16:creationId xmlns:a16="http://schemas.microsoft.com/office/drawing/2014/main" id="{CD73AE9C-B3D5-6849-6BFB-C36538F0A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073253"/>
            <a:ext cx="1971314" cy="257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F0F91DFC-EF27-8CE4-AC97-8A777E5DA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32" y="367814"/>
            <a:ext cx="5143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800" dirty="0">
                <a:solidFill>
                  <a:srgbClr val="DC2300"/>
                </a:solidFill>
              </a:rPr>
              <a:t>A ideia de Rutherford</a:t>
            </a:r>
          </a:p>
        </p:txBody>
      </p:sp>
      <p:pic>
        <p:nvPicPr>
          <p:cNvPr id="3" name="Picture 5" descr="http://3.bp.blogspot.com/_NBm6T2_gd54/S18IBJTpHII/AAAAAAAABhU/TjDeqEzHWo8/s320/ideia.jpg">
            <a:hlinkClick r:id="rId5"/>
            <a:extLst>
              <a:ext uri="{FF2B5EF4-FFF2-40B4-BE49-F238E27FC236}">
                <a16:creationId xmlns:a16="http://schemas.microsoft.com/office/drawing/2014/main" id="{3FF8FB93-236F-405F-8EA3-61A9F47D0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823" y="1408779"/>
            <a:ext cx="1375965" cy="137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8222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CA4AE-913D-6EFB-B680-4699D9C40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FCBDDEF4-EC02-64A1-3DCE-A583416FE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0042"/>
            <a:ext cx="4896544" cy="3742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rutherford">
            <a:extLst>
              <a:ext uri="{FF2B5EF4-FFF2-40B4-BE49-F238E27FC236}">
                <a16:creationId xmlns:a16="http://schemas.microsoft.com/office/drawing/2014/main" id="{85F24B03-9C9D-A44A-B83E-DFC20A008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073253"/>
            <a:ext cx="1971314" cy="257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E98DC3E8-94F5-EC66-6EA2-63ADB35E6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32" y="367814"/>
            <a:ext cx="5143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800" dirty="0">
                <a:solidFill>
                  <a:srgbClr val="DC2300"/>
                </a:solidFill>
              </a:rPr>
              <a:t>A ideia de Rutherford</a:t>
            </a:r>
          </a:p>
        </p:txBody>
      </p:sp>
      <p:pic>
        <p:nvPicPr>
          <p:cNvPr id="2" name="Picture 2" descr="http://www.brasilescola.com/upload/e/atomo%20rutherford%20-%20B.E.jpg">
            <a:extLst>
              <a:ext uri="{FF2B5EF4-FFF2-40B4-BE49-F238E27FC236}">
                <a16:creationId xmlns:a16="http://schemas.microsoft.com/office/drawing/2014/main" id="{B5EAE8A2-D1A5-1F90-BC01-C686C346E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68760"/>
            <a:ext cx="1697871" cy="169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122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E8F9B-0C5C-DC53-7B02-C5AFF2280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662FA4D0-8021-F9E3-CF9E-846F822B1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0042"/>
            <a:ext cx="4896544" cy="3742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rutherford">
            <a:extLst>
              <a:ext uri="{FF2B5EF4-FFF2-40B4-BE49-F238E27FC236}">
                <a16:creationId xmlns:a16="http://schemas.microsoft.com/office/drawing/2014/main" id="{C1483D3E-E265-0AA9-1CE3-BC8029419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073253"/>
            <a:ext cx="1971314" cy="257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5B6A05F9-DB2C-267A-D327-4D73F861E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32" y="367814"/>
            <a:ext cx="5143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800" dirty="0">
                <a:solidFill>
                  <a:srgbClr val="DC2300"/>
                </a:solidFill>
              </a:rPr>
              <a:t>A ideia de Rutherford</a:t>
            </a:r>
          </a:p>
        </p:txBody>
      </p:sp>
      <p:pic>
        <p:nvPicPr>
          <p:cNvPr id="2" name="Picture 2" descr="http://www.brasilescola.com/upload/e/atomo%20rutherford%20-%20B.E.jpg">
            <a:extLst>
              <a:ext uri="{FF2B5EF4-FFF2-40B4-BE49-F238E27FC236}">
                <a16:creationId xmlns:a16="http://schemas.microsoft.com/office/drawing/2014/main" id="{40F6697F-F1FF-F983-6D4D-8C332C2E3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68760"/>
            <a:ext cx="1697871" cy="169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http://upload.wikimedia.org/wikipedia/commons/thumb/1/1c/CMS_Higgs-event.jpg/220px-CMS_Higgs-event.jpg">
            <a:extLst>
              <a:ext uri="{FF2B5EF4-FFF2-40B4-BE49-F238E27FC236}">
                <a16:creationId xmlns:a16="http://schemas.microsoft.com/office/drawing/2014/main" id="{E2609C72-534B-A6F0-E4C6-6EEC433F7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404" y="4917152"/>
            <a:ext cx="1871011" cy="172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s://encrypted-tbn1.gstatic.com/images?q=tbn:ANd9GcT1MQ3vRzEgzUwXxzVcDSKpoeRMDDDqz2CtOG57I0iTvRrf7HAxIA">
            <a:extLst>
              <a:ext uri="{FF2B5EF4-FFF2-40B4-BE49-F238E27FC236}">
                <a16:creationId xmlns:a16="http://schemas.microsoft.com/office/drawing/2014/main" id="{D900EC23-AFF8-C827-C9FD-C3510157E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553" y="4917151"/>
            <a:ext cx="2649341" cy="172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3152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7" name="Picture 5" descr="rutherfor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338" y="881001"/>
            <a:ext cx="1436688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22" name="Picture 10" descr="rutherford_geiger_marsd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338" y="2879614"/>
            <a:ext cx="2193391" cy="2748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23" name="Text Box 11"/>
          <p:cNvSpPr txBox="1">
            <a:spLocks noChangeArrowheads="1"/>
          </p:cNvSpPr>
          <p:nvPr/>
        </p:nvSpPr>
        <p:spPr bwMode="auto">
          <a:xfrm>
            <a:off x="2051076" y="1260049"/>
            <a:ext cx="68414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/>
              <a:t>1909</a:t>
            </a:r>
            <a:r>
              <a:rPr lang="pt-BR" sz="1600" dirty="0"/>
              <a:t> Rutherford e seus estudantes Geiger e </a:t>
            </a:r>
            <a:r>
              <a:rPr lang="pt-BR" sz="1600" dirty="0" err="1"/>
              <a:t>Marsden</a:t>
            </a:r>
            <a:r>
              <a:rPr lang="pt-BR" sz="1600" dirty="0"/>
              <a:t> fazem experimentos de espalhamentos de partícula </a:t>
            </a:r>
            <a:r>
              <a:rPr lang="el-GR" sz="1600" dirty="0">
                <a:cs typeface="Times New Roman" pitchFamily="18" charset="0"/>
              </a:rPr>
              <a:t>α</a:t>
            </a:r>
            <a:r>
              <a:rPr lang="pt-BR" sz="1600" dirty="0">
                <a:cs typeface="Times New Roman" pitchFamily="18" charset="0"/>
              </a:rPr>
              <a:t> em folhas de ouro</a:t>
            </a:r>
            <a:r>
              <a:rPr lang="pt-BR" sz="1600" dirty="0"/>
              <a:t>.</a:t>
            </a:r>
          </a:p>
        </p:txBody>
      </p:sp>
      <p:pic>
        <p:nvPicPr>
          <p:cNvPr id="13314" name="Picture 2" descr="http://www.brasilescola.com/upload/e/atomo%20rutherford%20-%20B.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041848"/>
            <a:ext cx="460851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13BF68A6-8D85-4452-9887-36AFF85BD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32" y="703799"/>
            <a:ext cx="545208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800" dirty="0">
                <a:solidFill>
                  <a:srgbClr val="DC2300"/>
                </a:solidFill>
              </a:rPr>
              <a:t>O experimento de Geiger e </a:t>
            </a:r>
            <a:r>
              <a:rPr lang="pt-BR" sz="2800" dirty="0" err="1">
                <a:solidFill>
                  <a:srgbClr val="DC2300"/>
                </a:solidFill>
              </a:rPr>
              <a:t>Marsden</a:t>
            </a:r>
            <a:endParaRPr lang="pt-BR" sz="2800" dirty="0">
              <a:solidFill>
                <a:srgbClr val="DC2300"/>
              </a:solidFill>
            </a:endParaRP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3FE36083-BFFD-4AB8-88A5-D566B6CB7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338" y="5719929"/>
            <a:ext cx="20820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Rutherford e seus estudantes Hans Geiger (</a:t>
            </a:r>
            <a:r>
              <a:rPr lang="pt-BR" sz="1200" i="0" u="none" strike="noStrike" dirty="0">
                <a:effectLst/>
                <a:cs typeface="Times New Roman" panose="02020603050405020304" pitchFamily="18" charset="0"/>
              </a:rPr>
              <a:t>1882</a:t>
            </a:r>
            <a:r>
              <a:rPr lang="pt-BR" sz="1200" i="0" dirty="0">
                <a:effectLst/>
                <a:cs typeface="Times New Roman" panose="02020603050405020304" pitchFamily="18" charset="0"/>
              </a:rPr>
              <a:t> - </a:t>
            </a:r>
            <a:r>
              <a:rPr lang="pt-BR" sz="1200" i="0" u="none" strike="noStrike" dirty="0">
                <a:effectLst/>
                <a:cs typeface="Times New Roman" panose="02020603050405020304" pitchFamily="18" charset="0"/>
              </a:rPr>
              <a:t>1945</a:t>
            </a:r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) e Ernest </a:t>
            </a:r>
            <a:r>
              <a:rPr lang="pt-BR" sz="1200" i="0" dirty="0" err="1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Marsden</a:t>
            </a:r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 (1889 - 1970) </a:t>
            </a:r>
            <a:endParaRPr lang="pt-BR" sz="1200" dirty="0">
              <a:cs typeface="Times New Roman" panose="02020603050405020304" pitchFamily="18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D8AA2F7-D919-AE80-ECA0-B060C623F7B7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12099404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1" name="Picture 5" descr="rutherford_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798701"/>
            <a:ext cx="2903329" cy="30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2" name="Picture 6" descr="rutherford_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799990"/>
            <a:ext cx="45910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5" name="Text Box 9"/>
          <p:cNvSpPr txBox="1">
            <a:spLocks noChangeArrowheads="1"/>
          </p:cNvSpPr>
          <p:nvPr/>
        </p:nvSpPr>
        <p:spPr bwMode="auto">
          <a:xfrm>
            <a:off x="4067944" y="4149725"/>
            <a:ext cx="4643437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/>
              <a:t>1911</a:t>
            </a:r>
            <a:r>
              <a:rPr lang="pt-BR" sz="1600" dirty="0"/>
              <a:t> Rutherford propõe seu modelo atômico:</a:t>
            </a:r>
            <a:br>
              <a:rPr lang="pt-BR" sz="1600" dirty="0"/>
            </a:br>
            <a:br>
              <a:rPr lang="pt-BR" sz="1600" dirty="0"/>
            </a:br>
            <a:r>
              <a:rPr lang="pt-BR" sz="1600" dirty="0"/>
              <a:t>- O átomo de um elemento A,Z é formado por   A prótons, Z elétrons e (A-Z) elétrons nucleares;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pt-BR" sz="1600" dirty="0"/>
              <a:t> Praticamente toda a massa dos átomos está contida no núcleo com dimensão ~10</a:t>
            </a:r>
            <a:r>
              <a:rPr lang="pt-BR" sz="1600" baseline="30000" dirty="0"/>
              <a:t>-14 </a:t>
            </a:r>
            <a:r>
              <a:rPr lang="pt-BR" sz="1600" dirty="0"/>
              <a:t>m.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8C7C7DDC-FF59-4ACD-AA89-54E5F9D4E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32" y="367814"/>
            <a:ext cx="5143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800" dirty="0">
                <a:solidFill>
                  <a:srgbClr val="DC2300"/>
                </a:solidFill>
              </a:rPr>
              <a:t>O modelo atômico de Rutherford</a:t>
            </a:r>
          </a:p>
        </p:txBody>
      </p:sp>
      <p:sp>
        <p:nvSpPr>
          <p:cNvPr id="4" name="Texto Explicativo: Seta para Baixo 3">
            <a:extLst>
              <a:ext uri="{FF2B5EF4-FFF2-40B4-BE49-F238E27FC236}">
                <a16:creationId xmlns:a16="http://schemas.microsoft.com/office/drawing/2014/main" id="{60833675-0DD3-4F4D-9ED9-A30163496961}"/>
              </a:ext>
            </a:extLst>
          </p:cNvPr>
          <p:cNvSpPr/>
          <p:nvPr/>
        </p:nvSpPr>
        <p:spPr bwMode="auto">
          <a:xfrm>
            <a:off x="3554859" y="2994023"/>
            <a:ext cx="1702845" cy="1152004"/>
          </a:xfrm>
          <a:prstGeom prst="downArrowCallout">
            <a:avLst>
              <a:gd name="adj1" fmla="val 27380"/>
              <a:gd name="adj2" fmla="val 29165"/>
              <a:gd name="adj3" fmla="val 25000"/>
              <a:gd name="adj4" fmla="val 64977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rPr>
              <a:t>Nascimento da Física Nuclear</a:t>
            </a:r>
          </a:p>
        </p:txBody>
      </p:sp>
      <p:pic>
        <p:nvPicPr>
          <p:cNvPr id="2" name="Picture 6" descr="Le noyau atomique - Noyaux atomiques et radioactivité • Tutoriels • Zeste  de Savoir">
            <a:extLst>
              <a:ext uri="{FF2B5EF4-FFF2-40B4-BE49-F238E27FC236}">
                <a16:creationId xmlns:a16="http://schemas.microsoft.com/office/drawing/2014/main" id="{12F40D9D-1A48-4415-ACB3-9F840A87C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93275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356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1" name="Picture 5" descr="rutherford_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04813"/>
            <a:ext cx="327660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2" name="Picture 6" descr="rutherford_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620713"/>
            <a:ext cx="45910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Picture 7" descr="ruthef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4149725"/>
            <a:ext cx="3816350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5" name="Text Box 9"/>
          <p:cNvSpPr txBox="1">
            <a:spLocks noChangeArrowheads="1"/>
          </p:cNvSpPr>
          <p:nvPr/>
        </p:nvSpPr>
        <p:spPr bwMode="auto">
          <a:xfrm>
            <a:off x="4500563" y="2997200"/>
            <a:ext cx="46434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/>
              <a:t>1911</a:t>
            </a:r>
            <a:r>
              <a:rPr lang="pt-BR" sz="1800"/>
              <a:t> Rutherford propõe seu modelo atômico:</a:t>
            </a:r>
            <a:br>
              <a:rPr lang="pt-BR" sz="1800"/>
            </a:br>
            <a:r>
              <a:rPr lang="pt-BR" sz="1800"/>
              <a:t>- O átomo de um elemento A,Z é formado por   A prótons, Z elétrons e (A-Z) elétrons nucleares;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pt-BR" sz="1800"/>
              <a:t> Praticamente toda a massa dos átomos está contida no núcleo com dimensão ~10</a:t>
            </a:r>
            <a:r>
              <a:rPr lang="pt-BR" sz="1800" baseline="30000"/>
              <a:t>-14 </a:t>
            </a:r>
            <a:r>
              <a:rPr lang="pt-BR" sz="1800"/>
              <a:t>m;</a:t>
            </a:r>
          </a:p>
          <a:p>
            <a:pPr>
              <a:spcBef>
                <a:spcPct val="50000"/>
              </a:spcBef>
            </a:pPr>
            <a:r>
              <a:rPr lang="pt-BR" sz="1800"/>
              <a:t>- Nascimento da física nuclear.</a:t>
            </a:r>
          </a:p>
        </p:txBody>
      </p:sp>
      <p:sp>
        <p:nvSpPr>
          <p:cNvPr id="116746" name="Text Box 10"/>
          <p:cNvSpPr txBox="1">
            <a:spLocks noChangeArrowheads="1"/>
          </p:cNvSpPr>
          <p:nvPr/>
        </p:nvSpPr>
        <p:spPr bwMode="auto">
          <a:xfrm>
            <a:off x="4067175" y="5253038"/>
            <a:ext cx="5256213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pt-BR" sz="1800"/>
              <a:t>1) O que mantém o núcleo coeso?</a:t>
            </a:r>
          </a:p>
          <a:p>
            <a:pPr marL="457200" indent="-457200">
              <a:spcBef>
                <a:spcPct val="50000"/>
              </a:spcBef>
            </a:pPr>
            <a:r>
              <a:rPr lang="pt-BR" sz="1800"/>
              <a:t>2) Por que os elétrons não irradiam e caem no núcleo?</a:t>
            </a:r>
          </a:p>
          <a:p>
            <a:pPr marL="457200" indent="-457200">
              <a:spcBef>
                <a:spcPct val="50000"/>
              </a:spcBef>
            </a:pPr>
            <a:r>
              <a:rPr lang="pt-BR" sz="1800"/>
              <a:t>3)Por que existe o espectro discreto?</a:t>
            </a:r>
          </a:p>
          <a:p>
            <a:pPr marL="457200" indent="-457200">
              <a:spcBef>
                <a:spcPct val="50000"/>
              </a:spcBef>
              <a:buFontTx/>
              <a:buAutoNum type="arabicParenR"/>
            </a:pPr>
            <a:endParaRPr lang="pt-BR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6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16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5" grpId="0"/>
      <p:bldP spid="11674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7" name="Picture 5" descr="millik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912" y="1190945"/>
            <a:ext cx="1401734" cy="197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2912" y="4070939"/>
            <a:ext cx="1368425" cy="727075"/>
            <a:chOff x="0" y="844"/>
            <a:chExt cx="862" cy="458"/>
          </a:xfrm>
        </p:grpSpPr>
        <p:pic>
          <p:nvPicPr>
            <p:cNvPr id="31765" name="Picture 9" descr="nobel_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844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66" name="Text Box 10"/>
            <p:cNvSpPr txBox="1">
              <a:spLocks noChangeArrowheads="1"/>
            </p:cNvSpPr>
            <p:nvPr/>
          </p:nvSpPr>
          <p:spPr bwMode="auto">
            <a:xfrm>
              <a:off x="385" y="1071"/>
              <a:ext cx="47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/>
                <a:t>1923</a:t>
              </a:r>
              <a:endParaRPr lang="pt-BR" sz="1800"/>
            </a:p>
          </p:txBody>
        </p:sp>
      </p:grpSp>
      <p:sp>
        <p:nvSpPr>
          <p:cNvPr id="120844" name="Text Box 12"/>
          <p:cNvSpPr txBox="1">
            <a:spLocks noChangeArrowheads="1"/>
          </p:cNvSpPr>
          <p:nvPr/>
        </p:nvSpPr>
        <p:spPr bwMode="auto">
          <a:xfrm>
            <a:off x="2267744" y="1190945"/>
            <a:ext cx="540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1909 </a:t>
            </a:r>
            <a:r>
              <a:rPr lang="pt-BR" sz="1800" dirty="0"/>
              <a:t>Robert </a:t>
            </a:r>
            <a:r>
              <a:rPr lang="pt-BR" sz="1800" dirty="0" err="1"/>
              <a:t>Millikan</a:t>
            </a:r>
            <a:r>
              <a:rPr lang="pt-BR" sz="1800" dirty="0"/>
              <a:t> mede a carga do elétron: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7816797-1AFB-7A1B-BD89-0EDF03F15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729" y="1696912"/>
            <a:ext cx="3137181" cy="198010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9EBDBED-142D-BE72-0CED-DD1FC9C8E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012" y="1712409"/>
            <a:ext cx="2308582" cy="176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FA52ED6-8CBA-10FB-802A-697C417D0220}"/>
              </a:ext>
            </a:extLst>
          </p:cNvPr>
          <p:cNvSpPr txBox="1"/>
          <p:nvPr/>
        </p:nvSpPr>
        <p:spPr>
          <a:xfrm>
            <a:off x="2916995" y="3542777"/>
            <a:ext cx="23085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Aparato original de </a:t>
            </a:r>
            <a:r>
              <a:rPr lang="pt-BR" sz="1400" dirty="0" err="1"/>
              <a:t>Millikan</a:t>
            </a:r>
            <a:r>
              <a:rPr lang="pt-BR" sz="1400" dirty="0">
                <a:effectLst/>
              </a:rPr>
              <a:t>.</a:t>
            </a:r>
            <a:endParaRPr lang="pt-BR" sz="14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840582C-3324-83E7-D751-3469F9E60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3897" y="4880267"/>
            <a:ext cx="1336844" cy="173733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9816E73-1102-A2EA-B5DE-2CB97CD33803}"/>
              </a:ext>
            </a:extLst>
          </p:cNvPr>
          <p:cNvSpPr txBox="1"/>
          <p:nvPr/>
        </p:nvSpPr>
        <p:spPr>
          <a:xfrm>
            <a:off x="249499" y="3163628"/>
            <a:ext cx="23285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Robert Andrews </a:t>
            </a:r>
            <a:r>
              <a:rPr lang="pt-BR" sz="1400" dirty="0" err="1"/>
              <a:t>Millikan</a:t>
            </a:r>
            <a:r>
              <a:rPr lang="pt-BR" sz="1400" dirty="0"/>
              <a:t> </a:t>
            </a:r>
            <a:br>
              <a:rPr lang="pt-BR" sz="1400" dirty="0"/>
            </a:br>
            <a:r>
              <a:rPr lang="pt-BR" sz="1400" dirty="0">
                <a:effectLst/>
              </a:rPr>
              <a:t>(1868 - 1953), físico </a:t>
            </a:r>
            <a:r>
              <a:rPr lang="pt-BR" sz="1400" dirty="0"/>
              <a:t>estadunidense</a:t>
            </a:r>
            <a:r>
              <a:rPr lang="pt-BR" sz="1400" dirty="0">
                <a:effectLst/>
              </a:rPr>
              <a:t>.</a:t>
            </a:r>
            <a:endParaRPr lang="pt-BR" sz="140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638728F-3E4C-CB6B-1473-8D79D38AE922}"/>
              </a:ext>
            </a:extLst>
          </p:cNvPr>
          <p:cNvSpPr/>
          <p:nvPr/>
        </p:nvSpPr>
        <p:spPr bwMode="auto">
          <a:xfrm>
            <a:off x="4907855" y="5054950"/>
            <a:ext cx="1074572" cy="435806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EFEF9F0A-0619-CD97-A620-67E23D052B33}"/>
                  </a:ext>
                </a:extLst>
              </p:cNvPr>
              <p:cNvSpPr txBox="1"/>
              <p:nvPr/>
            </p:nvSpPr>
            <p:spPr>
              <a:xfrm>
                <a:off x="1223259" y="5048840"/>
                <a:ext cx="5047200" cy="14268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1600" dirty="0">
                    <a:cs typeface="Times New Roman" panose="02020603050405020304" pitchFamily="18" charset="0"/>
                  </a:rPr>
                  <a:t>A velocidade terminal das gotas é dada por:</a:t>
                </a:r>
                <a14:m>
                  <m:oMath xmlns:m="http://schemas.openxmlformats.org/officeDocument/2006/math">
                    <m:r>
                      <a:rPr lang="pt-B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𝑞𝐸</m:t>
                        </m:r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𝑚𝑔</m:t>
                        </m:r>
                      </m:num>
                      <m:den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pt-BR" sz="1600" dirty="0">
                    <a:cs typeface="Times New Roman" panose="02020603050405020304" pitchFamily="18" charset="0"/>
                  </a:rPr>
                  <a:t>  .</a:t>
                </a:r>
              </a:p>
              <a:p>
                <a:endParaRPr lang="pt-BR" sz="1600" dirty="0"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pt-BR" sz="1600" dirty="0" err="1">
                    <a:cs typeface="Times New Roman" panose="02020603050405020304" pitchFamily="18" charset="0"/>
                  </a:rPr>
                  <a:t>Millikan</a:t>
                </a:r>
                <a:r>
                  <a:rPr lang="pt-BR" sz="1600" dirty="0">
                    <a:cs typeface="Times New Roman" panose="02020603050405020304" pitchFamily="18" charset="0"/>
                  </a:rPr>
                  <a:t> obteve o valor: </a:t>
                </a:r>
                <a14:m>
                  <m:oMath xmlns:m="http://schemas.openxmlformats.org/officeDocument/2006/math">
                    <m:r>
                      <a:rPr lang="pt-BR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𝑒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=1,592×</m:t>
                    </m:r>
                    <m:sSup>
                      <m:sSupPr>
                        <m:ctrlP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−19</m:t>
                        </m:r>
                      </m:sup>
                    </m:sSup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pt-BR" sz="1600" dirty="0">
                    <a:cs typeface="Times New Roman" panose="02020603050405020304" pitchFamily="18" charset="0"/>
                  </a:rPr>
                  <a:t> ;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pt-BR" sz="1600" dirty="0"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pt-BR" sz="1600" dirty="0">
                    <a:cs typeface="Times New Roman" panose="02020603050405020304" pitchFamily="18" charset="0"/>
                  </a:rPr>
                  <a:t>Valor aceito atualmente: </a:t>
                </a:r>
                <a14:m>
                  <m:oMath xmlns:m="http://schemas.openxmlformats.org/officeDocument/2006/math">
                    <m:r>
                      <a:rPr lang="pt-BR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𝑒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=1,602×</m:t>
                    </m:r>
                    <m:sSup>
                      <m:sSupPr>
                        <m:ctrlP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−19</m:t>
                        </m:r>
                      </m:sup>
                    </m:sSup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pt-BR" sz="1600" dirty="0">
                    <a:cs typeface="Times New Roman" panose="02020603050405020304" pitchFamily="18" charset="0"/>
                  </a:rPr>
                  <a:t>  .</a:t>
                </a:r>
              </a:p>
            </p:txBody>
          </p:sp>
        </mc:Choice>
        <mc:Fallback xmlns="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EFEF9F0A-0619-CD97-A620-67E23D052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259" y="5048840"/>
                <a:ext cx="5047200" cy="1426801"/>
              </a:xfrm>
              <a:prstGeom prst="rect">
                <a:avLst/>
              </a:prstGeom>
              <a:blipFill>
                <a:blip r:embed="rId7"/>
                <a:stretch>
                  <a:fillRect l="-725" b="-470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tângulo 9">
            <a:extLst>
              <a:ext uri="{FF2B5EF4-FFF2-40B4-BE49-F238E27FC236}">
                <a16:creationId xmlns:a16="http://schemas.microsoft.com/office/drawing/2014/main" id="{2A0B1016-02A5-2C81-5762-0F5B1049B86C}"/>
              </a:ext>
            </a:extLst>
          </p:cNvPr>
          <p:cNvSpPr/>
          <p:nvPr/>
        </p:nvSpPr>
        <p:spPr bwMode="auto">
          <a:xfrm>
            <a:off x="3606163" y="6132093"/>
            <a:ext cx="1872208" cy="343548"/>
          </a:xfrm>
          <a:prstGeom prst="rect">
            <a:avLst/>
          </a:prstGeom>
          <a:noFill/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7B875959-A53C-E916-BDAF-4CCA88CA63C8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218B5C7-E385-AA62-0D55-4CAFD9DB72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0392" y="119992"/>
            <a:ext cx="953637" cy="9040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4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653136"/>
            <a:ext cx="1600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Newton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428604"/>
            <a:ext cx="1376363" cy="2057400"/>
          </a:xfrm>
          <a:prstGeom prst="rect">
            <a:avLst/>
          </a:prstGeom>
          <a:noFill/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95536" y="764704"/>
            <a:ext cx="61926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i="1" dirty="0">
                <a:solidFill>
                  <a:srgbClr val="000000"/>
                </a:solidFill>
              </a:rPr>
              <a:t>Teoria corpuscular</a:t>
            </a:r>
            <a:r>
              <a:rPr lang="pt-BR" sz="1600" dirty="0">
                <a:solidFill>
                  <a:srgbClr val="000000"/>
                </a:solidFill>
              </a:rPr>
              <a:t>: Newton defendia que a luz era composta por uma “multidão de pequenos corpúsculos de vários tamanhos que pulavam dos corpos iluminados”.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6093296"/>
            <a:ext cx="28803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400" dirty="0" err="1">
                <a:solidFill>
                  <a:srgbClr val="000000"/>
                </a:solidFill>
              </a:rPr>
              <a:t>Christiaan</a:t>
            </a:r>
            <a:r>
              <a:rPr lang="pt-BR" sz="1400" dirty="0">
                <a:solidFill>
                  <a:srgbClr val="000000"/>
                </a:solidFill>
              </a:rPr>
              <a:t> </a:t>
            </a:r>
            <a:r>
              <a:rPr lang="pt-BR" sz="1400" dirty="0" err="1">
                <a:solidFill>
                  <a:srgbClr val="000000"/>
                </a:solidFill>
              </a:rPr>
              <a:t>Huygens</a:t>
            </a:r>
            <a:r>
              <a:rPr lang="pt-BR" sz="1400" dirty="0">
                <a:solidFill>
                  <a:srgbClr val="000000"/>
                </a:solidFill>
              </a:rPr>
              <a:t> (1629 - 1695) </a:t>
            </a:r>
          </a:p>
        </p:txBody>
      </p:sp>
      <p:pic>
        <p:nvPicPr>
          <p:cNvPr id="18" name="Picture 5" descr="huygen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056" y="3861048"/>
            <a:ext cx="1893888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6551712" y="2516836"/>
            <a:ext cx="25922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400" dirty="0">
                <a:solidFill>
                  <a:srgbClr val="000000"/>
                </a:solidFill>
              </a:rPr>
              <a:t>Sir Isaac Newton (1642-1727)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2555776" y="3645024"/>
            <a:ext cx="64807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1600" b="1" i="1" dirty="0">
                <a:solidFill>
                  <a:srgbClr val="000000"/>
                </a:solidFill>
              </a:rPr>
              <a:t>Teoria ondulatória</a:t>
            </a:r>
            <a:r>
              <a:rPr lang="pt-BR" sz="1600" dirty="0">
                <a:solidFill>
                  <a:srgbClr val="000000"/>
                </a:solidFill>
              </a:rPr>
              <a:t>: publicou </a:t>
            </a:r>
            <a:r>
              <a:rPr lang="pt-BR" sz="1600" i="1" dirty="0" err="1">
                <a:solidFill>
                  <a:srgbClr val="000000"/>
                </a:solidFill>
              </a:rPr>
              <a:t>Traté</a:t>
            </a:r>
            <a:r>
              <a:rPr lang="pt-BR" sz="1600" i="1" dirty="0">
                <a:solidFill>
                  <a:srgbClr val="000000"/>
                </a:solidFill>
              </a:rPr>
              <a:t> de </a:t>
            </a:r>
            <a:r>
              <a:rPr lang="pt-BR" sz="1600" i="1" dirty="0" err="1">
                <a:solidFill>
                  <a:srgbClr val="000000"/>
                </a:solidFill>
              </a:rPr>
              <a:t>la</a:t>
            </a:r>
            <a:r>
              <a:rPr lang="pt-BR" sz="1600" i="1" dirty="0">
                <a:solidFill>
                  <a:srgbClr val="000000"/>
                </a:solidFill>
              </a:rPr>
              <a:t> </a:t>
            </a:r>
            <a:r>
              <a:rPr lang="pt-BR" sz="1600" i="1" dirty="0" err="1">
                <a:solidFill>
                  <a:srgbClr val="000000"/>
                </a:solidFill>
              </a:rPr>
              <a:t>lumière</a:t>
            </a:r>
            <a:r>
              <a:rPr lang="pt-BR" sz="1600" dirty="0">
                <a:solidFill>
                  <a:srgbClr val="000000"/>
                </a:solidFill>
              </a:rPr>
              <a:t> de 1690, onde assumiu que o espaço era preenchido por um meio (éter) e que as perturbações do meio que constituíam a luz eram passadas para suas vizinhas que se tornam novas fontes de perturbação.</a:t>
            </a:r>
            <a:r>
              <a:rPr lang="pt-BR" sz="1600" dirty="0"/>
              <a:t> </a:t>
            </a:r>
          </a:p>
        </p:txBody>
      </p:sp>
      <p:pic>
        <p:nvPicPr>
          <p:cNvPr id="6164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1628800"/>
            <a:ext cx="11811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4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1628800"/>
            <a:ext cx="16002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4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4797152"/>
            <a:ext cx="16002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457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79712" y="1556792"/>
            <a:ext cx="13335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458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4008" y="4869160"/>
            <a:ext cx="132397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459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32040" y="1556792"/>
            <a:ext cx="1600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460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68344" y="4746501"/>
            <a:ext cx="104775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1415FCD7-8408-8B55-C15A-3164CD537685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XVII</a:t>
            </a:r>
          </a:p>
        </p:txBody>
      </p:sp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2771800" y="898268"/>
            <a:ext cx="29787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1912 </a:t>
            </a:r>
            <a:r>
              <a:rPr lang="pt-BR" sz="1800" dirty="0"/>
              <a:t>Victor Hess descobre radiações de origem cósmica (raios cósmicos).</a:t>
            </a:r>
            <a:endParaRPr lang="pt-BR" sz="1800" b="1" dirty="0"/>
          </a:p>
        </p:txBody>
      </p:sp>
      <p:pic>
        <p:nvPicPr>
          <p:cNvPr id="120843" name="Picture 11" descr="HE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128" y="982809"/>
            <a:ext cx="2128417" cy="271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46" name="Text Box 14"/>
          <p:cNvSpPr txBox="1">
            <a:spLocks noChangeArrowheads="1"/>
          </p:cNvSpPr>
          <p:nvPr/>
        </p:nvSpPr>
        <p:spPr bwMode="auto">
          <a:xfrm>
            <a:off x="3178580" y="6406478"/>
            <a:ext cx="3714776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800" dirty="0"/>
              <a:t>Razão de descarga 4x maior a 4880 m</a:t>
            </a:r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2771800" y="3046289"/>
            <a:ext cx="3165475" cy="617537"/>
            <a:chOff x="3107" y="2251"/>
            <a:chExt cx="1994" cy="389"/>
          </a:xfrm>
        </p:grpSpPr>
        <p:pic>
          <p:nvPicPr>
            <p:cNvPr id="31763" name="Picture 20" descr="nobel_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07" y="2251"/>
              <a:ext cx="387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64" name="Text Box 21"/>
            <p:cNvSpPr txBox="1">
              <a:spLocks noChangeArrowheads="1"/>
            </p:cNvSpPr>
            <p:nvPr/>
          </p:nvSpPr>
          <p:spPr bwMode="auto">
            <a:xfrm>
              <a:off x="3470" y="2387"/>
              <a:ext cx="163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1936 </a:t>
              </a:r>
              <a:r>
                <a:rPr lang="pt-BR" sz="1800" dirty="0"/>
                <a:t>Hess &amp; Anderson</a:t>
              </a:r>
            </a:p>
          </p:txBody>
        </p:sp>
      </p:grp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50" y="3858750"/>
            <a:ext cx="1834535" cy="250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858750"/>
            <a:ext cx="4960384" cy="2501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A872EA-42D3-411A-8FA1-C60720C6B1C5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98AE8D3-62CC-DE4B-D59E-156F0DC9C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827" y="982809"/>
            <a:ext cx="1410501" cy="19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08B4147-BC4C-C4B8-B826-29B5E203587C}"/>
              </a:ext>
            </a:extLst>
          </p:cNvPr>
          <p:cNvSpPr txBox="1"/>
          <p:nvPr/>
        </p:nvSpPr>
        <p:spPr>
          <a:xfrm>
            <a:off x="6721006" y="2934996"/>
            <a:ext cx="18501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Victor Franz Hess (1883-1964), físico austríaco-americano.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558E5-FF2E-8BEB-AAAD-7E0989340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Text Box 4">
            <a:extLst>
              <a:ext uri="{FF2B5EF4-FFF2-40B4-BE49-F238E27FC236}">
                <a16:creationId xmlns:a16="http://schemas.microsoft.com/office/drawing/2014/main" id="{FF94017C-8C1C-BFDF-7DC9-49D3421C5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614" y="982809"/>
            <a:ext cx="57318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1912 </a:t>
            </a:r>
            <a:r>
              <a:rPr lang="pt-BR" sz="1800" dirty="0"/>
              <a:t>Victor Hess descobre radiações de origem cósmica (raios cósmicos).</a:t>
            </a:r>
            <a:endParaRPr lang="pt-BR" sz="1800" b="1" dirty="0"/>
          </a:p>
        </p:txBody>
      </p:sp>
      <p:grpSp>
        <p:nvGrpSpPr>
          <p:cNvPr id="3" name="Group 30">
            <a:extLst>
              <a:ext uri="{FF2B5EF4-FFF2-40B4-BE49-F238E27FC236}">
                <a16:creationId xmlns:a16="http://schemas.microsoft.com/office/drawing/2014/main" id="{6C1FE3BC-185D-74DE-3925-05B312B6C4D1}"/>
              </a:ext>
            </a:extLst>
          </p:cNvPr>
          <p:cNvGrpSpPr>
            <a:grpSpLocks/>
          </p:cNvGrpSpPr>
          <p:nvPr/>
        </p:nvGrpSpPr>
        <p:grpSpPr bwMode="auto">
          <a:xfrm>
            <a:off x="2818404" y="1539387"/>
            <a:ext cx="3165475" cy="617537"/>
            <a:chOff x="3107" y="2251"/>
            <a:chExt cx="1994" cy="389"/>
          </a:xfrm>
        </p:grpSpPr>
        <p:pic>
          <p:nvPicPr>
            <p:cNvPr id="31763" name="Picture 20" descr="nobel_l">
              <a:extLst>
                <a:ext uri="{FF2B5EF4-FFF2-40B4-BE49-F238E27FC236}">
                  <a16:creationId xmlns:a16="http://schemas.microsoft.com/office/drawing/2014/main" id="{6EA8EC11-9736-24A3-56E8-DA68C2D6D7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07" y="2251"/>
              <a:ext cx="387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64" name="Text Box 21">
              <a:extLst>
                <a:ext uri="{FF2B5EF4-FFF2-40B4-BE49-F238E27FC236}">
                  <a16:creationId xmlns:a16="http://schemas.microsoft.com/office/drawing/2014/main" id="{BD181A68-AFCA-7AA4-1675-0E19C1991E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0" y="2387"/>
              <a:ext cx="163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1936 </a:t>
              </a:r>
              <a:r>
                <a:rPr lang="pt-BR" sz="1800" dirty="0"/>
                <a:t>Hess &amp; Anderson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B2DD6B4-4468-47C2-1E18-4D3FCC205CFD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  <p:sp>
        <p:nvSpPr>
          <p:cNvPr id="4" name="Text Box 15">
            <a:extLst>
              <a:ext uri="{FF2B5EF4-FFF2-40B4-BE49-F238E27FC236}">
                <a16:creationId xmlns:a16="http://schemas.microsoft.com/office/drawing/2014/main" id="{BED67221-B62B-9DDA-9CEC-A0E797AFE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403" y="3789040"/>
            <a:ext cx="52717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1912 </a:t>
            </a:r>
            <a:r>
              <a:rPr lang="pt-BR" sz="1800" dirty="0"/>
              <a:t>Charles Wilson desenvolve a câmara de </a:t>
            </a:r>
            <a:r>
              <a:rPr lang="pt-BR" sz="1800" dirty="0" err="1"/>
              <a:t>núvens</a:t>
            </a:r>
            <a:r>
              <a:rPr lang="pt-BR" sz="1800" dirty="0"/>
              <a:t>.</a:t>
            </a:r>
          </a:p>
        </p:txBody>
      </p:sp>
      <p:pic>
        <p:nvPicPr>
          <p:cNvPr id="5" name="Picture 16" descr="wilson">
            <a:extLst>
              <a:ext uri="{FF2B5EF4-FFF2-40B4-BE49-F238E27FC236}">
                <a16:creationId xmlns:a16="http://schemas.microsoft.com/office/drawing/2014/main" id="{7FF16642-25D7-1B7C-F7CE-3B917C8F3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1854" y="3199021"/>
            <a:ext cx="1638950" cy="231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7" descr="wilson_chamber">
            <a:extLst>
              <a:ext uri="{FF2B5EF4-FFF2-40B4-BE49-F238E27FC236}">
                <a16:creationId xmlns:a16="http://schemas.microsoft.com/office/drawing/2014/main" id="{4930212B-0641-AAA1-0163-F8346396B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572" y="4335535"/>
            <a:ext cx="2212549" cy="213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27">
            <a:extLst>
              <a:ext uri="{FF2B5EF4-FFF2-40B4-BE49-F238E27FC236}">
                <a16:creationId xmlns:a16="http://schemas.microsoft.com/office/drawing/2014/main" id="{DC8004BB-35B2-9FC8-32C5-F088022981F8}"/>
              </a:ext>
            </a:extLst>
          </p:cNvPr>
          <p:cNvGrpSpPr>
            <a:grpSpLocks/>
          </p:cNvGrpSpPr>
          <p:nvPr/>
        </p:nvGrpSpPr>
        <p:grpSpPr bwMode="auto">
          <a:xfrm>
            <a:off x="5562863" y="4851956"/>
            <a:ext cx="1228725" cy="1647825"/>
            <a:chOff x="4513" y="3385"/>
            <a:chExt cx="774" cy="1038"/>
          </a:xfrm>
        </p:grpSpPr>
        <p:pic>
          <p:nvPicPr>
            <p:cNvPr id="8" name="Picture 28" descr="nobel_l">
              <a:extLst>
                <a:ext uri="{FF2B5EF4-FFF2-40B4-BE49-F238E27FC236}">
                  <a16:creationId xmlns:a16="http://schemas.microsoft.com/office/drawing/2014/main" id="{D0976D3F-F5F9-519F-1493-90BCC2E411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13" y="3385"/>
              <a:ext cx="387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29">
              <a:extLst>
                <a:ext uri="{FF2B5EF4-FFF2-40B4-BE49-F238E27FC236}">
                  <a16:creationId xmlns:a16="http://schemas.microsoft.com/office/drawing/2014/main" id="{BD0E0A68-03ED-C139-FE84-A56C618B4B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7" y="3846"/>
              <a:ext cx="770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1927 </a:t>
              </a:r>
              <a:r>
                <a:rPr lang="pt-BR" sz="1800" dirty="0"/>
                <a:t>Wilson &amp; Compton</a:t>
              </a:r>
            </a:p>
          </p:txBody>
        </p:sp>
      </p:grpSp>
      <p:pic>
        <p:nvPicPr>
          <p:cNvPr id="10" name="Picture 2" descr="https://encrypted-tbn0.gstatic.com/images?q=tbn:ANd9GcRuuwXc_0pqYu48SJxh2inIjIDA9mzua9M_T1f3EQ1snZKnSa0S">
            <a:extLst>
              <a:ext uri="{FF2B5EF4-FFF2-40B4-BE49-F238E27FC236}">
                <a16:creationId xmlns:a16="http://schemas.microsoft.com/office/drawing/2014/main" id="{485D0BB9-CC99-5432-0CAC-4178AD68C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8404" y="4335535"/>
            <a:ext cx="2714644" cy="2135235"/>
          </a:xfrm>
          <a:prstGeom prst="rect">
            <a:avLst/>
          </a:prstGeom>
          <a:noFill/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8DE09D81-960E-0048-BB72-252CE7562343}"/>
              </a:ext>
            </a:extLst>
          </p:cNvPr>
          <p:cNvSpPr txBox="1"/>
          <p:nvPr/>
        </p:nvSpPr>
        <p:spPr>
          <a:xfrm>
            <a:off x="6876256" y="5545042"/>
            <a:ext cx="18501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0" i="0" dirty="0">
                <a:effectLst/>
                <a:latin typeface="Times" panose="02020603050405020304" pitchFamily="18" charset="0"/>
                <a:cs typeface="Times" panose="02020603050405020304" pitchFamily="18" charset="0"/>
              </a:rPr>
              <a:t>Charles Thomson </a:t>
            </a:r>
            <a:br>
              <a:rPr lang="pt-BR" sz="1400" b="0" i="0" dirty="0">
                <a:effectLst/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pt-BR" sz="1400" b="0" i="0" dirty="0">
                <a:effectLst/>
                <a:latin typeface="Times" panose="02020603050405020304" pitchFamily="18" charset="0"/>
                <a:cs typeface="Times" panose="02020603050405020304" pitchFamily="18" charset="0"/>
              </a:rPr>
              <a:t>Rees Wilson</a:t>
            </a:r>
          </a:p>
          <a:p>
            <a:pPr algn="ctr"/>
            <a:r>
              <a:rPr lang="pt-BR" sz="1400" dirty="0">
                <a:latin typeface="Times" panose="02020603050405020304" pitchFamily="18" charset="0"/>
                <a:cs typeface="Times" panose="02020603050405020304" pitchFamily="18" charset="0"/>
              </a:rPr>
              <a:t>(1869-1959), </a:t>
            </a:r>
            <a:br>
              <a:rPr lang="pt-BR" sz="1400" dirty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pt-BR" sz="1400" dirty="0">
                <a:latin typeface="Times" panose="02020603050405020304" pitchFamily="18" charset="0"/>
                <a:cs typeface="Times" panose="02020603050405020304" pitchFamily="18" charset="0"/>
              </a:rPr>
              <a:t>físico escocês.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786CB22-117F-9EEB-5815-5FFE9DAA6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73" y="982809"/>
            <a:ext cx="1410501" cy="19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9ED4A049-D129-11D3-CD80-93BF15F72F55}"/>
              </a:ext>
            </a:extLst>
          </p:cNvPr>
          <p:cNvSpPr txBox="1"/>
          <p:nvPr/>
        </p:nvSpPr>
        <p:spPr>
          <a:xfrm>
            <a:off x="539552" y="2934996"/>
            <a:ext cx="18501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Victor Franz Hess (1883-1964), físico austríaco-americano.</a:t>
            </a:r>
          </a:p>
        </p:txBody>
      </p:sp>
    </p:spTree>
    <p:extLst>
      <p:ext uri="{BB962C8B-B14F-4D97-AF65-F5344CB8AC3E}">
        <p14:creationId xmlns:p14="http://schemas.microsoft.com/office/powerpoint/2010/main" val="2310979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D19E9594-A19A-4EAF-9899-90A801848AE5}"/>
              </a:ext>
            </a:extLst>
          </p:cNvPr>
          <p:cNvSpPr/>
          <p:nvPr/>
        </p:nvSpPr>
        <p:spPr bwMode="auto">
          <a:xfrm>
            <a:off x="2699792" y="4468747"/>
            <a:ext cx="1584176" cy="430887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8804" name="Rectangle 20"/>
          <p:cNvSpPr>
            <a:spLocks noChangeArrowheads="1"/>
          </p:cNvSpPr>
          <p:nvPr/>
        </p:nvSpPr>
        <p:spPr bwMode="auto">
          <a:xfrm>
            <a:off x="3636962" y="2721170"/>
            <a:ext cx="863030" cy="433387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8791" name="Text Box 7"/>
              <p:cNvSpPr txBox="1">
                <a:spLocks noChangeArrowheads="1"/>
              </p:cNvSpPr>
              <p:nvPr/>
            </p:nvSpPr>
            <p:spPr bwMode="auto">
              <a:xfrm>
                <a:off x="1763241" y="837753"/>
                <a:ext cx="6481167" cy="44615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 b="1" dirty="0"/>
                  <a:t>1913 </a:t>
                </a:r>
                <a:r>
                  <a:rPr lang="pt-BR" sz="1600" dirty="0"/>
                  <a:t>Niels Bohr propõe um modelo de quantização das energias atômicas, através de 3 postulados:</a:t>
                </a:r>
              </a:p>
              <a:p>
                <a:pPr marL="342900" indent="-342900">
                  <a:spcBef>
                    <a:spcPct val="50000"/>
                  </a:spcBef>
                  <a:buFont typeface="+mj-lt"/>
                  <a:buAutoNum type="arabicPeriod"/>
                </a:pPr>
                <a:r>
                  <a:rPr lang="pt-BR" sz="1600" dirty="0"/>
                  <a:t>Os elétrons não irradiam enquanto orbitam o núcleo (</a:t>
                </a:r>
                <a:r>
                  <a:rPr lang="pt-BR" sz="1600" b="1" dirty="0"/>
                  <a:t>as órbitas são estacionárias</a:t>
                </a:r>
                <a:r>
                  <a:rPr lang="pt-BR" sz="1600" dirty="0"/>
                  <a:t>);</a:t>
                </a:r>
              </a:p>
              <a:p>
                <a:pPr marL="342900" indent="-342900">
                  <a:spcBef>
                    <a:spcPct val="50000"/>
                  </a:spcBef>
                  <a:buFont typeface="+mj-lt"/>
                  <a:buAutoNum type="arabicPeriod"/>
                </a:pPr>
                <a:r>
                  <a:rPr lang="pt-BR" sz="1600" dirty="0"/>
                  <a:t>Os átomos irradiam (ou absorvem) somente se os elétrons mudarem de um estado estacionário para outro, tal que:</a:t>
                </a:r>
                <a:br>
                  <a:rPr lang="pt-BR" sz="1600" dirty="0"/>
                </a:br>
                <a:br>
                  <a:rPr lang="pt-BR" sz="1600" dirty="0"/>
                </a:br>
                <a:r>
                  <a:rPr lang="pt-BR" sz="1600" dirty="0"/>
                  <a:t>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1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pt-BR" sz="1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pt-BR" sz="1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1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h𝑓</m:t>
                    </m:r>
                  </m:oMath>
                </a14:m>
                <a:br>
                  <a:rPr lang="pt-BR" sz="1600" dirty="0"/>
                </a:br>
                <a:br>
                  <a:rPr lang="pt-BR" sz="1600" dirty="0"/>
                </a:br>
                <a:r>
                  <a:rPr lang="pt-BR" sz="1600" dirty="0">
                    <a:ea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pt-B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pt-BR" sz="1600" dirty="0"/>
                  <a:t> na absorção</a:t>
                </a:r>
              </a:p>
              <a:p>
                <a:pPr>
                  <a:spcBef>
                    <a:spcPct val="50000"/>
                  </a:spcBef>
                </a:pPr>
                <a:r>
                  <a:rPr lang="pt-BR" sz="1600" dirty="0">
                    <a:ea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pt-B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pt-BR" sz="1600" dirty="0"/>
                  <a:t> na emissão</a:t>
                </a:r>
              </a:p>
              <a:p>
                <a:pPr marL="342900" indent="-342900">
                  <a:spcBef>
                    <a:spcPct val="50000"/>
                  </a:spcBef>
                  <a:buFont typeface="+mj-lt"/>
                  <a:buAutoNum type="arabicPeriod" startAt="3"/>
                </a:pPr>
                <a:r>
                  <a:rPr lang="pt-BR" sz="1600" dirty="0"/>
                  <a:t>O </a:t>
                </a:r>
                <a:r>
                  <a:rPr lang="pt-BR" sz="1600" b="1" dirty="0"/>
                  <a:t>momento angular</a:t>
                </a:r>
                <a:r>
                  <a:rPr lang="pt-BR" sz="1600" dirty="0"/>
                  <a:t> é quantizado:  </a:t>
                </a:r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ℏ=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num>
                          <m:den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</m:e>
                    </m:d>
                    <m:r>
                      <a:rPr lang="pt-B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pt-BR" sz="1600" dirty="0"/>
                  <a:t> onde </a:t>
                </a:r>
                <a:r>
                  <a:rPr lang="pt-BR" sz="1600" i="1" dirty="0"/>
                  <a:t>n </a:t>
                </a:r>
                <a:r>
                  <a:rPr lang="pt-BR" sz="1600" dirty="0"/>
                  <a:t>=1,2,3,...</a:t>
                </a:r>
              </a:p>
              <a:p>
                <a:pPr>
                  <a:spcBef>
                    <a:spcPct val="50000"/>
                  </a:spcBef>
                </a:pPr>
                <a:r>
                  <a:rPr lang="pt-BR" sz="1600" dirty="0"/>
                  <a:t>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𝑚𝑣</m:t>
                    </m:r>
                    <m:sSub>
                      <m:sSubPr>
                        <m:ctrlPr>
                          <a:rPr lang="pt-B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pt-BR" sz="1600" dirty="0"/>
                  <a:t> é o momento angular.</a:t>
                </a:r>
              </a:p>
            </p:txBody>
          </p:sp>
        </mc:Choice>
        <mc:Fallback xmlns="">
          <p:sp>
            <p:nvSpPr>
              <p:cNvPr id="118791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3241" y="837753"/>
                <a:ext cx="6481167" cy="4461542"/>
              </a:xfrm>
              <a:prstGeom prst="rect">
                <a:avLst/>
              </a:prstGeom>
              <a:blipFill>
                <a:blip r:embed="rId2"/>
                <a:stretch>
                  <a:fillRect l="-470" t="-410" b="-82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8788" name="Picture 4" descr="Boh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380" y="837753"/>
            <a:ext cx="1317607" cy="166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06" name="Picture 22" descr="atomic_exci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6467" y="2401920"/>
            <a:ext cx="1503849" cy="160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808" name="Text Box 24"/>
          <p:cNvSpPr txBox="1">
            <a:spLocks noChangeArrowheads="1"/>
          </p:cNvSpPr>
          <p:nvPr/>
        </p:nvSpPr>
        <p:spPr bwMode="auto">
          <a:xfrm>
            <a:off x="394816" y="5629049"/>
            <a:ext cx="61928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dirty="0"/>
              <a:t>Bohr deduziu teoricamente as séries de </a:t>
            </a:r>
            <a:r>
              <a:rPr lang="pt-BR" sz="1600" dirty="0" err="1"/>
              <a:t>Lyman</a:t>
            </a:r>
            <a:r>
              <a:rPr lang="pt-BR" sz="1600" dirty="0"/>
              <a:t>, </a:t>
            </a:r>
            <a:r>
              <a:rPr lang="pt-BR" sz="1600" dirty="0" err="1"/>
              <a:t>Balmer</a:t>
            </a:r>
            <a:r>
              <a:rPr lang="pt-BR" sz="1600" dirty="0"/>
              <a:t>, </a:t>
            </a:r>
            <a:r>
              <a:rPr lang="pt-BR" sz="1600" dirty="0" err="1"/>
              <a:t>etc</a:t>
            </a:r>
            <a:br>
              <a:rPr lang="pt-BR" sz="1600" dirty="0"/>
            </a:br>
            <a:r>
              <a:rPr lang="pt-BR" sz="1600" dirty="0"/>
              <a:t>e calculou a constante de </a:t>
            </a:r>
            <a:r>
              <a:rPr lang="pt-BR" sz="1600" dirty="0" err="1"/>
              <a:t>Rydberg</a:t>
            </a:r>
            <a:r>
              <a:rPr lang="pt-BR" sz="1600" dirty="0"/>
              <a:t>.</a:t>
            </a:r>
            <a:endParaRPr lang="pt-BR" sz="1600" b="1" dirty="0"/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394816" y="3176606"/>
            <a:ext cx="1368425" cy="727075"/>
            <a:chOff x="0" y="844"/>
            <a:chExt cx="862" cy="458"/>
          </a:xfrm>
        </p:grpSpPr>
        <p:pic>
          <p:nvPicPr>
            <p:cNvPr id="9236" name="Picture 26" descr="nobel_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844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7" name="Text Box 27"/>
            <p:cNvSpPr txBox="1">
              <a:spLocks noChangeArrowheads="1"/>
            </p:cNvSpPr>
            <p:nvPr/>
          </p:nvSpPr>
          <p:spPr bwMode="auto">
            <a:xfrm>
              <a:off x="385" y="1071"/>
              <a:ext cx="47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/>
                <a:t>1922</a:t>
              </a:r>
              <a:endParaRPr lang="pt-BR" sz="1800"/>
            </a:p>
          </p:txBody>
        </p:sp>
      </p:grpSp>
      <p:sp>
        <p:nvSpPr>
          <p:cNvPr id="4" name="Text Box 9">
            <a:extLst>
              <a:ext uri="{FF2B5EF4-FFF2-40B4-BE49-F238E27FC236}">
                <a16:creationId xmlns:a16="http://schemas.microsoft.com/office/drawing/2014/main" id="{10B6FC8F-424E-4F8A-992F-FAEE987B9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203" y="2547783"/>
            <a:ext cx="14287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Niels Bohr</a:t>
            </a:r>
            <a:b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</a:br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(</a:t>
            </a:r>
            <a:r>
              <a:rPr lang="pt-BR" sz="1200" i="0" u="none" strike="noStrike" dirty="0">
                <a:effectLst/>
                <a:cs typeface="Times New Roman" panose="02020603050405020304" pitchFamily="18" charset="0"/>
              </a:rPr>
              <a:t>1885</a:t>
            </a:r>
            <a:r>
              <a:rPr lang="pt-BR" sz="1200" i="0" dirty="0">
                <a:effectLst/>
                <a:cs typeface="Times New Roman" panose="02020603050405020304" pitchFamily="18" charset="0"/>
              </a:rPr>
              <a:t> - </a:t>
            </a:r>
            <a:r>
              <a:rPr lang="pt-BR" sz="1200" i="0" u="none" strike="noStrike" dirty="0">
                <a:effectLst/>
                <a:cs typeface="Times New Roman" panose="02020603050405020304" pitchFamily="18" charset="0"/>
              </a:rPr>
              <a:t>1955</a:t>
            </a:r>
            <a:r>
              <a:rPr lang="pt-BR" sz="1200" i="0" dirty="0">
                <a:solidFill>
                  <a:srgbClr val="202122"/>
                </a:solidFill>
                <a:effectLst/>
                <a:cs typeface="Times New Roman" panose="02020603050405020304" pitchFamily="18" charset="0"/>
              </a:rPr>
              <a:t>)</a:t>
            </a:r>
            <a:endParaRPr lang="pt-BR" sz="1200" dirty="0">
              <a:cs typeface="Times New Roman" panose="020206030504050203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3C8FF7D-FB47-86C3-7547-E6DEBA070C7E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279CA22-1E56-3A0C-97CD-6010A345FC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6467" y="4077072"/>
            <a:ext cx="2687572" cy="271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527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5" name="Text Box 9"/>
          <p:cNvSpPr txBox="1">
            <a:spLocks noChangeArrowheads="1"/>
          </p:cNvSpPr>
          <p:nvPr/>
        </p:nvSpPr>
        <p:spPr bwMode="auto">
          <a:xfrm>
            <a:off x="1979712" y="951540"/>
            <a:ext cx="350730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1919 </a:t>
            </a:r>
            <a:r>
              <a:rPr lang="pt-BR" sz="1800" dirty="0"/>
              <a:t>Francis Aston inventou um espectrógrafo de massa e formulou a “regra dos números inteiros” e explicar as diferenças de massa de isótopos.</a:t>
            </a:r>
            <a:endParaRPr lang="pt-BR" sz="1800" b="1" dirty="0"/>
          </a:p>
        </p:txBody>
      </p:sp>
      <p:pic>
        <p:nvPicPr>
          <p:cNvPr id="121866" name="Picture 10" descr="Aston_f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021" y="951540"/>
            <a:ext cx="12811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8" name="Picture 12" descr="Asto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981" y="2502644"/>
            <a:ext cx="3247509" cy="10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038C274-D9E9-2E2D-B359-AFD6C5398F41}"/>
              </a:ext>
            </a:extLst>
          </p:cNvPr>
          <p:cNvSpPr txBox="1"/>
          <p:nvPr/>
        </p:nvSpPr>
        <p:spPr>
          <a:xfrm>
            <a:off x="107504" y="2813680"/>
            <a:ext cx="18501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0" i="0" dirty="0">
                <a:effectLst/>
                <a:latin typeface="Times" panose="02020603050405020304" pitchFamily="18" charset="0"/>
                <a:cs typeface="Times" panose="02020603050405020304" pitchFamily="18" charset="0"/>
              </a:rPr>
              <a:t>Francis William Aston</a:t>
            </a:r>
          </a:p>
          <a:p>
            <a:pPr algn="ctr"/>
            <a:r>
              <a:rPr lang="pt-BR" sz="1400" dirty="0">
                <a:latin typeface="Times" panose="02020603050405020304" pitchFamily="18" charset="0"/>
                <a:cs typeface="Times" panose="02020603050405020304" pitchFamily="18" charset="0"/>
              </a:rPr>
              <a:t>(1877-1945), </a:t>
            </a:r>
            <a:br>
              <a:rPr lang="pt-BR" sz="1400" dirty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pt-BR" sz="1400" dirty="0">
                <a:latin typeface="Times" panose="02020603050405020304" pitchFamily="18" charset="0"/>
                <a:cs typeface="Times" panose="02020603050405020304" pitchFamily="18" charset="0"/>
              </a:rPr>
              <a:t>físico britânico.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B6C3871-308A-0753-B131-BF8899F6BE1A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  <p:grpSp>
        <p:nvGrpSpPr>
          <p:cNvPr id="4" name="Group 29">
            <a:extLst>
              <a:ext uri="{FF2B5EF4-FFF2-40B4-BE49-F238E27FC236}">
                <a16:creationId xmlns:a16="http://schemas.microsoft.com/office/drawing/2014/main" id="{3C1FC538-6BD9-739B-5E73-F6E09E9B65EB}"/>
              </a:ext>
            </a:extLst>
          </p:cNvPr>
          <p:cNvGrpSpPr>
            <a:grpSpLocks/>
          </p:cNvGrpSpPr>
          <p:nvPr/>
        </p:nvGrpSpPr>
        <p:grpSpPr bwMode="auto">
          <a:xfrm>
            <a:off x="323528" y="3625401"/>
            <a:ext cx="2324608" cy="646113"/>
            <a:chOff x="0" y="843"/>
            <a:chExt cx="1327" cy="407"/>
          </a:xfrm>
        </p:grpSpPr>
        <p:pic>
          <p:nvPicPr>
            <p:cNvPr id="5" name="Picture 30" descr="nobel_l">
              <a:extLst>
                <a:ext uri="{FF2B5EF4-FFF2-40B4-BE49-F238E27FC236}">
                  <a16:creationId xmlns:a16="http://schemas.microsoft.com/office/drawing/2014/main" id="{A82E7FEA-0726-80CA-EB22-BE0D367421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844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31">
              <a:extLst>
                <a:ext uri="{FF2B5EF4-FFF2-40B4-BE49-F238E27FC236}">
                  <a16:creationId xmlns:a16="http://schemas.microsoft.com/office/drawing/2014/main" id="{B09F66AE-F037-E583-CDCB-3C6649FF5F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" y="843"/>
              <a:ext cx="930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1922 </a:t>
              </a:r>
              <a:r>
                <a:rPr lang="pt-BR" sz="1800" dirty="0"/>
                <a:t>(Química)</a:t>
              </a:r>
            </a:p>
          </p:txBody>
        </p:sp>
      </p:grpSp>
      <p:pic>
        <p:nvPicPr>
          <p:cNvPr id="7" name="Picture 2" descr="http://www.astarmathsandphysics.com/ib_physics_notes/quantum_and_nuclear_physics/ib_physics_notes_the_mass_spectrometer_html_1107d8b8.gif">
            <a:extLst>
              <a:ext uri="{FF2B5EF4-FFF2-40B4-BE49-F238E27FC236}">
                <a16:creationId xmlns:a16="http://schemas.microsoft.com/office/drawing/2014/main" id="{AB187050-3D76-41D6-5D67-4135C512F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9988" y="1098565"/>
            <a:ext cx="3010519" cy="24537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9E21F-18AD-8F6E-B75B-08FE7350A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5" name="Text Box 9">
            <a:extLst>
              <a:ext uri="{FF2B5EF4-FFF2-40B4-BE49-F238E27FC236}">
                <a16:creationId xmlns:a16="http://schemas.microsoft.com/office/drawing/2014/main" id="{D41B493F-E4B7-F16D-19FD-EA8827B1F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712" y="951540"/>
            <a:ext cx="350730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1919 </a:t>
            </a:r>
            <a:r>
              <a:rPr lang="pt-BR" sz="1800" dirty="0"/>
              <a:t>Francis Aston inventou um espectrógrafo de massa e formulou a “regra dos números inteiros” e explicar as diferenças de massa de isótopos.</a:t>
            </a:r>
            <a:endParaRPr lang="pt-BR" sz="1800" b="1" dirty="0"/>
          </a:p>
        </p:txBody>
      </p:sp>
      <p:pic>
        <p:nvPicPr>
          <p:cNvPr id="121866" name="Picture 10" descr="Aston_foto">
            <a:extLst>
              <a:ext uri="{FF2B5EF4-FFF2-40B4-BE49-F238E27FC236}">
                <a16:creationId xmlns:a16="http://schemas.microsoft.com/office/drawing/2014/main" id="{10857AE6-8913-750B-C8DF-D2F98B8BF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021" y="951540"/>
            <a:ext cx="12811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8" name="Picture 12" descr="Aston2">
            <a:extLst>
              <a:ext uri="{FF2B5EF4-FFF2-40B4-BE49-F238E27FC236}">
                <a16:creationId xmlns:a16="http://schemas.microsoft.com/office/drawing/2014/main" id="{7FEA4AA7-3F28-0CDF-8CF3-930AD501C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981" y="2502644"/>
            <a:ext cx="3247509" cy="10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6" name="Picture 2" descr="http://www.astarmathsandphysics.com/ib_physics_notes/quantum_and_nuclear_physics/ib_physics_notes_the_mass_spectrometer_html_1107d8b8.gif">
            <a:extLst>
              <a:ext uri="{FF2B5EF4-FFF2-40B4-BE49-F238E27FC236}">
                <a16:creationId xmlns:a16="http://schemas.microsoft.com/office/drawing/2014/main" id="{5354A08F-72EB-5911-D2B5-FD11EFA27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9988" y="1098565"/>
            <a:ext cx="3010519" cy="2453779"/>
          </a:xfrm>
          <a:prstGeom prst="rect">
            <a:avLst/>
          </a:prstGeom>
          <a:noFill/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2C3CF9D-911B-E7C6-83FD-02E5ACCEB067}"/>
              </a:ext>
            </a:extLst>
          </p:cNvPr>
          <p:cNvSpPr txBox="1"/>
          <p:nvPr/>
        </p:nvSpPr>
        <p:spPr>
          <a:xfrm>
            <a:off x="107504" y="2813680"/>
            <a:ext cx="18501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0" i="0" dirty="0">
                <a:effectLst/>
                <a:latin typeface="Times" panose="02020603050405020304" pitchFamily="18" charset="0"/>
                <a:cs typeface="Times" panose="02020603050405020304" pitchFamily="18" charset="0"/>
              </a:rPr>
              <a:t>Francis William Aston</a:t>
            </a:r>
          </a:p>
          <a:p>
            <a:pPr algn="ctr"/>
            <a:r>
              <a:rPr lang="pt-BR" sz="1400" dirty="0">
                <a:latin typeface="Times" panose="02020603050405020304" pitchFamily="18" charset="0"/>
                <a:cs typeface="Times" panose="02020603050405020304" pitchFamily="18" charset="0"/>
              </a:rPr>
              <a:t>(1877-1945), </a:t>
            </a:r>
            <a:br>
              <a:rPr lang="pt-BR" sz="1400" dirty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pt-BR" sz="1400" dirty="0">
                <a:latin typeface="Times" panose="02020603050405020304" pitchFamily="18" charset="0"/>
                <a:cs typeface="Times" panose="02020603050405020304" pitchFamily="18" charset="0"/>
              </a:rPr>
              <a:t>físico britânico.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6C666361-EEA8-03C9-EEC0-287D6DF99B2B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  <p:grpSp>
        <p:nvGrpSpPr>
          <p:cNvPr id="4" name="Group 29">
            <a:extLst>
              <a:ext uri="{FF2B5EF4-FFF2-40B4-BE49-F238E27FC236}">
                <a16:creationId xmlns:a16="http://schemas.microsoft.com/office/drawing/2014/main" id="{4731C482-6262-48EE-FBCF-D67C56F7AE93}"/>
              </a:ext>
            </a:extLst>
          </p:cNvPr>
          <p:cNvGrpSpPr>
            <a:grpSpLocks/>
          </p:cNvGrpSpPr>
          <p:nvPr/>
        </p:nvGrpSpPr>
        <p:grpSpPr bwMode="auto">
          <a:xfrm>
            <a:off x="323528" y="3625401"/>
            <a:ext cx="2324608" cy="646113"/>
            <a:chOff x="0" y="843"/>
            <a:chExt cx="1327" cy="407"/>
          </a:xfrm>
        </p:grpSpPr>
        <p:pic>
          <p:nvPicPr>
            <p:cNvPr id="5" name="Picture 30" descr="nobel_l">
              <a:extLst>
                <a:ext uri="{FF2B5EF4-FFF2-40B4-BE49-F238E27FC236}">
                  <a16:creationId xmlns:a16="http://schemas.microsoft.com/office/drawing/2014/main" id="{7D34E8EB-2251-7B88-3AB5-7FDDCC24F8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844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31">
              <a:extLst>
                <a:ext uri="{FF2B5EF4-FFF2-40B4-BE49-F238E27FC236}">
                  <a16:creationId xmlns:a16="http://schemas.microsoft.com/office/drawing/2014/main" id="{2D572517-ECA4-8BC9-D1F5-2C66649194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" y="843"/>
              <a:ext cx="930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1922 </a:t>
              </a:r>
              <a:r>
                <a:rPr lang="pt-BR" sz="1800" dirty="0"/>
                <a:t>(Química)</a:t>
              </a:r>
            </a:p>
          </p:txBody>
        </p:sp>
      </p:grp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353493" y="4730041"/>
            <a:ext cx="67387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1919 </a:t>
            </a:r>
            <a:r>
              <a:rPr lang="pt-BR" sz="1800" dirty="0"/>
              <a:t>Rutherford descobre que o núcleo atômico contém vários núcleos de hidrogênio e o batiza de próton:</a:t>
            </a:r>
            <a:endParaRPr lang="pt-BR" sz="1800" b="1" dirty="0"/>
          </a:p>
        </p:txBody>
      </p:sp>
      <p:pic>
        <p:nvPicPr>
          <p:cNvPr id="8" name="Picture 5" descr="rutherfor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30997" y="4730041"/>
            <a:ext cx="147931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AFAFCA4B-7FB5-7041-54A1-C83E6B47B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2886" y="5007040"/>
            <a:ext cx="34043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800" dirty="0">
                <a:cs typeface="Times New Roman" pitchFamily="18" charset="0"/>
              </a:rPr>
              <a:t>α</a:t>
            </a:r>
            <a:r>
              <a:rPr lang="pt-BR" sz="1800" dirty="0">
                <a:cs typeface="Times New Roman" pitchFamily="18" charset="0"/>
              </a:rPr>
              <a:t> + N → H</a:t>
            </a:r>
            <a:r>
              <a:rPr lang="pt-BR" sz="1800" baseline="30000" dirty="0">
                <a:cs typeface="Times New Roman" pitchFamily="18" charset="0"/>
              </a:rPr>
              <a:t>+</a:t>
            </a:r>
            <a:r>
              <a:rPr lang="pt-BR" sz="1800" dirty="0">
                <a:cs typeface="Times New Roman" pitchFamily="18" charset="0"/>
              </a:rPr>
              <a:t> + x + y + ...</a:t>
            </a:r>
          </a:p>
        </p:txBody>
      </p:sp>
    </p:spTree>
    <p:extLst>
      <p:ext uri="{BB962C8B-B14F-4D97-AF65-F5344CB8AC3E}">
        <p14:creationId xmlns:p14="http://schemas.microsoft.com/office/powerpoint/2010/main" val="29645027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B559C-7F0B-8019-5179-8EB89455C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5" name="Text Box 9">
            <a:extLst>
              <a:ext uri="{FF2B5EF4-FFF2-40B4-BE49-F238E27FC236}">
                <a16:creationId xmlns:a16="http://schemas.microsoft.com/office/drawing/2014/main" id="{C1020802-F5F5-0B0C-9B61-7B8D1AE61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712" y="951540"/>
            <a:ext cx="350730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1919 </a:t>
            </a:r>
            <a:r>
              <a:rPr lang="pt-BR" sz="1800" dirty="0"/>
              <a:t>Francis Aston inventou um espectrógrafo de massa e formulou a “regra dos números inteiros” e explicar as diferenças de massa de isótopos.</a:t>
            </a:r>
            <a:endParaRPr lang="pt-BR" sz="1800" b="1" dirty="0"/>
          </a:p>
        </p:txBody>
      </p:sp>
      <p:pic>
        <p:nvPicPr>
          <p:cNvPr id="121866" name="Picture 10" descr="Aston_foto">
            <a:extLst>
              <a:ext uri="{FF2B5EF4-FFF2-40B4-BE49-F238E27FC236}">
                <a16:creationId xmlns:a16="http://schemas.microsoft.com/office/drawing/2014/main" id="{7AC5CC0B-5D73-C7C5-3208-AB21D2CC2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021" y="951540"/>
            <a:ext cx="12811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8" name="Picture 12" descr="Aston2">
            <a:extLst>
              <a:ext uri="{FF2B5EF4-FFF2-40B4-BE49-F238E27FC236}">
                <a16:creationId xmlns:a16="http://schemas.microsoft.com/office/drawing/2014/main" id="{2F10C9B3-3A35-157A-CB62-0E57D2842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981" y="2502644"/>
            <a:ext cx="3247509" cy="10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6" name="Picture 2" descr="http://www.astarmathsandphysics.com/ib_physics_notes/quantum_and_nuclear_physics/ib_physics_notes_the_mass_spectrometer_html_1107d8b8.gif">
            <a:extLst>
              <a:ext uri="{FF2B5EF4-FFF2-40B4-BE49-F238E27FC236}">
                <a16:creationId xmlns:a16="http://schemas.microsoft.com/office/drawing/2014/main" id="{264AB19B-27B9-6746-400C-F08E82536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9988" y="1098565"/>
            <a:ext cx="3010519" cy="2453779"/>
          </a:xfrm>
          <a:prstGeom prst="rect">
            <a:avLst/>
          </a:prstGeom>
          <a:noFill/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1E33439-B82A-6D17-1B9D-8DEEB71B32A6}"/>
              </a:ext>
            </a:extLst>
          </p:cNvPr>
          <p:cNvSpPr txBox="1"/>
          <p:nvPr/>
        </p:nvSpPr>
        <p:spPr>
          <a:xfrm>
            <a:off x="107504" y="2813680"/>
            <a:ext cx="18501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0" i="0" dirty="0">
                <a:effectLst/>
                <a:latin typeface="Times" panose="02020603050405020304" pitchFamily="18" charset="0"/>
                <a:cs typeface="Times" panose="02020603050405020304" pitchFamily="18" charset="0"/>
              </a:rPr>
              <a:t>Francis William Aston</a:t>
            </a:r>
          </a:p>
          <a:p>
            <a:pPr algn="ctr"/>
            <a:r>
              <a:rPr lang="pt-BR" sz="1400" dirty="0">
                <a:latin typeface="Times" panose="02020603050405020304" pitchFamily="18" charset="0"/>
                <a:cs typeface="Times" panose="02020603050405020304" pitchFamily="18" charset="0"/>
              </a:rPr>
              <a:t>(1877-1945), </a:t>
            </a:r>
            <a:br>
              <a:rPr lang="pt-BR" sz="1400" dirty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pt-BR" sz="1400" dirty="0">
                <a:latin typeface="Times" panose="02020603050405020304" pitchFamily="18" charset="0"/>
                <a:cs typeface="Times" panose="02020603050405020304" pitchFamily="18" charset="0"/>
              </a:rPr>
              <a:t>físico britânico.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677412DB-B091-F603-CA1C-7D5720034F42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  <p:grpSp>
        <p:nvGrpSpPr>
          <p:cNvPr id="4" name="Group 29">
            <a:extLst>
              <a:ext uri="{FF2B5EF4-FFF2-40B4-BE49-F238E27FC236}">
                <a16:creationId xmlns:a16="http://schemas.microsoft.com/office/drawing/2014/main" id="{9E91D2C6-F967-B6EA-6339-7B961ECF69C1}"/>
              </a:ext>
            </a:extLst>
          </p:cNvPr>
          <p:cNvGrpSpPr>
            <a:grpSpLocks/>
          </p:cNvGrpSpPr>
          <p:nvPr/>
        </p:nvGrpSpPr>
        <p:grpSpPr bwMode="auto">
          <a:xfrm>
            <a:off x="323528" y="3625401"/>
            <a:ext cx="2324608" cy="646113"/>
            <a:chOff x="0" y="843"/>
            <a:chExt cx="1327" cy="407"/>
          </a:xfrm>
        </p:grpSpPr>
        <p:pic>
          <p:nvPicPr>
            <p:cNvPr id="5" name="Picture 30" descr="nobel_l">
              <a:extLst>
                <a:ext uri="{FF2B5EF4-FFF2-40B4-BE49-F238E27FC236}">
                  <a16:creationId xmlns:a16="http://schemas.microsoft.com/office/drawing/2014/main" id="{F8E64C33-8318-8C29-D8C0-7307048CA6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844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31">
              <a:extLst>
                <a:ext uri="{FF2B5EF4-FFF2-40B4-BE49-F238E27FC236}">
                  <a16:creationId xmlns:a16="http://schemas.microsoft.com/office/drawing/2014/main" id="{B45CF7EF-C0D0-70C6-6059-F16654E28B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" y="843"/>
              <a:ext cx="930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1922 </a:t>
              </a:r>
              <a:r>
                <a:rPr lang="pt-BR" sz="1800" dirty="0"/>
                <a:t>(Química)</a:t>
              </a:r>
            </a:p>
          </p:txBody>
        </p:sp>
      </p:grpSp>
      <p:sp>
        <p:nvSpPr>
          <p:cNvPr id="121860" name="Text Box 4">
            <a:extLst>
              <a:ext uri="{FF2B5EF4-FFF2-40B4-BE49-F238E27FC236}">
                <a16:creationId xmlns:a16="http://schemas.microsoft.com/office/drawing/2014/main" id="{A63B8B06-CC02-E7E9-E1C7-FA2890FC8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493" y="4730041"/>
            <a:ext cx="67387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1919 </a:t>
            </a:r>
            <a:r>
              <a:rPr lang="pt-BR" sz="1800" dirty="0"/>
              <a:t>Rutherford descobre que o núcleo atômico contém vários núcleos de hidrogênio e o batiza de próton:</a:t>
            </a:r>
            <a:endParaRPr lang="pt-BR" sz="1800" b="1" dirty="0"/>
          </a:p>
        </p:txBody>
      </p:sp>
      <p:sp>
        <p:nvSpPr>
          <p:cNvPr id="121872" name="Text Box 16">
            <a:extLst>
              <a:ext uri="{FF2B5EF4-FFF2-40B4-BE49-F238E27FC236}">
                <a16:creationId xmlns:a16="http://schemas.microsoft.com/office/drawing/2014/main" id="{9A6C356A-497D-A394-656A-3EA72C556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021" y="6292154"/>
            <a:ext cx="4824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1920 </a:t>
            </a:r>
            <a:r>
              <a:rPr lang="pt-BR" sz="1800" dirty="0"/>
              <a:t>Rutherford propõe a existência do nêutron.</a:t>
            </a:r>
            <a:endParaRPr lang="pt-BR" sz="1800" b="1" dirty="0"/>
          </a:p>
        </p:txBody>
      </p:sp>
      <p:pic>
        <p:nvPicPr>
          <p:cNvPr id="8" name="Picture 5" descr="rutherford">
            <a:extLst>
              <a:ext uri="{FF2B5EF4-FFF2-40B4-BE49-F238E27FC236}">
                <a16:creationId xmlns:a16="http://schemas.microsoft.com/office/drawing/2014/main" id="{AFF16B0C-92A4-E523-3E4F-3B4F638A8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30997" y="4730041"/>
            <a:ext cx="147931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F17D87C3-A69C-9E8F-0FDB-950007917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2886" y="5007040"/>
            <a:ext cx="34043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800" dirty="0">
                <a:cs typeface="Times New Roman" pitchFamily="18" charset="0"/>
              </a:rPr>
              <a:t>α</a:t>
            </a:r>
            <a:r>
              <a:rPr lang="pt-BR" sz="1800" dirty="0">
                <a:cs typeface="Times New Roman" pitchFamily="18" charset="0"/>
              </a:rPr>
              <a:t> + N → H</a:t>
            </a:r>
            <a:r>
              <a:rPr lang="pt-BR" sz="1800" baseline="30000" dirty="0">
                <a:cs typeface="Times New Roman" pitchFamily="18" charset="0"/>
              </a:rPr>
              <a:t>+</a:t>
            </a:r>
            <a:r>
              <a:rPr lang="pt-BR" sz="1800" dirty="0">
                <a:cs typeface="Times New Roman" pitchFamily="18" charset="0"/>
              </a:rPr>
              <a:t> + x + y + ...</a:t>
            </a:r>
          </a:p>
        </p:txBody>
      </p:sp>
    </p:spTree>
    <p:extLst>
      <p:ext uri="{BB962C8B-B14F-4D97-AF65-F5344CB8AC3E}">
        <p14:creationId xmlns:p14="http://schemas.microsoft.com/office/powerpoint/2010/main" val="42276212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14" name="Text Box 10"/>
          <p:cNvSpPr txBox="1">
            <a:spLocks noChangeArrowheads="1"/>
          </p:cNvSpPr>
          <p:nvPr/>
        </p:nvSpPr>
        <p:spPr bwMode="auto">
          <a:xfrm>
            <a:off x="1285852" y="714356"/>
            <a:ext cx="69119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1925 </a:t>
            </a:r>
            <a:r>
              <a:rPr lang="pt-BR" sz="1800" dirty="0"/>
              <a:t>Werner Heisenberg desenvolve a mecânica (quântica) matricial.</a:t>
            </a:r>
          </a:p>
        </p:txBody>
      </p:sp>
      <p:pic>
        <p:nvPicPr>
          <p:cNvPr id="123915" name="Picture 11" descr="heisenber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52" y="642918"/>
            <a:ext cx="1071562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16" name="Text Box 12"/>
          <p:cNvSpPr txBox="1">
            <a:spLocks noChangeArrowheads="1"/>
          </p:cNvSpPr>
          <p:nvPr/>
        </p:nvSpPr>
        <p:spPr bwMode="auto">
          <a:xfrm>
            <a:off x="785786" y="2857496"/>
            <a:ext cx="79121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1926 </a:t>
            </a:r>
            <a:r>
              <a:rPr lang="pt-BR" sz="1800" dirty="0"/>
              <a:t>Erwin </a:t>
            </a:r>
            <a:r>
              <a:rPr lang="pt-BR" sz="1800" dirty="0" err="1"/>
              <a:t>Schrödinger</a:t>
            </a:r>
            <a:r>
              <a:rPr lang="pt-BR" sz="1800" dirty="0"/>
              <a:t> desenvolve a mecânica (quântica) ondulatória.</a:t>
            </a:r>
          </a:p>
        </p:txBody>
      </p:sp>
      <p:pic>
        <p:nvPicPr>
          <p:cNvPr id="123917" name="Picture 13" descr="schroding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1643050"/>
            <a:ext cx="106997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3918" name="Object 14"/>
          <p:cNvGraphicFramePr>
            <a:graphicFrameLocks noChangeAspect="1"/>
          </p:cNvGraphicFramePr>
          <p:nvPr/>
        </p:nvGraphicFramePr>
        <p:xfrm>
          <a:off x="3214679" y="1428737"/>
          <a:ext cx="1500197" cy="452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72840" imgH="203040" progId="Equation.3">
                  <p:embed/>
                </p:oleObj>
              </mc:Choice>
              <mc:Fallback>
                <p:oleObj name="Equation" r:id="rId4" imgW="672840" imgH="203040" progId="Equation.3">
                  <p:embed/>
                  <p:pic>
                    <p:nvPicPr>
                      <p:cNvPr id="12391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679" y="1428737"/>
                        <a:ext cx="1500197" cy="4524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5715008" y="5643578"/>
            <a:ext cx="2592387" cy="1001712"/>
            <a:chOff x="3515" y="2205"/>
            <a:chExt cx="1633" cy="631"/>
          </a:xfrm>
        </p:grpSpPr>
        <p:pic>
          <p:nvPicPr>
            <p:cNvPr id="10257" name="Picture 16" descr="nobel_l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15" y="2205"/>
              <a:ext cx="387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8" name="Text Box 17"/>
            <p:cNvSpPr txBox="1">
              <a:spLocks noChangeArrowheads="1"/>
            </p:cNvSpPr>
            <p:nvPr/>
          </p:nvSpPr>
          <p:spPr bwMode="auto">
            <a:xfrm>
              <a:off x="3878" y="2432"/>
              <a:ext cx="127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/>
                <a:t>1933 </a:t>
              </a:r>
              <a:r>
                <a:rPr lang="pt-BR" sz="1800"/>
                <a:t>Schrödinger &amp; Dirac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357290" y="1500174"/>
            <a:ext cx="1368425" cy="727075"/>
            <a:chOff x="0" y="844"/>
            <a:chExt cx="862" cy="458"/>
          </a:xfrm>
        </p:grpSpPr>
        <p:pic>
          <p:nvPicPr>
            <p:cNvPr id="10255" name="Picture 20" descr="nobel_l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844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6" name="Text Box 21"/>
            <p:cNvSpPr txBox="1">
              <a:spLocks noChangeArrowheads="1"/>
            </p:cNvSpPr>
            <p:nvPr/>
          </p:nvSpPr>
          <p:spPr bwMode="auto">
            <a:xfrm>
              <a:off x="385" y="1071"/>
              <a:ext cx="47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/>
                <a:t>1932</a:t>
              </a:r>
              <a:endParaRPr lang="pt-BR" sz="1800"/>
            </a:p>
          </p:txBody>
        </p:sp>
      </p:grpSp>
      <p:sp>
        <p:nvSpPr>
          <p:cNvPr id="123926" name="Text Box 22"/>
          <p:cNvSpPr txBox="1">
            <a:spLocks noChangeArrowheads="1"/>
          </p:cNvSpPr>
          <p:nvPr/>
        </p:nvSpPr>
        <p:spPr bwMode="auto">
          <a:xfrm>
            <a:off x="1357290" y="4572008"/>
            <a:ext cx="6911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1928 </a:t>
            </a:r>
            <a:r>
              <a:rPr lang="pt-BR" sz="1800" dirty="0"/>
              <a:t>Paul Dirac desenvolve uma nova formulação para a mecânica quântica e estende a equação de </a:t>
            </a:r>
            <a:r>
              <a:rPr lang="pt-BR" sz="1800" dirty="0" err="1"/>
              <a:t>Schrödinger</a:t>
            </a:r>
            <a:r>
              <a:rPr lang="pt-BR" sz="1800" dirty="0"/>
              <a:t> para o caso relativístico.</a:t>
            </a:r>
          </a:p>
        </p:txBody>
      </p:sp>
      <p:pic>
        <p:nvPicPr>
          <p:cNvPr id="123928" name="Picture 24" descr="dira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4286256"/>
            <a:ext cx="1071562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14"/>
          <p:cNvGraphicFramePr>
            <a:graphicFrameLocks noChangeAspect="1"/>
          </p:cNvGraphicFramePr>
          <p:nvPr/>
        </p:nvGraphicFramePr>
        <p:xfrm>
          <a:off x="1785919" y="3286125"/>
          <a:ext cx="4714908" cy="713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ção" r:id="rId8" imgW="2768400" imgH="419040" progId="Equation.3">
                  <p:embed/>
                </p:oleObj>
              </mc:Choice>
              <mc:Fallback>
                <p:oleObj name="Equação" r:id="rId8" imgW="2768400" imgH="419040" progId="Equation.3">
                  <p:embed/>
                  <p:pic>
                    <p:nvPicPr>
                      <p:cNvPr id="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19" y="3286125"/>
                        <a:ext cx="4714908" cy="7132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3D8D6A8E-E40D-EF6C-D581-3F754388ADF1}"/>
              </a:ext>
            </a:extLst>
          </p:cNvPr>
          <p:cNvSpPr txBox="1"/>
          <p:nvPr/>
        </p:nvSpPr>
        <p:spPr>
          <a:xfrm>
            <a:off x="-32988" y="2170024"/>
            <a:ext cx="1656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0" i="0" u="none" strike="noStrike" baseline="0" dirty="0">
                <a:cs typeface="Times New Roman" panose="02020603050405020304" pitchFamily="18" charset="0"/>
              </a:rPr>
              <a:t>Werner Heisenberg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(1901 - 1976)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9FA8E5D-8879-F80C-EB19-8A98672A58C9}"/>
              </a:ext>
            </a:extLst>
          </p:cNvPr>
          <p:cNvSpPr txBox="1"/>
          <p:nvPr/>
        </p:nvSpPr>
        <p:spPr>
          <a:xfrm>
            <a:off x="7236296" y="3217858"/>
            <a:ext cx="16561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Erwin R. J. A.</a:t>
            </a: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cs typeface="Times New Roman" panose="02020603050405020304" pitchFamily="18" charset="0"/>
              </a:rPr>
              <a:t>Schrödinger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(1887 - 1961)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8B3D7E6-38D7-B530-4A11-985F1BB9CA75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F31F8E6-0FDB-EF1C-43D9-A977E36A5D19}"/>
              </a:ext>
            </a:extLst>
          </p:cNvPr>
          <p:cNvSpPr txBox="1"/>
          <p:nvPr/>
        </p:nvSpPr>
        <p:spPr>
          <a:xfrm>
            <a:off x="107140" y="5842747"/>
            <a:ext cx="13572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Paul Dirac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(1902 - 1984)</a:t>
            </a:r>
            <a:endParaRPr lang="pt-BR" sz="1400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8A90F-1775-A1CA-4805-380A8E2D2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Text Box 4">
            <a:extLst>
              <a:ext uri="{FF2B5EF4-FFF2-40B4-BE49-F238E27FC236}">
                <a16:creationId xmlns:a16="http://schemas.microsoft.com/office/drawing/2014/main" id="{C7ABC71C-8DF7-15CD-8A85-03CBDEB90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1893222"/>
            <a:ext cx="648176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/>
              <a:t>1930 </a:t>
            </a:r>
            <a:r>
              <a:rPr lang="pt-BR" sz="1800"/>
              <a:t>Walter Bothe, em colaboração com Hebert Becker, descobriu uma radiação penetrante de carga neutra no bombardeamento do berílio com partículas </a:t>
            </a:r>
            <a:r>
              <a:rPr lang="pt-BR" sz="1800">
                <a:cs typeface="Times New Roman" pitchFamily="18" charset="0"/>
              </a:rPr>
              <a:t>alfa</a:t>
            </a:r>
            <a:r>
              <a:rPr lang="pt-BR" sz="1800"/>
              <a:t>:</a:t>
            </a:r>
          </a:p>
        </p:txBody>
      </p:sp>
      <p:pic>
        <p:nvPicPr>
          <p:cNvPr id="125957" name="Picture 5" descr="bothe">
            <a:extLst>
              <a:ext uri="{FF2B5EF4-FFF2-40B4-BE49-F238E27FC236}">
                <a16:creationId xmlns:a16="http://schemas.microsoft.com/office/drawing/2014/main" id="{5F6DAE83-3962-6AD6-D5EE-C64020BDD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20197"/>
            <a:ext cx="882650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>
            <a:extLst>
              <a:ext uri="{FF2B5EF4-FFF2-40B4-BE49-F238E27FC236}">
                <a16:creationId xmlns:a16="http://schemas.microsoft.com/office/drawing/2014/main" id="{281FF183-E739-E2B6-EBDE-3DD57D8B3AB8}"/>
              </a:ext>
            </a:extLst>
          </p:cNvPr>
          <p:cNvGrpSpPr>
            <a:grpSpLocks/>
          </p:cNvGrpSpPr>
          <p:nvPr/>
        </p:nvGrpSpPr>
        <p:grpSpPr bwMode="auto">
          <a:xfrm>
            <a:off x="5940425" y="2540922"/>
            <a:ext cx="1944688" cy="1001713"/>
            <a:chOff x="4513" y="3385"/>
            <a:chExt cx="1134" cy="631"/>
          </a:xfrm>
        </p:grpSpPr>
        <p:pic>
          <p:nvPicPr>
            <p:cNvPr id="12313" name="Picture 10" descr="nobel_l">
              <a:extLst>
                <a:ext uri="{FF2B5EF4-FFF2-40B4-BE49-F238E27FC236}">
                  <a16:creationId xmlns:a16="http://schemas.microsoft.com/office/drawing/2014/main" id="{0B5F458D-25A4-DEBC-613D-21A3648B3F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13" y="3385"/>
              <a:ext cx="387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14" name="Text Box 11">
              <a:extLst>
                <a:ext uri="{FF2B5EF4-FFF2-40B4-BE49-F238E27FC236}">
                  <a16:creationId xmlns:a16="http://schemas.microsoft.com/office/drawing/2014/main" id="{ADCF6650-844A-DC2B-803E-B75ACB5337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7" y="3612"/>
              <a:ext cx="77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/>
                <a:t>1954</a:t>
              </a:r>
              <a:r>
                <a:rPr lang="pt-BR" sz="1800"/>
                <a:t> Born &amp; Bothe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03C18CB9-A0A1-BA0A-78A5-1D8294DF9A45}"/>
              </a:ext>
            </a:extLst>
          </p:cNvPr>
          <p:cNvSpPr txBox="1"/>
          <p:nvPr/>
        </p:nvSpPr>
        <p:spPr>
          <a:xfrm>
            <a:off x="8822" y="3121804"/>
            <a:ext cx="13572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Walther Bothe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(1891-1957)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DBA1E363-F67B-1427-900E-3292AF93E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2828260"/>
            <a:ext cx="2808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800" i="1" dirty="0">
                <a:cs typeface="Times New Roman" pitchFamily="18" charset="0"/>
              </a:rPr>
              <a:t>α</a:t>
            </a:r>
            <a:r>
              <a:rPr lang="pt-BR" sz="1800" dirty="0">
                <a:cs typeface="Times New Roman" pitchFamily="18" charset="0"/>
              </a:rPr>
              <a:t> + </a:t>
            </a:r>
            <a:r>
              <a:rPr lang="pt-BR" sz="1800" baseline="-25000" dirty="0">
                <a:cs typeface="Times New Roman" pitchFamily="18" charset="0"/>
              </a:rPr>
              <a:t>4</a:t>
            </a:r>
            <a:r>
              <a:rPr lang="pt-BR" sz="1800" dirty="0">
                <a:cs typeface="Times New Roman" pitchFamily="18" charset="0"/>
              </a:rPr>
              <a:t>Be</a:t>
            </a:r>
            <a:r>
              <a:rPr lang="pt-BR" sz="1800" baseline="30000" dirty="0">
                <a:cs typeface="Times New Roman" pitchFamily="18" charset="0"/>
              </a:rPr>
              <a:t>9</a:t>
            </a:r>
            <a:r>
              <a:rPr lang="pt-BR" sz="1800" dirty="0">
                <a:cs typeface="Times New Roman" pitchFamily="18" charset="0"/>
              </a:rPr>
              <a:t> </a:t>
            </a:r>
            <a:r>
              <a:rPr lang="el-GR" sz="1800" dirty="0">
                <a:cs typeface="Times New Roman" pitchFamily="18" charset="0"/>
              </a:rPr>
              <a:t>→</a:t>
            </a:r>
            <a:r>
              <a:rPr lang="pt-BR" sz="1800" dirty="0">
                <a:cs typeface="Times New Roman" pitchFamily="18" charset="0"/>
              </a:rPr>
              <a:t> </a:t>
            </a:r>
            <a:r>
              <a:rPr lang="pt-BR" sz="1800" i="1" dirty="0">
                <a:cs typeface="Times New Roman" pitchFamily="18" charset="0"/>
              </a:rPr>
              <a:t>γ ?</a:t>
            </a:r>
            <a:endParaRPr lang="el-GR" sz="1800" i="1" dirty="0">
              <a:cs typeface="Times New Roman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88E0CA6-F754-2CEC-309A-6F38AA326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725" y="3518128"/>
            <a:ext cx="2933700" cy="1790700"/>
          </a:xfrm>
          <a:prstGeom prst="rect">
            <a:avLst/>
          </a:prstGeom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9A5485CA-DD7A-F4E5-FD66-E8134CB325FF}"/>
              </a:ext>
            </a:extLst>
          </p:cNvPr>
          <p:cNvSpPr txBox="1">
            <a:spLocks noChangeArrowheads="1"/>
          </p:cNvSpPr>
          <p:nvPr/>
        </p:nvSpPr>
        <p:spPr>
          <a:xfrm>
            <a:off x="2555777" y="-3589"/>
            <a:ext cx="3744416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21370419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4AE7C-388C-CADD-DB92-9DB4A13C3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Text Box 4">
            <a:extLst>
              <a:ext uri="{FF2B5EF4-FFF2-40B4-BE49-F238E27FC236}">
                <a16:creationId xmlns:a16="http://schemas.microsoft.com/office/drawing/2014/main" id="{1D4C2811-8981-19EC-B0CA-DB6D6A726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25070"/>
            <a:ext cx="648176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/>
              <a:t>1930 </a:t>
            </a:r>
            <a:r>
              <a:rPr lang="pt-BR" sz="1800"/>
              <a:t>Walter Bothe, em colaboração com Hebert Becker, descobriu uma radiação penetrante de carga neutra no bombardeamento do berílio com partículas </a:t>
            </a:r>
            <a:r>
              <a:rPr lang="pt-BR" sz="1800">
                <a:cs typeface="Times New Roman" pitchFamily="18" charset="0"/>
              </a:rPr>
              <a:t>alfa</a:t>
            </a:r>
            <a:r>
              <a:rPr lang="pt-BR" sz="1800"/>
              <a:t>:</a:t>
            </a:r>
          </a:p>
        </p:txBody>
      </p:sp>
      <p:pic>
        <p:nvPicPr>
          <p:cNvPr id="125957" name="Picture 5" descr="bothe">
            <a:extLst>
              <a:ext uri="{FF2B5EF4-FFF2-40B4-BE49-F238E27FC236}">
                <a16:creationId xmlns:a16="http://schemas.microsoft.com/office/drawing/2014/main" id="{A32F4699-FEA0-C91A-91E9-86F255DEC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52045"/>
            <a:ext cx="882650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>
            <a:extLst>
              <a:ext uri="{FF2B5EF4-FFF2-40B4-BE49-F238E27FC236}">
                <a16:creationId xmlns:a16="http://schemas.microsoft.com/office/drawing/2014/main" id="{F6614A54-0C3E-9FF4-51A6-3D94F78E3FCD}"/>
              </a:ext>
            </a:extLst>
          </p:cNvPr>
          <p:cNvGrpSpPr>
            <a:grpSpLocks/>
          </p:cNvGrpSpPr>
          <p:nvPr/>
        </p:nvGrpSpPr>
        <p:grpSpPr bwMode="auto">
          <a:xfrm>
            <a:off x="5940425" y="1172770"/>
            <a:ext cx="1944688" cy="1001713"/>
            <a:chOff x="4513" y="3385"/>
            <a:chExt cx="1134" cy="631"/>
          </a:xfrm>
        </p:grpSpPr>
        <p:pic>
          <p:nvPicPr>
            <p:cNvPr id="12313" name="Picture 10" descr="nobel_l">
              <a:extLst>
                <a:ext uri="{FF2B5EF4-FFF2-40B4-BE49-F238E27FC236}">
                  <a16:creationId xmlns:a16="http://schemas.microsoft.com/office/drawing/2014/main" id="{CE3DC55C-C699-E1C5-D7AB-DBB49887CD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13" y="3385"/>
              <a:ext cx="387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14" name="Text Box 11">
              <a:extLst>
                <a:ext uri="{FF2B5EF4-FFF2-40B4-BE49-F238E27FC236}">
                  <a16:creationId xmlns:a16="http://schemas.microsoft.com/office/drawing/2014/main" id="{A5886793-B73B-58C8-6118-0C49A9D64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7" y="3612"/>
              <a:ext cx="77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/>
                <a:t>1954</a:t>
              </a:r>
              <a:r>
                <a:rPr lang="pt-BR" sz="1800"/>
                <a:t> Born &amp; Bothe</a:t>
              </a:r>
            </a:p>
          </p:txBody>
        </p:sp>
      </p:grpSp>
      <p:sp>
        <p:nvSpPr>
          <p:cNvPr id="125964" name="Text Box 12">
            <a:extLst>
              <a:ext uri="{FF2B5EF4-FFF2-40B4-BE49-F238E27FC236}">
                <a16:creationId xmlns:a16="http://schemas.microsoft.com/office/drawing/2014/main" id="{6E9A95F3-F3F7-8CAC-2E23-99E4EAC4C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3147690"/>
            <a:ext cx="857256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1932 </a:t>
            </a:r>
            <a:r>
              <a:rPr lang="pt-BR" sz="1800" dirty="0" err="1"/>
              <a:t>Irène</a:t>
            </a:r>
            <a:r>
              <a:rPr lang="pt-BR" sz="1800" dirty="0"/>
              <a:t> Curie e Frédéric </a:t>
            </a:r>
            <a:r>
              <a:rPr lang="pt-BR" sz="1800" dirty="0" err="1"/>
              <a:t>Joliot</a:t>
            </a:r>
            <a:r>
              <a:rPr lang="pt-BR" sz="1800" dirty="0"/>
              <a:t> verificam que esta radiação (</a:t>
            </a:r>
            <a:r>
              <a:rPr lang="el-GR" sz="1800" dirty="0"/>
              <a:t>γ</a:t>
            </a:r>
            <a:r>
              <a:rPr lang="pt-BR" sz="1800" dirty="0"/>
              <a:t>?) pode ejetar prótons com alta velocidade.</a:t>
            </a:r>
          </a:p>
        </p:txBody>
      </p:sp>
      <p:pic>
        <p:nvPicPr>
          <p:cNvPr id="125965" name="Picture 13" descr="joliot-curie">
            <a:extLst>
              <a:ext uri="{FF2B5EF4-FFF2-40B4-BE49-F238E27FC236}">
                <a16:creationId xmlns:a16="http://schemas.microsoft.com/office/drawing/2014/main" id="{59C0C066-6F50-6C52-FE73-33072DEDE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866245"/>
            <a:ext cx="1878012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ECEA490-1A42-CAB0-0ADE-4EF2F9173EC7}"/>
              </a:ext>
            </a:extLst>
          </p:cNvPr>
          <p:cNvSpPr txBox="1"/>
          <p:nvPr/>
        </p:nvSpPr>
        <p:spPr>
          <a:xfrm>
            <a:off x="8822" y="1753652"/>
            <a:ext cx="13572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Walther Bothe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(1891-1957)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1E1539B-8D96-40BE-B59E-96B0DB1620D0}"/>
              </a:ext>
            </a:extLst>
          </p:cNvPr>
          <p:cNvSpPr txBox="1"/>
          <p:nvPr/>
        </p:nvSpPr>
        <p:spPr>
          <a:xfrm>
            <a:off x="100254" y="5282624"/>
            <a:ext cx="26687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 err="1">
                <a:cs typeface="Times New Roman" panose="02020603050405020304" pitchFamily="18" charset="0"/>
              </a:rPr>
              <a:t>Irène</a:t>
            </a:r>
            <a:r>
              <a:rPr lang="pt-BR" sz="1400" dirty="0"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cs typeface="Times New Roman" panose="02020603050405020304" pitchFamily="18" charset="0"/>
              </a:rPr>
              <a:t>Joliot</a:t>
            </a:r>
            <a:r>
              <a:rPr lang="pt-BR" sz="1400" dirty="0">
                <a:cs typeface="Times New Roman" panose="02020603050405020304" pitchFamily="18" charset="0"/>
              </a:rPr>
              <a:t>-Curie </a:t>
            </a: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(1897-1956)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&amp;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Frédéric </a:t>
            </a:r>
            <a:r>
              <a:rPr lang="pt-BR" sz="1400" b="0" i="0" u="none" strike="noStrike" baseline="0" dirty="0" err="1">
                <a:cs typeface="Times New Roman" panose="02020603050405020304" pitchFamily="18" charset="0"/>
              </a:rPr>
              <a:t>Joliot</a:t>
            </a: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-Curie (1900-1958)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3DE26F49-F893-14FF-F8CA-2D19E03BC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1460108"/>
            <a:ext cx="2808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800" i="1" dirty="0">
                <a:cs typeface="Times New Roman" pitchFamily="18" charset="0"/>
              </a:rPr>
              <a:t>α</a:t>
            </a:r>
            <a:r>
              <a:rPr lang="pt-BR" sz="1800" dirty="0">
                <a:cs typeface="Times New Roman" pitchFamily="18" charset="0"/>
              </a:rPr>
              <a:t> + </a:t>
            </a:r>
            <a:r>
              <a:rPr lang="pt-BR" sz="1800" baseline="-25000" dirty="0">
                <a:cs typeface="Times New Roman" pitchFamily="18" charset="0"/>
              </a:rPr>
              <a:t>4</a:t>
            </a:r>
            <a:r>
              <a:rPr lang="pt-BR" sz="1800" dirty="0">
                <a:cs typeface="Times New Roman" pitchFamily="18" charset="0"/>
              </a:rPr>
              <a:t>Be</a:t>
            </a:r>
            <a:r>
              <a:rPr lang="pt-BR" sz="1800" baseline="30000" dirty="0">
                <a:cs typeface="Times New Roman" pitchFamily="18" charset="0"/>
              </a:rPr>
              <a:t>9</a:t>
            </a:r>
            <a:r>
              <a:rPr lang="pt-BR" sz="1800" dirty="0">
                <a:cs typeface="Times New Roman" pitchFamily="18" charset="0"/>
              </a:rPr>
              <a:t> </a:t>
            </a:r>
            <a:r>
              <a:rPr lang="el-GR" sz="1800" dirty="0">
                <a:cs typeface="Times New Roman" pitchFamily="18" charset="0"/>
              </a:rPr>
              <a:t>→</a:t>
            </a:r>
            <a:r>
              <a:rPr lang="pt-BR" sz="1800" dirty="0">
                <a:cs typeface="Times New Roman" pitchFamily="18" charset="0"/>
              </a:rPr>
              <a:t> </a:t>
            </a:r>
            <a:r>
              <a:rPr lang="pt-BR" sz="1800" i="1" dirty="0">
                <a:cs typeface="Times New Roman" pitchFamily="18" charset="0"/>
              </a:rPr>
              <a:t>γ ?+</a:t>
            </a:r>
            <a:r>
              <a:rPr lang="pt-BR" sz="1800" dirty="0">
                <a:cs typeface="Times New Roman" pitchFamily="18" charset="0"/>
              </a:rPr>
              <a:t> </a:t>
            </a:r>
            <a:r>
              <a:rPr lang="pt-BR" sz="1800" baseline="-25000" dirty="0">
                <a:cs typeface="Times New Roman" pitchFamily="18" charset="0"/>
              </a:rPr>
              <a:t>6</a:t>
            </a:r>
            <a:r>
              <a:rPr lang="pt-BR" sz="1800" dirty="0">
                <a:cs typeface="Times New Roman" pitchFamily="18" charset="0"/>
              </a:rPr>
              <a:t>C</a:t>
            </a:r>
            <a:r>
              <a:rPr lang="pt-BR" sz="1800" baseline="30000" dirty="0">
                <a:cs typeface="Times New Roman" pitchFamily="18" charset="0"/>
              </a:rPr>
              <a:t>12</a:t>
            </a:r>
            <a:r>
              <a:rPr lang="pt-BR" sz="1800" dirty="0">
                <a:cs typeface="Times New Roman" pitchFamily="18" charset="0"/>
              </a:rPr>
              <a:t> </a:t>
            </a:r>
            <a:r>
              <a:rPr lang="el-GR" sz="1800" dirty="0">
                <a:cs typeface="Times New Roman" pitchFamily="18" charset="0"/>
              </a:rPr>
              <a:t>→</a:t>
            </a:r>
            <a:r>
              <a:rPr lang="pt-BR" sz="1800" dirty="0">
                <a:cs typeface="Times New Roman" pitchFamily="18" charset="0"/>
              </a:rPr>
              <a:t> </a:t>
            </a:r>
            <a:r>
              <a:rPr lang="pt-BR" sz="1800" i="1" dirty="0">
                <a:cs typeface="Times New Roman" pitchFamily="18" charset="0"/>
              </a:rPr>
              <a:t>p</a:t>
            </a:r>
            <a:endParaRPr lang="el-GR" sz="1800" i="1" dirty="0">
              <a:cs typeface="Times New Roman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2F32E6F-F03A-5346-F6FF-AB9A32FC2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05" y="3796440"/>
            <a:ext cx="4676775" cy="19050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FB1763FD-F197-4FF0-4C2D-5DBCBCF48DFE}"/>
              </a:ext>
            </a:extLst>
          </p:cNvPr>
          <p:cNvSpPr txBox="1">
            <a:spLocks noChangeArrowheads="1"/>
          </p:cNvSpPr>
          <p:nvPr/>
        </p:nvSpPr>
        <p:spPr>
          <a:xfrm>
            <a:off x="2555777" y="-3589"/>
            <a:ext cx="3744416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8179132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D30BC-201F-D9ED-B1F7-FBD5E6636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Text Box 4">
            <a:extLst>
              <a:ext uri="{FF2B5EF4-FFF2-40B4-BE49-F238E27FC236}">
                <a16:creationId xmlns:a16="http://schemas.microsoft.com/office/drawing/2014/main" id="{489452AF-F3E3-D3A3-3A2D-C58D0A0D7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25070"/>
            <a:ext cx="648176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/>
              <a:t>1930 </a:t>
            </a:r>
            <a:r>
              <a:rPr lang="pt-BR" sz="1800"/>
              <a:t>Walter Bothe, em colaboração com Hebert Becker, descobriu uma radiação penetrante de carga neutra no bombardeamento do berílio com partículas </a:t>
            </a:r>
            <a:r>
              <a:rPr lang="pt-BR" sz="1800">
                <a:cs typeface="Times New Roman" pitchFamily="18" charset="0"/>
              </a:rPr>
              <a:t>alfa</a:t>
            </a:r>
            <a:r>
              <a:rPr lang="pt-BR" sz="1800"/>
              <a:t>:</a:t>
            </a:r>
          </a:p>
        </p:txBody>
      </p:sp>
      <p:pic>
        <p:nvPicPr>
          <p:cNvPr id="125957" name="Picture 5" descr="bothe">
            <a:extLst>
              <a:ext uri="{FF2B5EF4-FFF2-40B4-BE49-F238E27FC236}">
                <a16:creationId xmlns:a16="http://schemas.microsoft.com/office/drawing/2014/main" id="{C3F00086-8752-5836-1DBD-7AA7BB2FD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52045"/>
            <a:ext cx="882650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>
            <a:extLst>
              <a:ext uri="{FF2B5EF4-FFF2-40B4-BE49-F238E27FC236}">
                <a16:creationId xmlns:a16="http://schemas.microsoft.com/office/drawing/2014/main" id="{CA4635E4-154C-EAAC-F128-D94BCFFA275C}"/>
              </a:ext>
            </a:extLst>
          </p:cNvPr>
          <p:cNvGrpSpPr>
            <a:grpSpLocks/>
          </p:cNvGrpSpPr>
          <p:nvPr/>
        </p:nvGrpSpPr>
        <p:grpSpPr bwMode="auto">
          <a:xfrm>
            <a:off x="5940425" y="1172770"/>
            <a:ext cx="1944688" cy="1001713"/>
            <a:chOff x="4513" y="3385"/>
            <a:chExt cx="1134" cy="631"/>
          </a:xfrm>
        </p:grpSpPr>
        <p:pic>
          <p:nvPicPr>
            <p:cNvPr id="12313" name="Picture 10" descr="nobel_l">
              <a:extLst>
                <a:ext uri="{FF2B5EF4-FFF2-40B4-BE49-F238E27FC236}">
                  <a16:creationId xmlns:a16="http://schemas.microsoft.com/office/drawing/2014/main" id="{8E44B3AB-01C1-6A84-7FA5-407F3453A6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13" y="3385"/>
              <a:ext cx="387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14" name="Text Box 11">
              <a:extLst>
                <a:ext uri="{FF2B5EF4-FFF2-40B4-BE49-F238E27FC236}">
                  <a16:creationId xmlns:a16="http://schemas.microsoft.com/office/drawing/2014/main" id="{3D4E2C23-C26B-B9C0-216E-BB601DA4F4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7" y="3612"/>
              <a:ext cx="77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/>
                <a:t>1954</a:t>
              </a:r>
              <a:r>
                <a:rPr lang="pt-BR" sz="1800"/>
                <a:t> Born &amp; Bothe</a:t>
              </a:r>
            </a:p>
          </p:txBody>
        </p:sp>
      </p:grpSp>
      <p:sp>
        <p:nvSpPr>
          <p:cNvPr id="125964" name="Text Box 12">
            <a:extLst>
              <a:ext uri="{FF2B5EF4-FFF2-40B4-BE49-F238E27FC236}">
                <a16:creationId xmlns:a16="http://schemas.microsoft.com/office/drawing/2014/main" id="{D4D4C64E-E2F2-8010-B707-668DF3D1D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3147690"/>
            <a:ext cx="857256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1932 </a:t>
            </a:r>
            <a:r>
              <a:rPr lang="pt-BR" sz="1800" dirty="0" err="1"/>
              <a:t>Irène</a:t>
            </a:r>
            <a:r>
              <a:rPr lang="pt-BR" sz="1800" dirty="0"/>
              <a:t> Curie e Frédéric </a:t>
            </a:r>
            <a:r>
              <a:rPr lang="pt-BR" sz="1800" dirty="0" err="1"/>
              <a:t>Joliot</a:t>
            </a:r>
            <a:r>
              <a:rPr lang="pt-BR" sz="1800" dirty="0"/>
              <a:t> verificam que esta radiação (</a:t>
            </a:r>
            <a:r>
              <a:rPr lang="el-GR" sz="1800" dirty="0"/>
              <a:t>γ</a:t>
            </a:r>
            <a:r>
              <a:rPr lang="pt-BR" sz="1800" dirty="0"/>
              <a:t>?) pode ejetar prótons com alta velocidade.</a:t>
            </a:r>
          </a:p>
        </p:txBody>
      </p:sp>
      <p:pic>
        <p:nvPicPr>
          <p:cNvPr id="125965" name="Picture 13" descr="joliot-curie">
            <a:extLst>
              <a:ext uri="{FF2B5EF4-FFF2-40B4-BE49-F238E27FC236}">
                <a16:creationId xmlns:a16="http://schemas.microsoft.com/office/drawing/2014/main" id="{533922B7-B314-9D36-B59B-D88093E3E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866245"/>
            <a:ext cx="1878012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6">
            <a:extLst>
              <a:ext uri="{FF2B5EF4-FFF2-40B4-BE49-F238E27FC236}">
                <a16:creationId xmlns:a16="http://schemas.microsoft.com/office/drawing/2014/main" id="{BFABB800-BD00-11F3-59BB-A20DF0D8C85E}"/>
              </a:ext>
            </a:extLst>
          </p:cNvPr>
          <p:cNvGrpSpPr>
            <a:grpSpLocks/>
          </p:cNvGrpSpPr>
          <p:nvPr/>
        </p:nvGrpSpPr>
        <p:grpSpPr bwMode="auto">
          <a:xfrm>
            <a:off x="2252238" y="4466687"/>
            <a:ext cx="1512888" cy="931863"/>
            <a:chOff x="1997" y="1071"/>
            <a:chExt cx="953" cy="587"/>
          </a:xfrm>
        </p:grpSpPr>
        <p:pic>
          <p:nvPicPr>
            <p:cNvPr id="12307" name="Picture 27" descr="nobel_l">
              <a:extLst>
                <a:ext uri="{FF2B5EF4-FFF2-40B4-BE49-F238E27FC236}">
                  <a16:creationId xmlns:a16="http://schemas.microsoft.com/office/drawing/2014/main" id="{73000D96-FE43-A62B-3435-8B0A0EAEA3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64" y="1071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8" name="Text Box 28">
              <a:extLst>
                <a:ext uri="{FF2B5EF4-FFF2-40B4-BE49-F238E27FC236}">
                  <a16:creationId xmlns:a16="http://schemas.microsoft.com/office/drawing/2014/main" id="{8E3730A0-A2AE-6007-487C-74158BD708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7" y="1427"/>
              <a:ext cx="95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1935 </a:t>
              </a:r>
              <a:r>
                <a:rPr lang="pt-BR" sz="1800" dirty="0"/>
                <a:t>Química</a:t>
              </a:r>
            </a:p>
          </p:txBody>
        </p:sp>
      </p:grpSp>
      <p:sp>
        <p:nvSpPr>
          <p:cNvPr id="125981" name="Text Box 29">
            <a:extLst>
              <a:ext uri="{FF2B5EF4-FFF2-40B4-BE49-F238E27FC236}">
                <a16:creationId xmlns:a16="http://schemas.microsoft.com/office/drawing/2014/main" id="{34BB4BA6-1562-D9FD-F049-C078D3DBE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971" y="3413933"/>
            <a:ext cx="4867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1934 </a:t>
            </a:r>
            <a:r>
              <a:rPr lang="pt-BR" sz="1800" dirty="0"/>
              <a:t>Descoberta da radioatividade artificial.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DA93AFF-6A86-AA93-21EA-E7563B24082F}"/>
              </a:ext>
            </a:extLst>
          </p:cNvPr>
          <p:cNvSpPr txBox="1"/>
          <p:nvPr/>
        </p:nvSpPr>
        <p:spPr>
          <a:xfrm>
            <a:off x="8822" y="1753652"/>
            <a:ext cx="13572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Walther Bothe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(1891-1957)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29DD73-7AEC-709F-78E1-7835E7A4C6F8}"/>
              </a:ext>
            </a:extLst>
          </p:cNvPr>
          <p:cNvSpPr txBox="1"/>
          <p:nvPr/>
        </p:nvSpPr>
        <p:spPr>
          <a:xfrm>
            <a:off x="100254" y="5282624"/>
            <a:ext cx="26687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 err="1">
                <a:cs typeface="Times New Roman" panose="02020603050405020304" pitchFamily="18" charset="0"/>
              </a:rPr>
              <a:t>Irène</a:t>
            </a:r>
            <a:r>
              <a:rPr lang="pt-BR" sz="1400" dirty="0"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cs typeface="Times New Roman" panose="02020603050405020304" pitchFamily="18" charset="0"/>
              </a:rPr>
              <a:t>Joliot</a:t>
            </a:r>
            <a:r>
              <a:rPr lang="pt-BR" sz="1400" dirty="0">
                <a:cs typeface="Times New Roman" panose="02020603050405020304" pitchFamily="18" charset="0"/>
              </a:rPr>
              <a:t>-Curie </a:t>
            </a: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(1897-1956)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&amp;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Frédéric </a:t>
            </a:r>
            <a:r>
              <a:rPr lang="pt-BR" sz="1400" b="0" i="0" u="none" strike="noStrike" baseline="0" dirty="0" err="1">
                <a:cs typeface="Times New Roman" panose="02020603050405020304" pitchFamily="18" charset="0"/>
              </a:rPr>
              <a:t>Joliot</a:t>
            </a: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-Curie (1900-1958)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FA3A3DC7-E463-88F5-1092-1EB5A4032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1460108"/>
            <a:ext cx="2808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800" i="1" dirty="0">
                <a:cs typeface="Times New Roman" pitchFamily="18" charset="0"/>
              </a:rPr>
              <a:t>α</a:t>
            </a:r>
            <a:r>
              <a:rPr lang="pt-BR" sz="1800" dirty="0">
                <a:cs typeface="Times New Roman" pitchFamily="18" charset="0"/>
              </a:rPr>
              <a:t> + </a:t>
            </a:r>
            <a:r>
              <a:rPr lang="pt-BR" sz="1800" baseline="-25000" dirty="0">
                <a:cs typeface="Times New Roman" pitchFamily="18" charset="0"/>
              </a:rPr>
              <a:t>4</a:t>
            </a:r>
            <a:r>
              <a:rPr lang="pt-BR" sz="1800" dirty="0">
                <a:cs typeface="Times New Roman" pitchFamily="18" charset="0"/>
              </a:rPr>
              <a:t>Be</a:t>
            </a:r>
            <a:r>
              <a:rPr lang="pt-BR" sz="1800" baseline="30000" dirty="0">
                <a:cs typeface="Times New Roman" pitchFamily="18" charset="0"/>
              </a:rPr>
              <a:t>9</a:t>
            </a:r>
            <a:r>
              <a:rPr lang="pt-BR" sz="1800" dirty="0">
                <a:cs typeface="Times New Roman" pitchFamily="18" charset="0"/>
              </a:rPr>
              <a:t> </a:t>
            </a:r>
            <a:r>
              <a:rPr lang="el-GR" sz="1800" dirty="0">
                <a:cs typeface="Times New Roman" pitchFamily="18" charset="0"/>
              </a:rPr>
              <a:t>→</a:t>
            </a:r>
            <a:r>
              <a:rPr lang="pt-BR" sz="1800" dirty="0">
                <a:cs typeface="Times New Roman" pitchFamily="18" charset="0"/>
              </a:rPr>
              <a:t> </a:t>
            </a:r>
            <a:r>
              <a:rPr lang="pt-BR" sz="1800" i="1" dirty="0">
                <a:cs typeface="Times New Roman" pitchFamily="18" charset="0"/>
              </a:rPr>
              <a:t>γ ?+</a:t>
            </a:r>
            <a:r>
              <a:rPr lang="pt-BR" sz="1800" dirty="0">
                <a:cs typeface="Times New Roman" pitchFamily="18" charset="0"/>
              </a:rPr>
              <a:t> </a:t>
            </a:r>
            <a:r>
              <a:rPr lang="pt-BR" sz="1800" baseline="-25000" dirty="0">
                <a:cs typeface="Times New Roman" pitchFamily="18" charset="0"/>
              </a:rPr>
              <a:t>6</a:t>
            </a:r>
            <a:r>
              <a:rPr lang="pt-BR" sz="1800" dirty="0">
                <a:cs typeface="Times New Roman" pitchFamily="18" charset="0"/>
              </a:rPr>
              <a:t>C</a:t>
            </a:r>
            <a:r>
              <a:rPr lang="pt-BR" sz="1800" baseline="30000" dirty="0">
                <a:cs typeface="Times New Roman" pitchFamily="18" charset="0"/>
              </a:rPr>
              <a:t>12</a:t>
            </a:r>
            <a:r>
              <a:rPr lang="pt-BR" sz="1800" dirty="0">
                <a:cs typeface="Times New Roman" pitchFamily="18" charset="0"/>
              </a:rPr>
              <a:t> </a:t>
            </a:r>
            <a:r>
              <a:rPr lang="el-GR" sz="1800" dirty="0">
                <a:cs typeface="Times New Roman" pitchFamily="18" charset="0"/>
              </a:rPr>
              <a:t>→</a:t>
            </a:r>
            <a:r>
              <a:rPr lang="pt-BR" sz="1800" dirty="0">
                <a:cs typeface="Times New Roman" pitchFamily="18" charset="0"/>
              </a:rPr>
              <a:t> </a:t>
            </a:r>
            <a:r>
              <a:rPr lang="pt-BR" sz="1800" i="1" dirty="0">
                <a:cs typeface="Times New Roman" pitchFamily="18" charset="0"/>
              </a:rPr>
              <a:t>p</a:t>
            </a:r>
            <a:endParaRPr lang="el-GR" sz="1800" i="1" dirty="0">
              <a:cs typeface="Times New Roman" pitchFamily="18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CC78326-7AD1-CD5D-C20F-7A0ED50F9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05" y="3796440"/>
            <a:ext cx="4676775" cy="1905000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62158995-1797-BE1B-5CCB-25F2C955DA80}"/>
              </a:ext>
            </a:extLst>
          </p:cNvPr>
          <p:cNvSpPr txBox="1">
            <a:spLocks noChangeArrowheads="1"/>
          </p:cNvSpPr>
          <p:nvPr/>
        </p:nvSpPr>
        <p:spPr>
          <a:xfrm>
            <a:off x="2555777" y="-3589"/>
            <a:ext cx="3744416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239561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38A4047-FF15-1C15-086B-E0FF1C9FBE66}"/>
              </a:ext>
            </a:extLst>
          </p:cNvPr>
          <p:cNvSpPr/>
          <p:nvPr/>
        </p:nvSpPr>
        <p:spPr bwMode="auto">
          <a:xfrm>
            <a:off x="395288" y="3690367"/>
            <a:ext cx="7201048" cy="386705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7">
                <a:extLst>
                  <a:ext uri="{FF2B5EF4-FFF2-40B4-BE49-F238E27FC236}">
                    <a16:creationId xmlns:a16="http://schemas.microsoft.com/office/drawing/2014/main" id="{0D00963F-E2AB-4D64-BF9D-414C587B39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5288" y="1196975"/>
                <a:ext cx="7345064" cy="48347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800" b="1" dirty="0"/>
                  <a:t>1774</a:t>
                </a:r>
                <a:r>
                  <a:rPr lang="pt-BR" sz="1800" dirty="0"/>
                  <a:t> Lavoisier  estabelece a lei da conservação da massa: “em uma reação química, feita em recipiente fechado, a soma das massas dos reagentes é igual à soma das massas dos produtos.”</a:t>
                </a:r>
              </a:p>
              <a:p>
                <a:pPr>
                  <a:spcBef>
                    <a:spcPct val="50000"/>
                  </a:spcBef>
                </a:pPr>
                <a:r>
                  <a:rPr lang="pt-BR" sz="1800" dirty="0"/>
                  <a:t>Exemplo:  </a:t>
                </a:r>
                <a14:m>
                  <m:oMath xmlns:m="http://schemas.openxmlformats.org/officeDocument/2006/math">
                    <m:r>
                      <a:rPr lang="pt-BR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pt-BR">
                        <a:latin typeface="Cambria Math" panose="02040503050406030204" pitchFamily="18" charset="0"/>
                      </a:rPr>
                      <m:t>NaOH</m:t>
                    </m:r>
                    <m:r>
                      <a:rPr lang="pt-BR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t-BR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pt-BR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t-BR">
                            <a:latin typeface="Cambria Math" panose="02040503050406030204" pitchFamily="18" charset="0"/>
                          </a:rPr>
                          <m:t>SO</m:t>
                        </m:r>
                      </m:e>
                      <m:sub>
                        <m:r>
                          <a:rPr lang="pt-BR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pt-BR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t-BR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lang="pt-BR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t-BR">
                            <a:latin typeface="Cambria Math" panose="02040503050406030204" pitchFamily="18" charset="0"/>
                          </a:rPr>
                          <m:t>SO</m:t>
                        </m:r>
                      </m:e>
                      <m:sub>
                        <m:r>
                          <a:rPr lang="pt-BR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pt-BR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t-BR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pt-BR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sty m:val="p"/>
                      </m:rPr>
                      <a:rPr lang="pt-BR"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endParaRPr lang="pt-BR" dirty="0"/>
              </a:p>
              <a:p>
                <a:pPr>
                  <a:spcBef>
                    <a:spcPct val="50000"/>
                  </a:spcBef>
                </a:pPr>
                <a:r>
                  <a:rPr lang="pt-BR" dirty="0"/>
                  <a:t>	     80 g   +  98 g   </a:t>
                </a:r>
                <a14:m>
                  <m:oMath xmlns:m="http://schemas.openxmlformats.org/officeDocument/2006/math">
                    <m:r>
                      <a:rPr lang="pt-BR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pt-BR" dirty="0"/>
                  <a:t> 142 g  + 36 g</a:t>
                </a:r>
              </a:p>
              <a:p>
                <a:pPr>
                  <a:spcBef>
                    <a:spcPct val="50000"/>
                  </a:spcBef>
                </a:pPr>
                <a:r>
                  <a:rPr lang="pt-BR" sz="1800" dirty="0"/>
                  <a:t>	   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pt-BR" sz="18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pt-BR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8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pt-BR" sz="1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pt-BR" sz="1800" b="0" i="1" smtClean="0">
                        <a:latin typeface="Cambria Math" panose="02040503050406030204" pitchFamily="18" charset="0"/>
                      </a:rPr>
                      <m:t>=178 </m:t>
                    </m:r>
                    <m:r>
                      <m:rPr>
                        <m:sty m:val="p"/>
                      </m:rPr>
                      <a:rPr lang="pt-BR" sz="1800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pt-BR" sz="18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pt-BR" sz="18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pt-BR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pt-BR" sz="1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nary>
                    <m:r>
                      <a:rPr lang="pt-BR" sz="1800" b="0" i="1" smtClean="0">
                        <a:latin typeface="Cambria Math" panose="02040503050406030204" pitchFamily="18" charset="0"/>
                      </a:rPr>
                      <m:t>=178 </m:t>
                    </m:r>
                    <m:r>
                      <m:rPr>
                        <m:sty m:val="p"/>
                      </m:rPr>
                      <a:rPr lang="pt-BR" sz="1800" b="0" i="0" smtClean="0">
                        <a:latin typeface="Cambria Math" panose="02040503050406030204" pitchFamily="18" charset="0"/>
                      </a:rPr>
                      <m:t>g</m:t>
                    </m:r>
                  </m:oMath>
                </a14:m>
                <a:endParaRPr lang="pt-BR" sz="1800" dirty="0"/>
              </a:p>
              <a:p>
                <a:pPr>
                  <a:spcBef>
                    <a:spcPct val="50000"/>
                  </a:spcBef>
                </a:pPr>
                <a:r>
                  <a:rPr lang="pt-BR" sz="1800" dirty="0">
                    <a:solidFill>
                      <a:srgbClr val="FFFF00"/>
                    </a:solidFill>
                  </a:rPr>
                  <a:t>“Na natureza, nada se cria, nada se destrói, mas tudo se transforma.”</a:t>
                </a:r>
              </a:p>
              <a:p>
                <a:pPr>
                  <a:spcBef>
                    <a:spcPct val="50000"/>
                  </a:spcBef>
                </a:pPr>
                <a:endParaRPr lang="pt-BR" sz="1800" dirty="0">
                  <a:solidFill>
                    <a:srgbClr val="FFFF00"/>
                  </a:solidFill>
                </a:endParaRPr>
              </a:p>
              <a:p>
                <a:pPr marL="285750" indent="-285750">
                  <a:spcBef>
                    <a:spcPct val="50000"/>
                  </a:spcBef>
                  <a:buFont typeface="Arial" panose="020B0604020202020204" pitchFamily="34" charset="0"/>
                  <a:buChar char="•"/>
                </a:pPr>
                <a:r>
                  <a:rPr lang="pt-BR" sz="1800" b="1" dirty="0"/>
                  <a:t>1778</a:t>
                </a:r>
                <a:r>
                  <a:rPr lang="pt-BR" sz="1800" dirty="0"/>
                  <a:t> Identificou e batizou o oxigênio, desmitificando a teoria do </a:t>
                </a:r>
                <a:br>
                  <a:rPr lang="pt-BR" sz="1800" dirty="0"/>
                </a:br>
                <a:r>
                  <a:rPr lang="pt-BR" sz="1800" i="1" dirty="0" err="1"/>
                  <a:t>flogisto</a:t>
                </a:r>
                <a:r>
                  <a:rPr lang="pt-BR" sz="1800" dirty="0"/>
                  <a:t> e formulando a teoria da combustão;</a:t>
                </a:r>
              </a:p>
              <a:p>
                <a:pPr marL="285750" indent="-285750">
                  <a:spcBef>
                    <a:spcPct val="50000"/>
                  </a:spcBef>
                  <a:buFont typeface="Arial" panose="020B0604020202020204" pitchFamily="34" charset="0"/>
                  <a:buChar char="•"/>
                </a:pPr>
                <a:r>
                  <a:rPr lang="pt-BR" sz="1800" dirty="0"/>
                  <a:t>Identificou e/ou previu outros elementos: H, Si, S, ... </a:t>
                </a:r>
                <a:br>
                  <a:rPr lang="pt-BR" sz="1800" dirty="0"/>
                </a:br>
                <a:r>
                  <a:rPr lang="pt-BR" sz="1800" dirty="0"/>
                  <a:t>colaborando na nomenclatura dos elementos químicos;</a:t>
                </a:r>
              </a:p>
              <a:p>
                <a:pPr marL="285750" indent="-285750">
                  <a:spcBef>
                    <a:spcPct val="50000"/>
                  </a:spcBef>
                  <a:buFont typeface="Arial" panose="020B0604020202020204" pitchFamily="34" charset="0"/>
                  <a:buChar char="•"/>
                </a:pPr>
                <a:r>
                  <a:rPr lang="pt-BR" sz="1800" dirty="0"/>
                  <a:t>Contribuiu na construção do </a:t>
                </a:r>
                <a:r>
                  <a:rPr lang="pt-BR" sz="1800" b="1" dirty="0"/>
                  <a:t>sistema métrico </a:t>
                </a:r>
                <a:r>
                  <a:rPr lang="pt-BR" sz="1800" dirty="0"/>
                  <a:t>...</a:t>
                </a:r>
              </a:p>
            </p:txBody>
          </p:sp>
        </mc:Choice>
        <mc:Fallback xmlns="">
          <p:sp>
            <p:nvSpPr>
              <p:cNvPr id="15" name="Text Box 7">
                <a:extLst>
                  <a:ext uri="{FF2B5EF4-FFF2-40B4-BE49-F238E27FC236}">
                    <a16:creationId xmlns:a16="http://schemas.microsoft.com/office/drawing/2014/main" id="{0D00963F-E2AB-4D64-BF9D-414C587B3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288" y="1196975"/>
                <a:ext cx="7345064" cy="4834721"/>
              </a:xfrm>
              <a:prstGeom prst="rect">
                <a:avLst/>
              </a:prstGeom>
              <a:blipFill>
                <a:blip r:embed="rId2"/>
                <a:stretch>
                  <a:fillRect l="-747" t="-631" b="-11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617" name="Picture 17">
            <a:extLst>
              <a:ext uri="{FF2B5EF4-FFF2-40B4-BE49-F238E27FC236}">
                <a16:creationId xmlns:a16="http://schemas.microsoft.com/office/drawing/2014/main" id="{BA06625E-6498-4E09-817F-C68C0B54C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96975"/>
            <a:ext cx="1343540" cy="155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1" name="Picture 21">
            <a:extLst>
              <a:ext uri="{FF2B5EF4-FFF2-40B4-BE49-F238E27FC236}">
                <a16:creationId xmlns:a16="http://schemas.microsoft.com/office/drawing/2014/main" id="{ACB108DD-4988-4D48-8225-FC8F2AD8D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239" y="4666820"/>
            <a:ext cx="2561643" cy="172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7">
            <a:extLst>
              <a:ext uri="{FF2B5EF4-FFF2-40B4-BE49-F238E27FC236}">
                <a16:creationId xmlns:a16="http://schemas.microsoft.com/office/drawing/2014/main" id="{AACD4E30-EDD6-48AD-B62E-2F71FE6F7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168" y="2793589"/>
            <a:ext cx="30598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1200" dirty="0"/>
              <a:t>Antoine-Laurent de Lavoisier (1743-1794)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FE96D16-4368-43B7-EA84-26F1438F8A34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7416825" cy="836968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XVIII</a:t>
            </a:r>
          </a:p>
        </p:txBody>
      </p:sp>
    </p:spTree>
    <p:extLst>
      <p:ext uri="{BB962C8B-B14F-4D97-AF65-F5344CB8AC3E}">
        <p14:creationId xmlns:p14="http://schemas.microsoft.com/office/powerpoint/2010/main" val="170569355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842F9-B1A6-9B9C-B8DC-55E9B0549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Text Box 4">
            <a:extLst>
              <a:ext uri="{FF2B5EF4-FFF2-40B4-BE49-F238E27FC236}">
                <a16:creationId xmlns:a16="http://schemas.microsoft.com/office/drawing/2014/main" id="{698EF5CF-19AD-67CE-DF7D-C29D5D98F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25070"/>
            <a:ext cx="648176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/>
              <a:t>1930 </a:t>
            </a:r>
            <a:r>
              <a:rPr lang="pt-BR" sz="1800"/>
              <a:t>Walter Bothe, em colaboração com Hebert Becker, descobriu uma radiação penetrante de carga neutra no bombardeamento do berílio com partículas </a:t>
            </a:r>
            <a:r>
              <a:rPr lang="pt-BR" sz="1800">
                <a:cs typeface="Times New Roman" pitchFamily="18" charset="0"/>
              </a:rPr>
              <a:t>alfa</a:t>
            </a:r>
            <a:r>
              <a:rPr lang="pt-BR" sz="1800"/>
              <a:t>:</a:t>
            </a:r>
          </a:p>
        </p:txBody>
      </p:sp>
      <p:pic>
        <p:nvPicPr>
          <p:cNvPr id="125957" name="Picture 5" descr="bothe">
            <a:extLst>
              <a:ext uri="{FF2B5EF4-FFF2-40B4-BE49-F238E27FC236}">
                <a16:creationId xmlns:a16="http://schemas.microsoft.com/office/drawing/2014/main" id="{2FB786A1-52EF-98F4-3205-9F6405EF5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52045"/>
            <a:ext cx="882650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8" name="Text Box 6">
            <a:extLst>
              <a:ext uri="{FF2B5EF4-FFF2-40B4-BE49-F238E27FC236}">
                <a16:creationId xmlns:a16="http://schemas.microsoft.com/office/drawing/2014/main" id="{F2D994A7-8F50-A352-1BA5-14F91103B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1460108"/>
            <a:ext cx="2592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800" i="1" dirty="0">
                <a:cs typeface="Times New Roman" pitchFamily="18" charset="0"/>
              </a:rPr>
              <a:t>α</a:t>
            </a:r>
            <a:r>
              <a:rPr lang="pt-BR" sz="1800" dirty="0">
                <a:cs typeface="Times New Roman" pitchFamily="18" charset="0"/>
              </a:rPr>
              <a:t> + </a:t>
            </a:r>
            <a:r>
              <a:rPr lang="pt-BR" sz="1800" baseline="-25000" dirty="0">
                <a:cs typeface="Times New Roman" pitchFamily="18" charset="0"/>
              </a:rPr>
              <a:t>4</a:t>
            </a:r>
            <a:r>
              <a:rPr lang="pt-BR" sz="1800" dirty="0">
                <a:cs typeface="Times New Roman" pitchFamily="18" charset="0"/>
              </a:rPr>
              <a:t>Be</a:t>
            </a:r>
            <a:r>
              <a:rPr lang="pt-BR" sz="1800" baseline="30000" dirty="0">
                <a:cs typeface="Times New Roman" pitchFamily="18" charset="0"/>
              </a:rPr>
              <a:t>9</a:t>
            </a:r>
            <a:r>
              <a:rPr lang="pt-BR" sz="1800" dirty="0">
                <a:cs typeface="Times New Roman" pitchFamily="18" charset="0"/>
              </a:rPr>
              <a:t> </a:t>
            </a:r>
            <a:r>
              <a:rPr lang="el-GR" sz="1800" dirty="0">
                <a:cs typeface="Times New Roman" pitchFamily="18" charset="0"/>
              </a:rPr>
              <a:t>→</a:t>
            </a:r>
            <a:r>
              <a:rPr lang="pt-BR" sz="1800" dirty="0">
                <a:cs typeface="Times New Roman" pitchFamily="18" charset="0"/>
              </a:rPr>
              <a:t> </a:t>
            </a:r>
            <a:r>
              <a:rPr lang="pt-BR" sz="1800" i="1" dirty="0">
                <a:cs typeface="Times New Roman" pitchFamily="18" charset="0"/>
              </a:rPr>
              <a:t>n +</a:t>
            </a:r>
            <a:r>
              <a:rPr lang="pt-BR" sz="1800" dirty="0">
                <a:cs typeface="Times New Roman" pitchFamily="18" charset="0"/>
              </a:rPr>
              <a:t> </a:t>
            </a:r>
            <a:r>
              <a:rPr lang="pt-BR" sz="1800" baseline="-25000" dirty="0">
                <a:cs typeface="Times New Roman" pitchFamily="18" charset="0"/>
              </a:rPr>
              <a:t>6</a:t>
            </a:r>
            <a:r>
              <a:rPr lang="pt-BR" sz="1800" dirty="0">
                <a:cs typeface="Times New Roman" pitchFamily="18" charset="0"/>
              </a:rPr>
              <a:t>C</a:t>
            </a:r>
            <a:r>
              <a:rPr lang="pt-BR" sz="1800" baseline="30000" dirty="0">
                <a:cs typeface="Times New Roman" pitchFamily="18" charset="0"/>
              </a:rPr>
              <a:t>12</a:t>
            </a:r>
            <a:r>
              <a:rPr lang="pt-BR" sz="1800" dirty="0">
                <a:cs typeface="Times New Roman" pitchFamily="18" charset="0"/>
              </a:rPr>
              <a:t> </a:t>
            </a:r>
            <a:r>
              <a:rPr lang="el-GR" sz="1800" dirty="0">
                <a:cs typeface="Times New Roman" pitchFamily="18" charset="0"/>
              </a:rPr>
              <a:t>→</a:t>
            </a:r>
            <a:r>
              <a:rPr lang="pt-BR" sz="1800" dirty="0">
                <a:cs typeface="Times New Roman" pitchFamily="18" charset="0"/>
              </a:rPr>
              <a:t> </a:t>
            </a:r>
            <a:r>
              <a:rPr lang="pt-BR" sz="1800" i="1" dirty="0">
                <a:cs typeface="Times New Roman" pitchFamily="18" charset="0"/>
              </a:rPr>
              <a:t>p</a:t>
            </a:r>
            <a:endParaRPr lang="el-GR" sz="1800" i="1" dirty="0">
              <a:cs typeface="Times New Roman" pitchFamily="18" charset="0"/>
            </a:endParaRP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4CF090C1-7622-3326-51D7-D15A8523AD6A}"/>
              </a:ext>
            </a:extLst>
          </p:cNvPr>
          <p:cNvGrpSpPr>
            <a:grpSpLocks/>
          </p:cNvGrpSpPr>
          <p:nvPr/>
        </p:nvGrpSpPr>
        <p:grpSpPr bwMode="auto">
          <a:xfrm>
            <a:off x="5940425" y="1172770"/>
            <a:ext cx="1944688" cy="1001713"/>
            <a:chOff x="4513" y="3385"/>
            <a:chExt cx="1134" cy="631"/>
          </a:xfrm>
        </p:grpSpPr>
        <p:pic>
          <p:nvPicPr>
            <p:cNvPr id="12313" name="Picture 10" descr="nobel_l">
              <a:extLst>
                <a:ext uri="{FF2B5EF4-FFF2-40B4-BE49-F238E27FC236}">
                  <a16:creationId xmlns:a16="http://schemas.microsoft.com/office/drawing/2014/main" id="{07148FEB-2C6A-EC7C-EDC1-D87F9FDCDB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13" y="3385"/>
              <a:ext cx="387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14" name="Text Box 11">
              <a:extLst>
                <a:ext uri="{FF2B5EF4-FFF2-40B4-BE49-F238E27FC236}">
                  <a16:creationId xmlns:a16="http://schemas.microsoft.com/office/drawing/2014/main" id="{2A6BD90F-4C8E-9D3D-6381-44305327B0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7" y="3612"/>
              <a:ext cx="77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/>
                <a:t>1954</a:t>
              </a:r>
              <a:r>
                <a:rPr lang="pt-BR" sz="1800"/>
                <a:t> Born &amp; Bothe</a:t>
              </a:r>
            </a:p>
          </p:txBody>
        </p:sp>
      </p:grpSp>
      <p:sp>
        <p:nvSpPr>
          <p:cNvPr id="125964" name="Text Box 12">
            <a:extLst>
              <a:ext uri="{FF2B5EF4-FFF2-40B4-BE49-F238E27FC236}">
                <a16:creationId xmlns:a16="http://schemas.microsoft.com/office/drawing/2014/main" id="{ACE86A1C-6DDB-BA0A-BE9B-3D3A09700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2283594"/>
            <a:ext cx="857256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1932 </a:t>
            </a:r>
            <a:r>
              <a:rPr lang="pt-BR" sz="1800" dirty="0" err="1"/>
              <a:t>Irène</a:t>
            </a:r>
            <a:r>
              <a:rPr lang="pt-BR" sz="1800" dirty="0"/>
              <a:t> Curie e Frédéric </a:t>
            </a:r>
            <a:r>
              <a:rPr lang="pt-BR" sz="1800" dirty="0" err="1"/>
              <a:t>Joliot</a:t>
            </a:r>
            <a:r>
              <a:rPr lang="pt-BR" sz="1800" dirty="0"/>
              <a:t> verificam que esta radiação pode ejetar prótons com alta velocidade.</a:t>
            </a:r>
          </a:p>
        </p:txBody>
      </p:sp>
      <p:pic>
        <p:nvPicPr>
          <p:cNvPr id="125965" name="Picture 13" descr="joliot-curie">
            <a:extLst>
              <a:ext uri="{FF2B5EF4-FFF2-40B4-BE49-F238E27FC236}">
                <a16:creationId xmlns:a16="http://schemas.microsoft.com/office/drawing/2014/main" id="{7A9FDAA0-C10A-43D8-2DA8-891BE39F4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002149"/>
            <a:ext cx="1878012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67" name="Text Box 15">
            <a:extLst>
              <a:ext uri="{FF2B5EF4-FFF2-40B4-BE49-F238E27FC236}">
                <a16:creationId xmlns:a16="http://schemas.microsoft.com/office/drawing/2014/main" id="{B08819F0-A242-CF99-9C6F-C7726B24F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290" y="5857892"/>
            <a:ext cx="6553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/>
              <a:t>1932 </a:t>
            </a:r>
            <a:r>
              <a:rPr lang="pt-BR" sz="1800"/>
              <a:t>James Chadwick mostra que a radiação penetrante de carga neutra tem quase a mesma massa do próton (descoberta do nêutron).</a:t>
            </a:r>
          </a:p>
        </p:txBody>
      </p:sp>
      <p:pic>
        <p:nvPicPr>
          <p:cNvPr id="125968" name="Picture 16" descr="chadwick">
            <a:extLst>
              <a:ext uri="{FF2B5EF4-FFF2-40B4-BE49-F238E27FC236}">
                <a16:creationId xmlns:a16="http://schemas.microsoft.com/office/drawing/2014/main" id="{2B1F7609-D03E-DA70-1030-AB77EAA76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7674" y="5157192"/>
            <a:ext cx="91440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6">
            <a:extLst>
              <a:ext uri="{FF2B5EF4-FFF2-40B4-BE49-F238E27FC236}">
                <a16:creationId xmlns:a16="http://schemas.microsoft.com/office/drawing/2014/main" id="{4461F45C-3C33-76BC-D153-D460C59DB551}"/>
              </a:ext>
            </a:extLst>
          </p:cNvPr>
          <p:cNvGrpSpPr>
            <a:grpSpLocks/>
          </p:cNvGrpSpPr>
          <p:nvPr/>
        </p:nvGrpSpPr>
        <p:grpSpPr bwMode="auto">
          <a:xfrm>
            <a:off x="2252238" y="3602591"/>
            <a:ext cx="1512888" cy="931863"/>
            <a:chOff x="1997" y="1071"/>
            <a:chExt cx="953" cy="587"/>
          </a:xfrm>
        </p:grpSpPr>
        <p:pic>
          <p:nvPicPr>
            <p:cNvPr id="12307" name="Picture 27" descr="nobel_l">
              <a:extLst>
                <a:ext uri="{FF2B5EF4-FFF2-40B4-BE49-F238E27FC236}">
                  <a16:creationId xmlns:a16="http://schemas.microsoft.com/office/drawing/2014/main" id="{827F4734-0518-4D62-8475-3D02E1C096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64" y="1071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8" name="Text Box 28">
              <a:extLst>
                <a:ext uri="{FF2B5EF4-FFF2-40B4-BE49-F238E27FC236}">
                  <a16:creationId xmlns:a16="http://schemas.microsoft.com/office/drawing/2014/main" id="{1D99C8B8-CED9-5250-1DCD-6B6ADC1BAA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7" y="1427"/>
              <a:ext cx="95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1935 </a:t>
              </a:r>
              <a:r>
                <a:rPr lang="pt-BR" sz="1800" dirty="0"/>
                <a:t>Química</a:t>
              </a:r>
            </a:p>
          </p:txBody>
        </p:sp>
      </p:grpSp>
      <p:sp>
        <p:nvSpPr>
          <p:cNvPr id="125981" name="Text Box 29">
            <a:extLst>
              <a:ext uri="{FF2B5EF4-FFF2-40B4-BE49-F238E27FC236}">
                <a16:creationId xmlns:a16="http://schemas.microsoft.com/office/drawing/2014/main" id="{5C0F5790-65DA-8702-1A9D-B793C8327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2549837"/>
            <a:ext cx="4867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1934 </a:t>
            </a:r>
            <a:r>
              <a:rPr lang="pt-BR" sz="1800" dirty="0"/>
              <a:t>Descoberta da radioatividade artificial.</a:t>
            </a:r>
          </a:p>
        </p:txBody>
      </p:sp>
      <p:pic>
        <p:nvPicPr>
          <p:cNvPr id="12293" name="Picture 5" descr="http://www.boredofstudies.org/wiki/images/6/64/Sci_phys_quanta_neutron_expt.png">
            <a:extLst>
              <a:ext uri="{FF2B5EF4-FFF2-40B4-BE49-F238E27FC236}">
                <a16:creationId xmlns:a16="http://schemas.microsoft.com/office/drawing/2014/main" id="{93F48B56-E03E-0A96-F5C7-0E08BE14F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991" y="3002149"/>
            <a:ext cx="4679089" cy="1862709"/>
          </a:xfrm>
          <a:prstGeom prst="rect">
            <a:avLst/>
          </a:prstGeom>
          <a:noFill/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EE4B1A6-FB2A-615B-1665-4D16C13E48EF}"/>
              </a:ext>
            </a:extLst>
          </p:cNvPr>
          <p:cNvSpPr txBox="1"/>
          <p:nvPr/>
        </p:nvSpPr>
        <p:spPr>
          <a:xfrm>
            <a:off x="8822" y="1753652"/>
            <a:ext cx="13572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Walther Bothe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(1891-1957)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E92DDE7-26D9-E66A-60BF-FBB967002DAA}"/>
              </a:ext>
            </a:extLst>
          </p:cNvPr>
          <p:cNvSpPr txBox="1"/>
          <p:nvPr/>
        </p:nvSpPr>
        <p:spPr>
          <a:xfrm>
            <a:off x="100254" y="4418528"/>
            <a:ext cx="26687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 err="1">
                <a:cs typeface="Times New Roman" panose="02020603050405020304" pitchFamily="18" charset="0"/>
              </a:rPr>
              <a:t>Irène</a:t>
            </a:r>
            <a:r>
              <a:rPr lang="pt-BR" sz="1400" dirty="0"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cs typeface="Times New Roman" panose="02020603050405020304" pitchFamily="18" charset="0"/>
              </a:rPr>
              <a:t>Joliot</a:t>
            </a:r>
            <a:r>
              <a:rPr lang="pt-BR" sz="1400" dirty="0">
                <a:cs typeface="Times New Roman" panose="02020603050405020304" pitchFamily="18" charset="0"/>
              </a:rPr>
              <a:t>-Curie </a:t>
            </a: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(1897-1956)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&amp;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Frédéric </a:t>
            </a:r>
            <a:r>
              <a:rPr lang="pt-BR" sz="1400" b="0" i="0" u="none" strike="noStrike" baseline="0" dirty="0" err="1">
                <a:cs typeface="Times New Roman" panose="02020603050405020304" pitchFamily="18" charset="0"/>
              </a:rPr>
              <a:t>Joliot</a:t>
            </a: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-Curie (1900-1958)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FB246D0-4E39-D390-F1E3-F3087A16252D}"/>
              </a:ext>
            </a:extLst>
          </p:cNvPr>
          <p:cNvSpPr txBox="1"/>
          <p:nvPr/>
        </p:nvSpPr>
        <p:spPr>
          <a:xfrm>
            <a:off x="-65978" y="6364191"/>
            <a:ext cx="1500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James Chadwick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(1891 - 1974)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2E6CBEB-26BC-39FE-AAF9-94BD4FBEA761}"/>
              </a:ext>
            </a:extLst>
          </p:cNvPr>
          <p:cNvSpPr txBox="1">
            <a:spLocks noChangeArrowheads="1"/>
          </p:cNvSpPr>
          <p:nvPr/>
        </p:nvSpPr>
        <p:spPr>
          <a:xfrm>
            <a:off x="2555777" y="-3589"/>
            <a:ext cx="3744416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20174030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A2F14-F0E0-5C97-CD27-5845AA132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Text Box 4">
            <a:extLst>
              <a:ext uri="{FF2B5EF4-FFF2-40B4-BE49-F238E27FC236}">
                <a16:creationId xmlns:a16="http://schemas.microsoft.com/office/drawing/2014/main" id="{2AFAA365-C08D-B8BD-D80E-0731705AF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25070"/>
            <a:ext cx="648176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/>
              <a:t>1930 </a:t>
            </a:r>
            <a:r>
              <a:rPr lang="pt-BR" sz="1800"/>
              <a:t>Walter Bothe, em colaboração com Hebert Becker, descobriu uma radiação penetrante de carga neutra no bombardeamento do berílio com partículas </a:t>
            </a:r>
            <a:r>
              <a:rPr lang="pt-BR" sz="1800">
                <a:cs typeface="Times New Roman" pitchFamily="18" charset="0"/>
              </a:rPr>
              <a:t>alfa</a:t>
            </a:r>
            <a:r>
              <a:rPr lang="pt-BR" sz="1800"/>
              <a:t>:</a:t>
            </a:r>
          </a:p>
        </p:txBody>
      </p:sp>
      <p:pic>
        <p:nvPicPr>
          <p:cNvPr id="125957" name="Picture 5" descr="bothe">
            <a:extLst>
              <a:ext uri="{FF2B5EF4-FFF2-40B4-BE49-F238E27FC236}">
                <a16:creationId xmlns:a16="http://schemas.microsoft.com/office/drawing/2014/main" id="{6301B8B3-CE7B-1F06-F40C-65D6F641C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52045"/>
            <a:ext cx="882650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>
            <a:extLst>
              <a:ext uri="{FF2B5EF4-FFF2-40B4-BE49-F238E27FC236}">
                <a16:creationId xmlns:a16="http://schemas.microsoft.com/office/drawing/2014/main" id="{BE5F0EBB-0289-3367-1ABE-01322A2D9A10}"/>
              </a:ext>
            </a:extLst>
          </p:cNvPr>
          <p:cNvGrpSpPr>
            <a:grpSpLocks/>
          </p:cNvGrpSpPr>
          <p:nvPr/>
        </p:nvGrpSpPr>
        <p:grpSpPr bwMode="auto">
          <a:xfrm>
            <a:off x="5940425" y="1172770"/>
            <a:ext cx="1944688" cy="1001713"/>
            <a:chOff x="4513" y="3385"/>
            <a:chExt cx="1134" cy="631"/>
          </a:xfrm>
        </p:grpSpPr>
        <p:pic>
          <p:nvPicPr>
            <p:cNvPr id="12313" name="Picture 10" descr="nobel_l">
              <a:extLst>
                <a:ext uri="{FF2B5EF4-FFF2-40B4-BE49-F238E27FC236}">
                  <a16:creationId xmlns:a16="http://schemas.microsoft.com/office/drawing/2014/main" id="{505A518F-DE05-0AD9-D64C-B3B574AC6E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13" y="3385"/>
              <a:ext cx="387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14" name="Text Box 11">
              <a:extLst>
                <a:ext uri="{FF2B5EF4-FFF2-40B4-BE49-F238E27FC236}">
                  <a16:creationId xmlns:a16="http://schemas.microsoft.com/office/drawing/2014/main" id="{1A28DA02-6176-DA42-75D6-952B31108A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7" y="3612"/>
              <a:ext cx="77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/>
                <a:t>1954</a:t>
              </a:r>
              <a:r>
                <a:rPr lang="pt-BR" sz="1800"/>
                <a:t> Born &amp; Bothe</a:t>
              </a:r>
            </a:p>
          </p:txBody>
        </p:sp>
      </p:grpSp>
      <p:sp>
        <p:nvSpPr>
          <p:cNvPr id="125964" name="Text Box 12">
            <a:extLst>
              <a:ext uri="{FF2B5EF4-FFF2-40B4-BE49-F238E27FC236}">
                <a16:creationId xmlns:a16="http://schemas.microsoft.com/office/drawing/2014/main" id="{9C19876E-CA48-6908-E719-0C6EE883F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2283594"/>
            <a:ext cx="857256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1932 </a:t>
            </a:r>
            <a:r>
              <a:rPr lang="pt-BR" sz="1800" dirty="0" err="1"/>
              <a:t>Irène</a:t>
            </a:r>
            <a:r>
              <a:rPr lang="pt-BR" sz="1800" dirty="0"/>
              <a:t> Curie e Frédéric </a:t>
            </a:r>
            <a:r>
              <a:rPr lang="pt-BR" sz="1800" dirty="0" err="1"/>
              <a:t>Joliot</a:t>
            </a:r>
            <a:r>
              <a:rPr lang="pt-BR" sz="1800" dirty="0"/>
              <a:t> verificam que esta radiação pode ejetar prótons com alta velocidade.</a:t>
            </a:r>
          </a:p>
        </p:txBody>
      </p:sp>
      <p:pic>
        <p:nvPicPr>
          <p:cNvPr id="125965" name="Picture 13" descr="joliot-curie">
            <a:extLst>
              <a:ext uri="{FF2B5EF4-FFF2-40B4-BE49-F238E27FC236}">
                <a16:creationId xmlns:a16="http://schemas.microsoft.com/office/drawing/2014/main" id="{1F571FFD-A39C-A21C-E689-92241D317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002149"/>
            <a:ext cx="1878012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67" name="Text Box 15">
            <a:extLst>
              <a:ext uri="{FF2B5EF4-FFF2-40B4-BE49-F238E27FC236}">
                <a16:creationId xmlns:a16="http://schemas.microsoft.com/office/drawing/2014/main" id="{81422EED-D470-E8AA-C9D5-35BD1E722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290" y="5857892"/>
            <a:ext cx="6553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/>
              <a:t>1932 </a:t>
            </a:r>
            <a:r>
              <a:rPr lang="pt-BR" sz="1800"/>
              <a:t>James Chadwick mostra que a radiação penetrante de carga neutra tem quase a mesma massa do próton (descoberta do nêutron).</a:t>
            </a:r>
          </a:p>
        </p:txBody>
      </p:sp>
      <p:pic>
        <p:nvPicPr>
          <p:cNvPr id="125968" name="Picture 16" descr="chadwick">
            <a:extLst>
              <a:ext uri="{FF2B5EF4-FFF2-40B4-BE49-F238E27FC236}">
                <a16:creationId xmlns:a16="http://schemas.microsoft.com/office/drawing/2014/main" id="{B302861B-65D0-28A5-B454-CBDC3CCDD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7674" y="5157192"/>
            <a:ext cx="91440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7">
            <a:extLst>
              <a:ext uri="{FF2B5EF4-FFF2-40B4-BE49-F238E27FC236}">
                <a16:creationId xmlns:a16="http://schemas.microsoft.com/office/drawing/2014/main" id="{5742A898-9731-F097-CABF-4F865FDB5051}"/>
              </a:ext>
            </a:extLst>
          </p:cNvPr>
          <p:cNvGrpSpPr>
            <a:grpSpLocks/>
          </p:cNvGrpSpPr>
          <p:nvPr/>
        </p:nvGrpSpPr>
        <p:grpSpPr bwMode="auto">
          <a:xfrm>
            <a:off x="7775575" y="5715016"/>
            <a:ext cx="1368425" cy="1006475"/>
            <a:chOff x="0" y="844"/>
            <a:chExt cx="862" cy="634"/>
          </a:xfrm>
        </p:grpSpPr>
        <p:pic>
          <p:nvPicPr>
            <p:cNvPr id="12311" name="Picture 18" descr="nobel_l">
              <a:extLst>
                <a:ext uri="{FF2B5EF4-FFF2-40B4-BE49-F238E27FC236}">
                  <a16:creationId xmlns:a16="http://schemas.microsoft.com/office/drawing/2014/main" id="{BD8A28FD-96FE-3922-B625-92BEC51D9D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844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12" name="Text Box 19">
              <a:extLst>
                <a:ext uri="{FF2B5EF4-FFF2-40B4-BE49-F238E27FC236}">
                  <a16:creationId xmlns:a16="http://schemas.microsoft.com/office/drawing/2014/main" id="{B466EE7A-088B-2290-5770-F90B3AFE86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1071"/>
              <a:ext cx="477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1935 </a:t>
              </a:r>
              <a:r>
                <a:rPr lang="pt-BR" sz="1800" dirty="0"/>
                <a:t>Física</a:t>
              </a:r>
            </a:p>
          </p:txBody>
        </p:sp>
      </p:grpSp>
      <p:grpSp>
        <p:nvGrpSpPr>
          <p:cNvPr id="5" name="Group 26">
            <a:extLst>
              <a:ext uri="{FF2B5EF4-FFF2-40B4-BE49-F238E27FC236}">
                <a16:creationId xmlns:a16="http://schemas.microsoft.com/office/drawing/2014/main" id="{F08EFE92-DC95-2576-4F3A-AA6A1A551E5D}"/>
              </a:ext>
            </a:extLst>
          </p:cNvPr>
          <p:cNvGrpSpPr>
            <a:grpSpLocks/>
          </p:cNvGrpSpPr>
          <p:nvPr/>
        </p:nvGrpSpPr>
        <p:grpSpPr bwMode="auto">
          <a:xfrm>
            <a:off x="2252238" y="3602591"/>
            <a:ext cx="1512888" cy="931863"/>
            <a:chOff x="1997" y="1071"/>
            <a:chExt cx="953" cy="587"/>
          </a:xfrm>
        </p:grpSpPr>
        <p:pic>
          <p:nvPicPr>
            <p:cNvPr id="12307" name="Picture 27" descr="nobel_l">
              <a:extLst>
                <a:ext uri="{FF2B5EF4-FFF2-40B4-BE49-F238E27FC236}">
                  <a16:creationId xmlns:a16="http://schemas.microsoft.com/office/drawing/2014/main" id="{67CE7839-9F52-8CBE-C52E-90F3564049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64" y="1071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8" name="Text Box 28">
              <a:extLst>
                <a:ext uri="{FF2B5EF4-FFF2-40B4-BE49-F238E27FC236}">
                  <a16:creationId xmlns:a16="http://schemas.microsoft.com/office/drawing/2014/main" id="{D5DF4A33-D7E5-6D8C-513E-AD0555B485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7" y="1427"/>
              <a:ext cx="95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1935 </a:t>
              </a:r>
              <a:r>
                <a:rPr lang="pt-BR" sz="1800" dirty="0"/>
                <a:t>Química</a:t>
              </a:r>
            </a:p>
          </p:txBody>
        </p:sp>
      </p:grpSp>
      <p:sp>
        <p:nvSpPr>
          <p:cNvPr id="125981" name="Text Box 29">
            <a:extLst>
              <a:ext uri="{FF2B5EF4-FFF2-40B4-BE49-F238E27FC236}">
                <a16:creationId xmlns:a16="http://schemas.microsoft.com/office/drawing/2014/main" id="{DB43554B-AC75-5C8B-2888-5487CD56B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2549837"/>
            <a:ext cx="4867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1934 </a:t>
            </a:r>
            <a:r>
              <a:rPr lang="pt-BR" sz="1800" dirty="0"/>
              <a:t>Descoberta da radioatividade artificial.</a:t>
            </a:r>
          </a:p>
        </p:txBody>
      </p:sp>
      <p:pic>
        <p:nvPicPr>
          <p:cNvPr id="12293" name="Picture 5" descr="http://www.boredofstudies.org/wiki/images/6/64/Sci_phys_quanta_neutron_expt.png">
            <a:hlinkClick r:id="rId6"/>
            <a:extLst>
              <a:ext uri="{FF2B5EF4-FFF2-40B4-BE49-F238E27FC236}">
                <a16:creationId xmlns:a16="http://schemas.microsoft.com/office/drawing/2014/main" id="{F0DEFC40-319A-9512-63C7-6AF460A24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991" y="3002149"/>
            <a:ext cx="4679089" cy="1862709"/>
          </a:xfrm>
          <a:prstGeom prst="rect">
            <a:avLst/>
          </a:prstGeom>
          <a:noFill/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491A342-605C-69BF-0098-5EF5C596FDF0}"/>
              </a:ext>
            </a:extLst>
          </p:cNvPr>
          <p:cNvSpPr txBox="1"/>
          <p:nvPr/>
        </p:nvSpPr>
        <p:spPr>
          <a:xfrm>
            <a:off x="8822" y="1753652"/>
            <a:ext cx="13572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Walther Bothe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(1891-1957)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E6585EB-E4AF-D2A1-40BC-A29EB80B035C}"/>
              </a:ext>
            </a:extLst>
          </p:cNvPr>
          <p:cNvSpPr txBox="1"/>
          <p:nvPr/>
        </p:nvSpPr>
        <p:spPr>
          <a:xfrm>
            <a:off x="100254" y="4418528"/>
            <a:ext cx="26687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 err="1">
                <a:cs typeface="Times New Roman" panose="02020603050405020304" pitchFamily="18" charset="0"/>
              </a:rPr>
              <a:t>Irène</a:t>
            </a:r>
            <a:r>
              <a:rPr lang="pt-BR" sz="1400" dirty="0"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cs typeface="Times New Roman" panose="02020603050405020304" pitchFamily="18" charset="0"/>
              </a:rPr>
              <a:t>Joliot</a:t>
            </a:r>
            <a:r>
              <a:rPr lang="pt-BR" sz="1400" dirty="0">
                <a:cs typeface="Times New Roman" panose="02020603050405020304" pitchFamily="18" charset="0"/>
              </a:rPr>
              <a:t>-Curie </a:t>
            </a: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(1897-1956)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&amp;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Frédéric </a:t>
            </a:r>
            <a:r>
              <a:rPr lang="pt-BR" sz="1400" b="0" i="0" u="none" strike="noStrike" baseline="0" dirty="0" err="1">
                <a:cs typeface="Times New Roman" panose="02020603050405020304" pitchFamily="18" charset="0"/>
              </a:rPr>
              <a:t>Joliot</a:t>
            </a: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-Curie (1900-1958)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F1CF919-E077-5B41-88EA-32EAEBD31030}"/>
              </a:ext>
            </a:extLst>
          </p:cNvPr>
          <p:cNvSpPr txBox="1"/>
          <p:nvPr/>
        </p:nvSpPr>
        <p:spPr>
          <a:xfrm>
            <a:off x="-65978" y="6364191"/>
            <a:ext cx="1500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James Chadwick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(1891 - 1974)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37AF142-CDDD-08DA-AFD5-30D6C8F26063}"/>
              </a:ext>
            </a:extLst>
          </p:cNvPr>
          <p:cNvSpPr txBox="1">
            <a:spLocks noChangeArrowheads="1"/>
          </p:cNvSpPr>
          <p:nvPr/>
        </p:nvSpPr>
        <p:spPr>
          <a:xfrm>
            <a:off x="2555777" y="-3589"/>
            <a:ext cx="3744416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6F9D8E57-AC84-7FE9-4F1D-21A7B5FF6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1460108"/>
            <a:ext cx="2592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800" i="1" dirty="0">
                <a:cs typeface="Times New Roman" pitchFamily="18" charset="0"/>
              </a:rPr>
              <a:t>α</a:t>
            </a:r>
            <a:r>
              <a:rPr lang="pt-BR" sz="1800" dirty="0">
                <a:cs typeface="Times New Roman" pitchFamily="18" charset="0"/>
              </a:rPr>
              <a:t> + </a:t>
            </a:r>
            <a:r>
              <a:rPr lang="pt-BR" sz="1800" baseline="-25000" dirty="0">
                <a:cs typeface="Times New Roman" pitchFamily="18" charset="0"/>
              </a:rPr>
              <a:t>4</a:t>
            </a:r>
            <a:r>
              <a:rPr lang="pt-BR" sz="1800" dirty="0">
                <a:cs typeface="Times New Roman" pitchFamily="18" charset="0"/>
              </a:rPr>
              <a:t>Be</a:t>
            </a:r>
            <a:r>
              <a:rPr lang="pt-BR" sz="1800" baseline="30000" dirty="0">
                <a:cs typeface="Times New Roman" pitchFamily="18" charset="0"/>
              </a:rPr>
              <a:t>9</a:t>
            </a:r>
            <a:r>
              <a:rPr lang="pt-BR" sz="1800" dirty="0">
                <a:cs typeface="Times New Roman" pitchFamily="18" charset="0"/>
              </a:rPr>
              <a:t> </a:t>
            </a:r>
            <a:r>
              <a:rPr lang="el-GR" sz="1800" dirty="0">
                <a:cs typeface="Times New Roman" pitchFamily="18" charset="0"/>
              </a:rPr>
              <a:t>→</a:t>
            </a:r>
            <a:r>
              <a:rPr lang="pt-BR" sz="1800" dirty="0">
                <a:cs typeface="Times New Roman" pitchFamily="18" charset="0"/>
              </a:rPr>
              <a:t> </a:t>
            </a:r>
            <a:r>
              <a:rPr lang="pt-BR" sz="1800" i="1" dirty="0">
                <a:cs typeface="Times New Roman" pitchFamily="18" charset="0"/>
              </a:rPr>
              <a:t>n +</a:t>
            </a:r>
            <a:r>
              <a:rPr lang="pt-BR" sz="1800" dirty="0">
                <a:cs typeface="Times New Roman" pitchFamily="18" charset="0"/>
              </a:rPr>
              <a:t> </a:t>
            </a:r>
            <a:r>
              <a:rPr lang="pt-BR" sz="1800" baseline="-25000" dirty="0">
                <a:cs typeface="Times New Roman" pitchFamily="18" charset="0"/>
              </a:rPr>
              <a:t>6</a:t>
            </a:r>
            <a:r>
              <a:rPr lang="pt-BR" sz="1800" dirty="0">
                <a:cs typeface="Times New Roman" pitchFamily="18" charset="0"/>
              </a:rPr>
              <a:t>C</a:t>
            </a:r>
            <a:r>
              <a:rPr lang="pt-BR" sz="1800" baseline="30000" dirty="0">
                <a:cs typeface="Times New Roman" pitchFamily="18" charset="0"/>
              </a:rPr>
              <a:t>12</a:t>
            </a:r>
            <a:r>
              <a:rPr lang="pt-BR" sz="1800" dirty="0">
                <a:cs typeface="Times New Roman" pitchFamily="18" charset="0"/>
              </a:rPr>
              <a:t> </a:t>
            </a:r>
            <a:r>
              <a:rPr lang="el-GR" sz="1800" dirty="0">
                <a:cs typeface="Times New Roman" pitchFamily="18" charset="0"/>
              </a:rPr>
              <a:t>→</a:t>
            </a:r>
            <a:r>
              <a:rPr lang="pt-BR" sz="1800" dirty="0">
                <a:cs typeface="Times New Roman" pitchFamily="18" charset="0"/>
              </a:rPr>
              <a:t> </a:t>
            </a:r>
            <a:r>
              <a:rPr lang="pt-BR" sz="1800" i="1" dirty="0">
                <a:cs typeface="Times New Roman" pitchFamily="18" charset="0"/>
              </a:rPr>
              <a:t>p</a:t>
            </a:r>
            <a:endParaRPr lang="el-GR" sz="1800" i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1620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282B7-6D93-DCA0-95C5-DB189165B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D0F26EDD-65BB-EB06-D790-5A3B55B63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052736"/>
            <a:ext cx="288200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6C532695-43E0-BBE2-1DDA-F0A65E53C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0654" y="260648"/>
            <a:ext cx="39780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dirty="0">
                <a:solidFill>
                  <a:srgbClr val="FF0000"/>
                </a:solidFill>
              </a:rPr>
              <a:t>O modelo atômico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440582C8-B1A2-E168-3AC8-4B9D3A9FA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4674776"/>
            <a:ext cx="511256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pt-BR" sz="1600" dirty="0"/>
              <a:t>O átomo de um elemento (A,Z) é formado por  Z prótons, Z elétrons e N=A-Z nêutrons;</a:t>
            </a: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pt-BR" sz="1600" dirty="0"/>
              <a:t>Os orbitais eletrônicos são representados por nuvens de probabilidade;</a:t>
            </a: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pt-BR" sz="1600" dirty="0"/>
              <a:t>Praticamente toda a massa dos átomos (~10</a:t>
            </a:r>
            <a:r>
              <a:rPr lang="pt-BR" sz="1600" baseline="30000" dirty="0"/>
              <a:t>-10 </a:t>
            </a:r>
            <a:r>
              <a:rPr lang="pt-BR" sz="1600" dirty="0"/>
              <a:t>m) está contida no núcleo (~10</a:t>
            </a:r>
            <a:r>
              <a:rPr lang="pt-BR" sz="1600" baseline="30000" dirty="0"/>
              <a:t>-14 </a:t>
            </a:r>
            <a:r>
              <a:rPr lang="pt-BR" sz="1600" dirty="0"/>
              <a:t>m).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2115262B-A586-F767-B0FD-C0F0C1B78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367" y="1052736"/>
            <a:ext cx="1981200" cy="13716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73F5F153-B095-0343-E4AF-5B6B6E9AD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8361" y="2741973"/>
            <a:ext cx="1661211" cy="169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364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AD3399E1-ED07-5D9C-1AA7-321ED8D939DF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B52F5A5-709F-6ADF-9C1E-0E5E38F75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548" y="1947457"/>
            <a:ext cx="4934903" cy="3064732"/>
          </a:xfrm>
          <a:prstGeom prst="rect">
            <a:avLst/>
          </a:prstGeom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A90EE881-78DF-995F-E981-5D13F61AC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32" y="703799"/>
            <a:ext cx="545208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800" dirty="0">
                <a:solidFill>
                  <a:srgbClr val="DC2300"/>
                </a:solidFill>
              </a:rPr>
              <a:t>O problema do decaimento </a:t>
            </a:r>
            <a:r>
              <a:rPr lang="pt-BR" sz="2800" dirty="0">
                <a:solidFill>
                  <a:srgbClr val="DC2300"/>
                </a:solidFill>
                <a:sym typeface="Symbol" panose="05050102010706020507" pitchFamily="18" charset="2"/>
              </a:rPr>
              <a:t></a:t>
            </a:r>
            <a:endParaRPr lang="pt-BR" sz="2800" dirty="0">
              <a:solidFill>
                <a:srgbClr val="DC2300"/>
              </a:solidFill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397DF763-2EBD-DA6D-E47F-A12448778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87" y="1476480"/>
            <a:ext cx="56223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1930-... </a:t>
            </a:r>
            <a:r>
              <a:rPr lang="pt-BR" sz="1800" dirty="0"/>
              <a:t>Não se sabia o porquê do espectro ser contínuo:</a:t>
            </a:r>
            <a:endParaRPr lang="el-GR" sz="1800" dirty="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43F963A0-3BB5-F10C-DE6C-76A8AF779B85}"/>
                  </a:ext>
                </a:extLst>
              </p:cNvPr>
              <p:cNvSpPr txBox="1"/>
              <p:nvPr/>
            </p:nvSpPr>
            <p:spPr>
              <a:xfrm>
                <a:off x="3132666" y="5085184"/>
                <a:ext cx="2953373" cy="14167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pt-BR" sz="20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sPre>
                      <m:r>
                        <a:rPr lang="pt-B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pt-BR" sz="200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m:rPr>
                              <m:sty m:val="p"/>
                            </m:rPr>
                            <a:rPr lang="pt-BR" sz="20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</m:sPre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pt-BR" sz="2000" b="0" dirty="0"/>
              </a:p>
              <a:p>
                <a:pPr/>
                <a:br>
                  <a:rPr lang="pt-BR" sz="2000" b="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  <m:sup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  <m:sup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sub>
                                <m:sup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p>
                        <m:sSup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43F963A0-3BB5-F10C-DE6C-76A8AF779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2666" y="5085184"/>
                <a:ext cx="2953373" cy="14167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0DE62-B291-05A6-4A61-2FCC8C2F2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818D05A5-4452-1D48-6AC9-D59C167ADD0E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1F8260C-CAD1-B34A-F046-650C28F9D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453" y="1845812"/>
            <a:ext cx="4195644" cy="2605629"/>
          </a:xfrm>
          <a:prstGeom prst="rect">
            <a:avLst/>
          </a:prstGeom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39B38946-A76D-B1C3-F7D7-AB6E2D433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32" y="703799"/>
            <a:ext cx="545208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800" dirty="0">
                <a:solidFill>
                  <a:srgbClr val="DC2300"/>
                </a:solidFill>
              </a:rPr>
              <a:t>O problema do decaimento </a:t>
            </a:r>
            <a:r>
              <a:rPr lang="pt-BR" sz="2800" dirty="0">
                <a:solidFill>
                  <a:srgbClr val="DC2300"/>
                </a:solidFill>
                <a:sym typeface="Symbol" panose="05050102010706020507" pitchFamily="18" charset="2"/>
              </a:rPr>
              <a:t></a:t>
            </a:r>
            <a:endParaRPr lang="pt-BR" sz="2800" dirty="0">
              <a:solidFill>
                <a:srgbClr val="DC2300"/>
              </a:solidFill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625DA578-081F-7FBF-6FB1-442F6BEF9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87" y="1476480"/>
            <a:ext cx="56223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1930-... </a:t>
            </a:r>
            <a:r>
              <a:rPr lang="pt-BR" sz="1800" dirty="0"/>
              <a:t>Não se sabia o porquê do espectro ser contínuo:</a:t>
            </a:r>
            <a:endParaRPr lang="el-GR" sz="1800" dirty="0">
              <a:cs typeface="Times New Roman" pitchFamily="18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E2F2D6F6-8E90-AA3A-1176-ABD31269F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847" y="6238888"/>
            <a:ext cx="56223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dirty="0"/>
              <a:t>Bohr propôs que se abandonasse a conservação de energia!</a:t>
            </a:r>
            <a:endParaRPr lang="el-GR" sz="1800" dirty="0">
              <a:cs typeface="Times New Roman" pitchFamily="18" charset="0"/>
            </a:endParaRPr>
          </a:p>
        </p:txBody>
      </p:sp>
      <p:pic>
        <p:nvPicPr>
          <p:cNvPr id="4" name="Picture 4" descr="Bohr">
            <a:extLst>
              <a:ext uri="{FF2B5EF4-FFF2-40B4-BE49-F238E27FC236}">
                <a16:creationId xmlns:a16="http://schemas.microsoft.com/office/drawing/2014/main" id="{AF8DCC72-F0F9-210E-8CFE-A5F933868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900" y="5229200"/>
            <a:ext cx="1092947" cy="137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E68E1D45-6B0D-7A18-A684-198B45F432D5}"/>
                  </a:ext>
                </a:extLst>
              </p:cNvPr>
              <p:cNvSpPr txBox="1"/>
              <p:nvPr/>
            </p:nvSpPr>
            <p:spPr>
              <a:xfrm>
                <a:off x="3249588" y="4581128"/>
                <a:ext cx="2953373" cy="14167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pt-BR" sz="20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sPre>
                      <m:r>
                        <a:rPr lang="pt-B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pt-BR" sz="200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m:rPr>
                              <m:sty m:val="p"/>
                            </m:rPr>
                            <a:rPr lang="pt-BR" sz="20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</m:sPre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pt-BR" sz="2000" b="0" dirty="0"/>
              </a:p>
              <a:p>
                <a:pPr/>
                <a:br>
                  <a:rPr lang="pt-BR" sz="2000" b="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  <m:sup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  <m:sup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sub>
                                <m:sup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p>
                        <m:sSup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E68E1D45-6B0D-7A18-A684-198B45F43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588" y="4581128"/>
                <a:ext cx="2953373" cy="14167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42635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CEAFA-3FE2-6E87-FFE3-750CC6A66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E9AFDB79-4F2D-B823-D5DA-47D4DFA30CCF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93E9758-DBB8-2608-EBBC-AF9F5760D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196752"/>
            <a:ext cx="3397563" cy="2109995"/>
          </a:xfrm>
          <a:prstGeom prst="rect">
            <a:avLst/>
          </a:prstGeom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0FF1E6D4-4428-0499-5191-EA937AB40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32" y="703799"/>
            <a:ext cx="545208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800" dirty="0">
                <a:solidFill>
                  <a:srgbClr val="DC2300"/>
                </a:solidFill>
              </a:rPr>
              <a:t>O problema do decaimento </a:t>
            </a:r>
            <a:r>
              <a:rPr lang="pt-BR" sz="2800" dirty="0">
                <a:solidFill>
                  <a:srgbClr val="DC2300"/>
                </a:solidFill>
                <a:sym typeface="Symbol" panose="05050102010706020507" pitchFamily="18" charset="2"/>
              </a:rPr>
              <a:t></a:t>
            </a:r>
            <a:endParaRPr lang="pt-BR" sz="2800" dirty="0">
              <a:solidFill>
                <a:srgbClr val="DC2300"/>
              </a:solidFill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3F96F4E9-AF0E-F3BD-93EA-88F9BB7E7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840" y="1196752"/>
            <a:ext cx="31020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1930-... </a:t>
            </a:r>
            <a:r>
              <a:rPr lang="pt-BR" sz="1800" dirty="0"/>
              <a:t>Não se sabia o porquê do espectro ser contínuo:</a:t>
            </a:r>
            <a:endParaRPr lang="el-GR" sz="1800" dirty="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01E712EF-3FF3-D0E2-30C1-FF00DB6A51D3}"/>
                  </a:ext>
                </a:extLst>
              </p:cNvPr>
              <p:cNvSpPr txBox="1"/>
              <p:nvPr/>
            </p:nvSpPr>
            <p:spPr>
              <a:xfrm>
                <a:off x="5004048" y="3392369"/>
                <a:ext cx="2303430" cy="3134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pt-BR" sz="20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sPre>
                      <m:r>
                        <a:rPr lang="pt-B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pt-BR" sz="200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m:rPr>
                              <m:sty m:val="p"/>
                            </m:rPr>
                            <a:rPr lang="pt-BR" sz="20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</m:sPre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pt-BR" sz="2000" b="0" dirty="0"/>
              </a:p>
            </p:txBody>
          </p:sp>
        </mc:Choice>
        <mc:Fallback xmlns="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01E712EF-3FF3-D0E2-30C1-FF00DB6A5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3392369"/>
                <a:ext cx="2303430" cy="313484"/>
              </a:xfrm>
              <a:prstGeom prst="rect">
                <a:avLst/>
              </a:prstGeom>
              <a:blipFill>
                <a:blip r:embed="rId3"/>
                <a:stretch>
                  <a:fillRect b="-3461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6" descr="pauli">
            <a:extLst>
              <a:ext uri="{FF2B5EF4-FFF2-40B4-BE49-F238E27FC236}">
                <a16:creationId xmlns:a16="http://schemas.microsoft.com/office/drawing/2014/main" id="{E8F4A6CE-25F4-93B8-AD86-813D7E1BD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4525" y="2420888"/>
            <a:ext cx="122555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29C7761-C9A2-2540-FC91-95CF83C76177}"/>
              </a:ext>
            </a:extLst>
          </p:cNvPr>
          <p:cNvSpPr txBox="1"/>
          <p:nvPr/>
        </p:nvSpPr>
        <p:spPr>
          <a:xfrm>
            <a:off x="809402" y="4148088"/>
            <a:ext cx="15926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0" i="0" u="none" strike="noStrike" baseline="0" dirty="0">
                <a:cs typeface="Times New Roman" panose="02020603050405020304" pitchFamily="18" charset="0"/>
              </a:rPr>
              <a:t>Wolfgang E. </a:t>
            </a:r>
            <a:r>
              <a:rPr lang="pt-BR" sz="1400" b="0" i="0" u="none" strike="noStrike" baseline="0" dirty="0" err="1">
                <a:cs typeface="Times New Roman" panose="02020603050405020304" pitchFamily="18" charset="0"/>
              </a:rPr>
              <a:t>Pauli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(1900 - 1958)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4">
                <a:extLst>
                  <a:ext uri="{FF2B5EF4-FFF2-40B4-BE49-F238E27FC236}">
                    <a16:creationId xmlns:a16="http://schemas.microsoft.com/office/drawing/2014/main" id="{6E8D6027-47F4-A656-45FA-3628465757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21852" y="3995122"/>
                <a:ext cx="5622305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800" b="1" dirty="0"/>
                  <a:t>1931 </a:t>
                </a:r>
                <a:r>
                  <a:rPr lang="pt-BR" sz="1800" dirty="0"/>
                  <a:t>Pauli propôs uma partícula leve e neutra (“nêutron”) dividindo a energia com a </a:t>
                </a:r>
                <a14:m>
                  <m:oMath xmlns:m="http://schemas.openxmlformats.org/officeDocument/2006/math">
                    <m:r>
                      <a:rPr lang="pt-BR" sz="180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</m:t>
                    </m:r>
                  </m:oMath>
                </a14:m>
                <a:r>
                  <a:rPr lang="pt-BR" sz="1800" dirty="0">
                    <a:cs typeface="Times New Roman" pitchFamily="18" charset="0"/>
                  </a:rPr>
                  <a:t>.</a:t>
                </a:r>
                <a:endParaRPr lang="el-GR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 Box 4">
                <a:extLst>
                  <a:ext uri="{FF2B5EF4-FFF2-40B4-BE49-F238E27FC236}">
                    <a16:creationId xmlns:a16="http://schemas.microsoft.com/office/drawing/2014/main" id="{6E8D6027-47F4-A656-45FA-362846575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21852" y="3995122"/>
                <a:ext cx="5622305" cy="646331"/>
              </a:xfrm>
              <a:prstGeom prst="rect">
                <a:avLst/>
              </a:prstGeom>
              <a:blipFill>
                <a:blip r:embed="rId5"/>
                <a:stretch>
                  <a:fillRect l="-867" t="-4717" b="-1415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15">
            <a:extLst>
              <a:ext uri="{FF2B5EF4-FFF2-40B4-BE49-F238E27FC236}">
                <a16:creationId xmlns:a16="http://schemas.microsoft.com/office/drawing/2014/main" id="{66ABDE1F-93DD-A46E-8C3B-37AE2893C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1852" y="5193570"/>
            <a:ext cx="43466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1932 </a:t>
            </a:r>
            <a:r>
              <a:rPr lang="pt-BR" sz="1800" dirty="0"/>
              <a:t>A descoberta do nêutron por Chadwick e Fermi rebatiza a partícula de “neutrino”.</a:t>
            </a:r>
          </a:p>
        </p:txBody>
      </p:sp>
      <p:pic>
        <p:nvPicPr>
          <p:cNvPr id="13" name="Picture 16" descr="chadwick">
            <a:extLst>
              <a:ext uri="{FF2B5EF4-FFF2-40B4-BE49-F238E27FC236}">
                <a16:creationId xmlns:a16="http://schemas.microsoft.com/office/drawing/2014/main" id="{C6070FB5-E37C-98CC-0D83-DC459A0FB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8276" y="4653136"/>
            <a:ext cx="1225551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98541FA-DE16-8351-7AE8-858BEF6BD18E}"/>
              </a:ext>
            </a:extLst>
          </p:cNvPr>
          <p:cNvSpPr txBox="1"/>
          <p:nvPr/>
        </p:nvSpPr>
        <p:spPr>
          <a:xfrm>
            <a:off x="809402" y="6309225"/>
            <a:ext cx="1500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James Chadwick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(1891 - 1974)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pic>
        <p:nvPicPr>
          <p:cNvPr id="18" name="Picture 9" descr="femi1">
            <a:extLst>
              <a:ext uri="{FF2B5EF4-FFF2-40B4-BE49-F238E27FC236}">
                <a16:creationId xmlns:a16="http://schemas.microsoft.com/office/drawing/2014/main" id="{30B65E17-2A55-92BA-3457-6EAA595CC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88279" y="4636689"/>
            <a:ext cx="1391536" cy="174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0C768ACF-6066-24A8-4BC6-A7C5C636B9B7}"/>
              </a:ext>
            </a:extLst>
          </p:cNvPr>
          <p:cNvSpPr txBox="1"/>
          <p:nvPr/>
        </p:nvSpPr>
        <p:spPr>
          <a:xfrm>
            <a:off x="6967758" y="6309320"/>
            <a:ext cx="15841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Enrico Fermi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(1901-1954)</a:t>
            </a:r>
            <a:endParaRPr lang="pt-BR" sz="1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96969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24E5B-A7D7-012B-AB75-A04ADBD57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0" name="Text Box 4">
            <a:extLst>
              <a:ext uri="{FF2B5EF4-FFF2-40B4-BE49-F238E27FC236}">
                <a16:creationId xmlns:a16="http://schemas.microsoft.com/office/drawing/2014/main" id="{BE890B62-47B9-A2A9-307B-4CE9079F0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057" y="3178617"/>
            <a:ext cx="5473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1934 </a:t>
            </a:r>
            <a:r>
              <a:rPr lang="pt-BR" sz="1800" dirty="0"/>
              <a:t>Enrico Fermi descreve a teoria do decaimento </a:t>
            </a:r>
            <a:r>
              <a:rPr lang="el-GR" sz="1800" dirty="0">
                <a:cs typeface="Times New Roman" pitchFamily="18" charset="0"/>
              </a:rPr>
              <a:t>β</a:t>
            </a:r>
            <a:r>
              <a:rPr lang="pt-BR" sz="1800" dirty="0">
                <a:cs typeface="Times New Roman" pitchFamily="18" charset="0"/>
              </a:rPr>
              <a:t>:</a:t>
            </a:r>
            <a:endParaRPr lang="el-GR" sz="1800" dirty="0">
              <a:cs typeface="Times New Roman" pitchFamily="18" charset="0"/>
            </a:endParaRPr>
          </a:p>
        </p:txBody>
      </p:sp>
      <p:sp>
        <p:nvSpPr>
          <p:cNvPr id="126984" name="Text Box 8">
            <a:extLst>
              <a:ext uri="{FF2B5EF4-FFF2-40B4-BE49-F238E27FC236}">
                <a16:creationId xmlns:a16="http://schemas.microsoft.com/office/drawing/2014/main" id="{036EB1E4-33F8-DFF0-EC84-1C389C077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1872" y="6186807"/>
            <a:ext cx="5473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1942 </a:t>
            </a:r>
            <a:r>
              <a:rPr lang="pt-BR" sz="1800" dirty="0"/>
              <a:t>Fermi monta o primeiro reator de fissão controlada.</a:t>
            </a:r>
          </a:p>
        </p:txBody>
      </p:sp>
      <p:pic>
        <p:nvPicPr>
          <p:cNvPr id="126985" name="Picture 9" descr="femi1">
            <a:extLst>
              <a:ext uri="{FF2B5EF4-FFF2-40B4-BE49-F238E27FC236}">
                <a16:creationId xmlns:a16="http://schemas.microsoft.com/office/drawing/2014/main" id="{8CD8A55A-D595-E4B2-5A49-4B8F1F3E2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848" y="1268760"/>
            <a:ext cx="143668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6" name="Picture 10" descr="beta_menos">
            <a:extLst>
              <a:ext uri="{FF2B5EF4-FFF2-40B4-BE49-F238E27FC236}">
                <a16:creationId xmlns:a16="http://schemas.microsoft.com/office/drawing/2014/main" id="{97FCE8C6-1B5F-9596-DFF6-28CBF6644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3333" y="3656694"/>
            <a:ext cx="3046854" cy="1412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7" name="Picture 11" descr="beta_mais">
            <a:extLst>
              <a:ext uri="{FF2B5EF4-FFF2-40B4-BE49-F238E27FC236}">
                <a16:creationId xmlns:a16="http://schemas.microsoft.com/office/drawing/2014/main" id="{3B3D8F0B-5FD7-EA48-49D6-239348E0B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8369" y="3675062"/>
            <a:ext cx="3007235" cy="139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>
            <a:extLst>
              <a:ext uri="{FF2B5EF4-FFF2-40B4-BE49-F238E27FC236}">
                <a16:creationId xmlns:a16="http://schemas.microsoft.com/office/drawing/2014/main" id="{0885FB88-CB5E-EC0C-BA12-EB684C244507}"/>
              </a:ext>
            </a:extLst>
          </p:cNvPr>
          <p:cNvGrpSpPr>
            <a:grpSpLocks/>
          </p:cNvGrpSpPr>
          <p:nvPr/>
        </p:nvGrpSpPr>
        <p:grpSpPr bwMode="auto">
          <a:xfrm>
            <a:off x="398078" y="5691862"/>
            <a:ext cx="1368425" cy="762000"/>
            <a:chOff x="0" y="844"/>
            <a:chExt cx="862" cy="437"/>
          </a:xfrm>
        </p:grpSpPr>
        <p:pic>
          <p:nvPicPr>
            <p:cNvPr id="34839" name="Picture 13" descr="nobel_l">
              <a:extLst>
                <a:ext uri="{FF2B5EF4-FFF2-40B4-BE49-F238E27FC236}">
                  <a16:creationId xmlns:a16="http://schemas.microsoft.com/office/drawing/2014/main" id="{749B2954-B97C-ADE3-3A99-5C7DE591A2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844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40" name="Text Box 14">
              <a:extLst>
                <a:ext uri="{FF2B5EF4-FFF2-40B4-BE49-F238E27FC236}">
                  <a16:creationId xmlns:a16="http://schemas.microsoft.com/office/drawing/2014/main" id="{2EF94546-344A-F5C4-6DD5-365C522668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1071"/>
              <a:ext cx="477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1938</a:t>
              </a:r>
              <a:endParaRPr lang="pt-BR" sz="1800" dirty="0"/>
            </a:p>
          </p:txBody>
        </p:sp>
      </p:grpSp>
      <p:sp>
        <p:nvSpPr>
          <p:cNvPr id="3" name="Rectangle 1">
            <a:extLst>
              <a:ext uri="{FF2B5EF4-FFF2-40B4-BE49-F238E27FC236}">
                <a16:creationId xmlns:a16="http://schemas.microsoft.com/office/drawing/2014/main" id="{9275B2D0-A662-B17C-205B-FD8FF06CD884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070725D-6FE4-CB66-08FA-AAABB153ACA5}"/>
              </a:ext>
            </a:extLst>
          </p:cNvPr>
          <p:cNvSpPr txBox="1"/>
          <p:nvPr/>
        </p:nvSpPr>
        <p:spPr>
          <a:xfrm>
            <a:off x="182327" y="3068985"/>
            <a:ext cx="15841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Enrico Fermi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(1901-1954)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A7C1629-B0AB-2AC2-B397-0AC5995EF0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9956" y="537140"/>
            <a:ext cx="4232675" cy="26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058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E7C83-591B-47AD-43D8-3316D6F16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72" name="Text Box 20">
            <a:extLst>
              <a:ext uri="{FF2B5EF4-FFF2-40B4-BE49-F238E27FC236}">
                <a16:creationId xmlns:a16="http://schemas.microsoft.com/office/drawing/2014/main" id="{AE051D26-3F4B-79EC-297E-32F975308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28" y="1052736"/>
            <a:ext cx="62151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1932</a:t>
            </a:r>
            <a:r>
              <a:rPr lang="pt-BR" sz="1800" dirty="0"/>
              <a:t> Carl Anderson descobre o pósitron (</a:t>
            </a:r>
            <a:r>
              <a:rPr lang="pt-BR" sz="1800" i="1" dirty="0"/>
              <a:t>e+</a:t>
            </a:r>
            <a:r>
              <a:rPr lang="pt-BR" sz="1800" dirty="0"/>
              <a:t>) numa câmara de Wilson.</a:t>
            </a:r>
          </a:p>
        </p:txBody>
      </p:sp>
      <p:pic>
        <p:nvPicPr>
          <p:cNvPr id="125973" name="Picture 21" descr="anderson">
            <a:extLst>
              <a:ext uri="{FF2B5EF4-FFF2-40B4-BE49-F238E27FC236}">
                <a16:creationId xmlns:a16="http://schemas.microsoft.com/office/drawing/2014/main" id="{0F5B6DC8-60C7-E2AD-0395-508EEEEA1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1584176" cy="224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74" name="Picture 22" descr="Anderson_positron">
            <a:extLst>
              <a:ext uri="{FF2B5EF4-FFF2-40B4-BE49-F238E27FC236}">
                <a16:creationId xmlns:a16="http://schemas.microsoft.com/office/drawing/2014/main" id="{8AEA7AB1-64D2-E60D-E3ED-49CEF40CB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097786"/>
            <a:ext cx="2304256" cy="2267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4CBB05C-AE22-1929-506B-772C24CE1FF2}"/>
              </a:ext>
            </a:extLst>
          </p:cNvPr>
          <p:cNvSpPr txBox="1"/>
          <p:nvPr/>
        </p:nvSpPr>
        <p:spPr>
          <a:xfrm>
            <a:off x="539552" y="3222484"/>
            <a:ext cx="15841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Carl David Anderson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(1905-1991)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B828D15-EC00-87F8-7636-46F8ADE2287E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35309914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56E8D-F6CF-03FC-AAF2-E7D39D130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72" name="Text Box 20">
            <a:extLst>
              <a:ext uri="{FF2B5EF4-FFF2-40B4-BE49-F238E27FC236}">
                <a16:creationId xmlns:a16="http://schemas.microsoft.com/office/drawing/2014/main" id="{68501070-0CB7-FE1F-45A9-34AEE110B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28" y="1052736"/>
            <a:ext cx="62151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1932</a:t>
            </a:r>
            <a:r>
              <a:rPr lang="pt-BR" sz="1800" dirty="0"/>
              <a:t> Carl Anderson descobre o pósitron (</a:t>
            </a:r>
            <a:r>
              <a:rPr lang="pt-BR" sz="1800" i="1" dirty="0"/>
              <a:t>e+</a:t>
            </a:r>
            <a:r>
              <a:rPr lang="pt-BR" sz="1800" dirty="0"/>
              <a:t>) numa câmara de Wilson.</a:t>
            </a:r>
          </a:p>
        </p:txBody>
      </p:sp>
      <p:pic>
        <p:nvPicPr>
          <p:cNvPr id="125973" name="Picture 21" descr="anderson">
            <a:extLst>
              <a:ext uri="{FF2B5EF4-FFF2-40B4-BE49-F238E27FC236}">
                <a16:creationId xmlns:a16="http://schemas.microsoft.com/office/drawing/2014/main" id="{045818B6-BB04-5FA4-10C7-8AC42BD18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1584176" cy="224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74" name="Picture 22" descr="Anderson_positron">
            <a:extLst>
              <a:ext uri="{FF2B5EF4-FFF2-40B4-BE49-F238E27FC236}">
                <a16:creationId xmlns:a16="http://schemas.microsoft.com/office/drawing/2014/main" id="{A82D0661-174F-4942-F11D-D779CA286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097786"/>
            <a:ext cx="2304256" cy="2267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40A6934-5920-0583-86C8-0715518CF639}"/>
              </a:ext>
            </a:extLst>
          </p:cNvPr>
          <p:cNvSpPr txBox="1"/>
          <p:nvPr/>
        </p:nvSpPr>
        <p:spPr>
          <a:xfrm>
            <a:off x="539552" y="3222484"/>
            <a:ext cx="15841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Carl David Anderson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(1905-1991)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C11F9E8-1286-20D2-F086-E64834C5EE1D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  <p:sp>
        <p:nvSpPr>
          <p:cNvPr id="5" name="Text Box 20">
            <a:extLst>
              <a:ext uri="{FF2B5EF4-FFF2-40B4-BE49-F238E27FC236}">
                <a16:creationId xmlns:a16="http://schemas.microsoft.com/office/drawing/2014/main" id="{D354052C-AC2B-7616-9909-802A7D835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28" y="4726885"/>
            <a:ext cx="62151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1936</a:t>
            </a:r>
            <a:r>
              <a:rPr lang="pt-BR" sz="1800" dirty="0"/>
              <a:t> Anderson &amp; </a:t>
            </a:r>
            <a:r>
              <a:rPr lang="pt-BR" sz="1800" dirty="0" err="1"/>
              <a:t>Neddermeyer</a:t>
            </a:r>
            <a:r>
              <a:rPr lang="pt-BR" sz="1800" dirty="0"/>
              <a:t> descobrem o múon (µ) nos raios cósmicos.</a:t>
            </a:r>
          </a:p>
        </p:txBody>
      </p:sp>
      <p:grpSp>
        <p:nvGrpSpPr>
          <p:cNvPr id="6" name="Group 23">
            <a:extLst>
              <a:ext uri="{FF2B5EF4-FFF2-40B4-BE49-F238E27FC236}">
                <a16:creationId xmlns:a16="http://schemas.microsoft.com/office/drawing/2014/main" id="{DE5502FF-5937-85E9-FD4B-359C2D61C5E2}"/>
              </a:ext>
            </a:extLst>
          </p:cNvPr>
          <p:cNvGrpSpPr>
            <a:grpSpLocks/>
          </p:cNvGrpSpPr>
          <p:nvPr/>
        </p:nvGrpSpPr>
        <p:grpSpPr bwMode="auto">
          <a:xfrm>
            <a:off x="6084168" y="3735832"/>
            <a:ext cx="2880320" cy="617537"/>
            <a:chOff x="5549" y="-57"/>
            <a:chExt cx="1980" cy="389"/>
          </a:xfrm>
        </p:grpSpPr>
        <p:pic>
          <p:nvPicPr>
            <p:cNvPr id="7" name="Picture 24" descr="nobel_l">
              <a:extLst>
                <a:ext uri="{FF2B5EF4-FFF2-40B4-BE49-F238E27FC236}">
                  <a16:creationId xmlns:a16="http://schemas.microsoft.com/office/drawing/2014/main" id="{57561B47-D330-B17A-01D7-9D39D4C830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49" y="-57"/>
              <a:ext cx="387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25">
              <a:extLst>
                <a:ext uri="{FF2B5EF4-FFF2-40B4-BE49-F238E27FC236}">
                  <a16:creationId xmlns:a16="http://schemas.microsoft.com/office/drawing/2014/main" id="{589BF917-B05B-E43B-BBA1-465CB08F31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8" y="-12"/>
              <a:ext cx="163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1936 </a:t>
              </a:r>
              <a:r>
                <a:rPr lang="pt-BR" sz="1800" dirty="0" err="1"/>
                <a:t>Hess</a:t>
              </a:r>
              <a:r>
                <a:rPr lang="pt-BR" sz="1800" dirty="0"/>
                <a:t> &amp; Anderson</a:t>
              </a:r>
            </a:p>
          </p:txBody>
        </p:sp>
      </p:grpSp>
      <p:pic>
        <p:nvPicPr>
          <p:cNvPr id="4" name="Picture 11" descr="Neddermeyer">
            <a:extLst>
              <a:ext uri="{FF2B5EF4-FFF2-40B4-BE49-F238E27FC236}">
                <a16:creationId xmlns:a16="http://schemas.microsoft.com/office/drawing/2014/main" id="{881F9311-0092-DB44-F0BC-98EDDABA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077072"/>
            <a:ext cx="1584176" cy="223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B4738A2-1301-F055-3873-950A3E9777B9}"/>
              </a:ext>
            </a:extLst>
          </p:cNvPr>
          <p:cNvSpPr txBox="1"/>
          <p:nvPr/>
        </p:nvSpPr>
        <p:spPr>
          <a:xfrm>
            <a:off x="507134" y="6309320"/>
            <a:ext cx="15841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Seth </a:t>
            </a:r>
            <a:r>
              <a:rPr lang="pt-BR" sz="1400" dirty="0" err="1">
                <a:cs typeface="Times New Roman" panose="02020603050405020304" pitchFamily="18" charset="0"/>
              </a:rPr>
              <a:t>Neddermeyer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(1907-1988)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A484BC3-60BD-E5B1-4E36-A45663356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4408" y="44624"/>
            <a:ext cx="851728" cy="85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5456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449255" y="787748"/>
            <a:ext cx="7667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1935 </a:t>
            </a:r>
            <a:r>
              <a:rPr lang="pt-BR" sz="1800" dirty="0"/>
              <a:t>H. </a:t>
            </a:r>
            <a:r>
              <a:rPr lang="pt-BR" sz="1800" dirty="0" err="1"/>
              <a:t>Yukawa</a:t>
            </a:r>
            <a:r>
              <a:rPr lang="pt-BR" sz="1800" dirty="0"/>
              <a:t> formula a hipótese do </a:t>
            </a:r>
            <a:r>
              <a:rPr lang="pt-BR" sz="1800" dirty="0" err="1"/>
              <a:t>méson</a:t>
            </a:r>
            <a:r>
              <a:rPr lang="pt-BR" sz="1800" dirty="0"/>
              <a:t> para as interações nucleares.</a:t>
            </a:r>
          </a:p>
        </p:txBody>
      </p:sp>
      <p:pic>
        <p:nvPicPr>
          <p:cNvPr id="128006" name="Picture 6" descr="yukaw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428736"/>
            <a:ext cx="601858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143768" y="5643578"/>
            <a:ext cx="1512887" cy="762000"/>
            <a:chOff x="0" y="844"/>
            <a:chExt cx="862" cy="437"/>
          </a:xfrm>
        </p:grpSpPr>
        <p:pic>
          <p:nvPicPr>
            <p:cNvPr id="13334" name="Picture 8" descr="nobel_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844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35" name="Text Box 9"/>
            <p:cNvSpPr txBox="1">
              <a:spLocks noChangeArrowheads="1"/>
            </p:cNvSpPr>
            <p:nvPr/>
          </p:nvSpPr>
          <p:spPr bwMode="auto">
            <a:xfrm>
              <a:off x="385" y="1071"/>
              <a:ext cx="477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1949</a:t>
              </a:r>
              <a:endParaRPr lang="pt-BR" sz="1800" dirty="0"/>
            </a:p>
          </p:txBody>
        </p:sp>
      </p:grpSp>
      <p:graphicFrame>
        <p:nvGraphicFramePr>
          <p:cNvPr id="128014" name="Object 14"/>
          <p:cNvGraphicFramePr>
            <a:graphicFrameLocks noChangeAspect="1"/>
          </p:cNvGraphicFramePr>
          <p:nvPr/>
        </p:nvGraphicFramePr>
        <p:xfrm>
          <a:off x="3571868" y="4929198"/>
          <a:ext cx="142240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61760" imgH="228600" progId="Equation.3">
                  <p:embed/>
                </p:oleObj>
              </mc:Choice>
              <mc:Fallback>
                <p:oleObj name="Equation" r:id="rId4" imgW="761760" imgH="228600" progId="Equation.3">
                  <p:embed/>
                  <p:pic>
                    <p:nvPicPr>
                      <p:cNvPr id="128014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68" y="4929198"/>
                        <a:ext cx="1422400" cy="425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13">
            <a:extLst>
              <a:ext uri="{FF2B5EF4-FFF2-40B4-BE49-F238E27FC236}">
                <a16:creationId xmlns:a16="http://schemas.microsoft.com/office/drawing/2014/main" id="{63A955DB-1847-504A-3029-6CC98F5D01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8977096"/>
              </p:ext>
            </p:extLst>
          </p:nvPr>
        </p:nvGraphicFramePr>
        <p:xfrm>
          <a:off x="3419872" y="5942158"/>
          <a:ext cx="1428760" cy="359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74360" imgH="203040" progId="Equation.3">
                  <p:embed/>
                </p:oleObj>
              </mc:Choice>
              <mc:Fallback>
                <p:oleObj name="Equation" r:id="rId6" imgW="774360" imgH="203040" progId="Equation.3">
                  <p:embed/>
                  <p:pic>
                    <p:nvPicPr>
                      <p:cNvPr id="128013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5942158"/>
                        <a:ext cx="1428760" cy="3598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5D98F4E6-79E5-59BB-2E9B-6722F2864C88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5ED3F39-246B-7933-77BF-3D218DC0B402}"/>
              </a:ext>
            </a:extLst>
          </p:cNvPr>
          <p:cNvSpPr txBox="1"/>
          <p:nvPr/>
        </p:nvSpPr>
        <p:spPr>
          <a:xfrm>
            <a:off x="1500166" y="4715973"/>
            <a:ext cx="15841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Hideki </a:t>
            </a:r>
            <a:r>
              <a:rPr lang="pt-BR" sz="1400" dirty="0" err="1">
                <a:cs typeface="Times New Roman" panose="02020603050405020304" pitchFamily="18" charset="0"/>
              </a:rPr>
              <a:t>Yukawa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(1907-1981)</a:t>
            </a:r>
            <a:endParaRPr lang="pt-BR" sz="1400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7">
            <a:extLst>
              <a:ext uri="{FF2B5EF4-FFF2-40B4-BE49-F238E27FC236}">
                <a16:creationId xmlns:a16="http://schemas.microsoft.com/office/drawing/2014/main" id="{0D00963F-E2AB-4D64-BF9D-414C587B3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96975"/>
            <a:ext cx="595512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1794</a:t>
            </a:r>
            <a:r>
              <a:rPr lang="pt-BR" sz="1800" dirty="0"/>
              <a:t> Proust estabelece a lei da composição constante: “na formação de um determinado composto, seus elementos constituintes combinam-se sempre na mesma proporção de massa, independente da origem ou modo de preparação do composto.”</a:t>
            </a: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3A39A40C-02AD-46AF-BB76-EF0A035A1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92" y="2793589"/>
            <a:ext cx="28438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1200" dirty="0"/>
              <a:t>Joseph Louis Proust (1754-1826)</a:t>
            </a:r>
          </a:p>
        </p:txBody>
      </p:sp>
      <p:pic>
        <p:nvPicPr>
          <p:cNvPr id="156674" name="Picture 2">
            <a:extLst>
              <a:ext uri="{FF2B5EF4-FFF2-40B4-BE49-F238E27FC236}">
                <a16:creationId xmlns:a16="http://schemas.microsoft.com/office/drawing/2014/main" id="{9CD6A239-9867-4F0B-839F-8E915AC3E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33" y="1196975"/>
            <a:ext cx="1193684" cy="155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76" name="Picture 4" descr="Quais São as Leis Ponderais na Química? | Descomplica">
            <a:extLst>
              <a:ext uri="{FF2B5EF4-FFF2-40B4-BE49-F238E27FC236}">
                <a16:creationId xmlns:a16="http://schemas.microsoft.com/office/drawing/2014/main" id="{1E600836-59E8-4B47-8F98-2E9BAB670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97" y="3070588"/>
            <a:ext cx="5927576" cy="198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59F35F-03B7-DFFB-49A5-F4BFE2FC54B4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7416825" cy="836968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XVIII</a:t>
            </a:r>
          </a:p>
        </p:txBody>
      </p:sp>
    </p:spTree>
    <p:extLst>
      <p:ext uri="{BB962C8B-B14F-4D97-AF65-F5344CB8AC3E}">
        <p14:creationId xmlns:p14="http://schemas.microsoft.com/office/powerpoint/2010/main" val="24416217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1312880" y="908150"/>
            <a:ext cx="64817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1938 </a:t>
            </a:r>
            <a:r>
              <a:rPr lang="pt-BR" sz="1800" dirty="0"/>
              <a:t>Otto </a:t>
            </a:r>
            <a:r>
              <a:rPr lang="pt-BR" sz="1800" dirty="0" err="1"/>
              <a:t>Hahn</a:t>
            </a:r>
            <a:r>
              <a:rPr lang="pt-BR" sz="1800" dirty="0"/>
              <a:t>, juntamente com Fritz </a:t>
            </a:r>
            <a:r>
              <a:rPr lang="pt-BR" sz="1800" dirty="0" err="1"/>
              <a:t>Straßmann</a:t>
            </a:r>
            <a:r>
              <a:rPr lang="pt-BR" sz="1800" dirty="0"/>
              <a:t> e Lise </a:t>
            </a:r>
            <a:r>
              <a:rPr lang="pt-BR" sz="1800" dirty="0" err="1"/>
              <a:t>Meitner</a:t>
            </a:r>
            <a:r>
              <a:rPr lang="pt-BR" sz="1800" dirty="0"/>
              <a:t>, descobre a fissão nuclear.</a:t>
            </a:r>
          </a:p>
        </p:txBody>
      </p:sp>
      <p:pic>
        <p:nvPicPr>
          <p:cNvPr id="126992" name="Picture 16" descr="hah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92" y="836712"/>
            <a:ext cx="9525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2B89B89-3390-808F-F780-C067715B7B8B}"/>
              </a:ext>
            </a:extLst>
          </p:cNvPr>
          <p:cNvSpPr txBox="1"/>
          <p:nvPr/>
        </p:nvSpPr>
        <p:spPr>
          <a:xfrm>
            <a:off x="93691" y="2234052"/>
            <a:ext cx="12287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Otto Hahn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(1879-1968)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1AEBAEA-9F37-E472-6A6E-13A089FDE4C2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  <p:pic>
        <p:nvPicPr>
          <p:cNvPr id="8" name="Picture 17" descr="Fission">
            <a:extLst>
              <a:ext uri="{FF2B5EF4-FFF2-40B4-BE49-F238E27FC236}">
                <a16:creationId xmlns:a16="http://schemas.microsoft.com/office/drawing/2014/main" id="{C1E37CD0-5BAF-4C62-668D-8F9AE568B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2242" y="1268512"/>
            <a:ext cx="2808288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21">
            <a:extLst>
              <a:ext uri="{FF2B5EF4-FFF2-40B4-BE49-F238E27FC236}">
                <a16:creationId xmlns:a16="http://schemas.microsoft.com/office/drawing/2014/main" id="{E3EEC586-E091-FD1F-7300-CAFA1A44209F}"/>
              </a:ext>
            </a:extLst>
          </p:cNvPr>
          <p:cNvGrpSpPr>
            <a:grpSpLocks/>
          </p:cNvGrpSpPr>
          <p:nvPr/>
        </p:nvGrpSpPr>
        <p:grpSpPr bwMode="auto">
          <a:xfrm>
            <a:off x="7000892" y="1411387"/>
            <a:ext cx="2035175" cy="1006475"/>
            <a:chOff x="2064" y="1071"/>
            <a:chExt cx="1282" cy="634"/>
          </a:xfrm>
        </p:grpSpPr>
        <p:pic>
          <p:nvPicPr>
            <p:cNvPr id="10" name="Picture 22" descr="nobel_l">
              <a:extLst>
                <a:ext uri="{FF2B5EF4-FFF2-40B4-BE49-F238E27FC236}">
                  <a16:creationId xmlns:a16="http://schemas.microsoft.com/office/drawing/2014/main" id="{CF9BAA1C-FD09-B4A4-C2FE-98162B9E8B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64" y="1071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23">
              <a:extLst>
                <a:ext uri="{FF2B5EF4-FFF2-40B4-BE49-F238E27FC236}">
                  <a16:creationId xmlns:a16="http://schemas.microsoft.com/office/drawing/2014/main" id="{182DA940-4AAD-8BA2-0255-425FD5D31F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9" y="1298"/>
              <a:ext cx="897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1944 </a:t>
              </a:r>
              <a:r>
                <a:rPr lang="pt-BR" sz="1800" dirty="0"/>
                <a:t>Química</a:t>
              </a:r>
            </a:p>
          </p:txBody>
        </p:sp>
      </p:grp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59214-860B-6B43-470F-BE14E6D11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1" name="Text Box 5">
            <a:extLst>
              <a:ext uri="{FF2B5EF4-FFF2-40B4-BE49-F238E27FC236}">
                <a16:creationId xmlns:a16="http://schemas.microsoft.com/office/drawing/2014/main" id="{F69A1080-5D43-3B30-26D2-79C5DBC45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2880" y="908150"/>
            <a:ext cx="64817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1938 </a:t>
            </a:r>
            <a:r>
              <a:rPr lang="pt-BR" sz="1800" dirty="0"/>
              <a:t>Otto </a:t>
            </a:r>
            <a:r>
              <a:rPr lang="pt-BR" sz="1800" dirty="0" err="1"/>
              <a:t>Hahn</a:t>
            </a:r>
            <a:r>
              <a:rPr lang="pt-BR" sz="1800" dirty="0"/>
              <a:t>, juntamente com Fritz </a:t>
            </a:r>
            <a:r>
              <a:rPr lang="pt-BR" sz="1800" dirty="0" err="1"/>
              <a:t>Straßmann</a:t>
            </a:r>
            <a:r>
              <a:rPr lang="pt-BR" sz="1800" dirty="0"/>
              <a:t> e Lise </a:t>
            </a:r>
            <a:r>
              <a:rPr lang="pt-BR" sz="1800" dirty="0" err="1"/>
              <a:t>Meitner</a:t>
            </a:r>
            <a:r>
              <a:rPr lang="pt-BR" sz="1800" dirty="0"/>
              <a:t>, descobre a fissão nuclear.</a:t>
            </a:r>
          </a:p>
        </p:txBody>
      </p:sp>
      <p:sp>
        <p:nvSpPr>
          <p:cNvPr id="126983" name="Text Box 7">
            <a:extLst>
              <a:ext uri="{FF2B5EF4-FFF2-40B4-BE49-F238E27FC236}">
                <a16:creationId xmlns:a16="http://schemas.microsoft.com/office/drawing/2014/main" id="{005D2567-FBCF-6376-02F8-02B7A1D8E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290" y="3859997"/>
            <a:ext cx="70564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1938 </a:t>
            </a:r>
            <a:r>
              <a:rPr lang="pt-BR" sz="1800" dirty="0"/>
              <a:t>Hans Bethe propõe a fusão termonuclear como fonte de energia das estrelas.</a:t>
            </a:r>
          </a:p>
        </p:txBody>
      </p:sp>
      <p:pic>
        <p:nvPicPr>
          <p:cNvPr id="126992" name="Picture 16" descr="hahn">
            <a:extLst>
              <a:ext uri="{FF2B5EF4-FFF2-40B4-BE49-F238E27FC236}">
                <a16:creationId xmlns:a16="http://schemas.microsoft.com/office/drawing/2014/main" id="{C60CE40E-022D-E684-B33D-EE2F720BD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92" y="836712"/>
            <a:ext cx="9525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93" name="Picture 17" descr="Fission">
            <a:extLst>
              <a:ext uri="{FF2B5EF4-FFF2-40B4-BE49-F238E27FC236}">
                <a16:creationId xmlns:a16="http://schemas.microsoft.com/office/drawing/2014/main" id="{133E4CB1-D8F9-D407-355F-65CE4260A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2242" y="1268512"/>
            <a:ext cx="2808288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1">
            <a:extLst>
              <a:ext uri="{FF2B5EF4-FFF2-40B4-BE49-F238E27FC236}">
                <a16:creationId xmlns:a16="http://schemas.microsoft.com/office/drawing/2014/main" id="{73AF1B35-7911-B803-DCD7-DBA1375D2A62}"/>
              </a:ext>
            </a:extLst>
          </p:cNvPr>
          <p:cNvGrpSpPr>
            <a:grpSpLocks/>
          </p:cNvGrpSpPr>
          <p:nvPr/>
        </p:nvGrpSpPr>
        <p:grpSpPr bwMode="auto">
          <a:xfrm>
            <a:off x="7000892" y="1411387"/>
            <a:ext cx="2035175" cy="1006475"/>
            <a:chOff x="2064" y="1071"/>
            <a:chExt cx="1282" cy="634"/>
          </a:xfrm>
        </p:grpSpPr>
        <p:pic>
          <p:nvPicPr>
            <p:cNvPr id="34837" name="Picture 22" descr="nobel_l">
              <a:extLst>
                <a:ext uri="{FF2B5EF4-FFF2-40B4-BE49-F238E27FC236}">
                  <a16:creationId xmlns:a16="http://schemas.microsoft.com/office/drawing/2014/main" id="{D26741F5-FB4E-4BC4-57F1-7153A05B4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64" y="1071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38" name="Text Box 23">
              <a:extLst>
                <a:ext uri="{FF2B5EF4-FFF2-40B4-BE49-F238E27FC236}">
                  <a16:creationId xmlns:a16="http://schemas.microsoft.com/office/drawing/2014/main" id="{AF28ACFB-9FA1-E362-8C31-7525693EB3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9" y="1298"/>
              <a:ext cx="897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1944 </a:t>
              </a:r>
              <a:r>
                <a:rPr lang="pt-BR" sz="1800" dirty="0"/>
                <a:t>Química</a:t>
              </a:r>
            </a:p>
          </p:txBody>
        </p:sp>
      </p:grpSp>
      <p:pic>
        <p:nvPicPr>
          <p:cNvPr id="127000" name="Picture 24" descr="bethe">
            <a:extLst>
              <a:ext uri="{FF2B5EF4-FFF2-40B4-BE49-F238E27FC236}">
                <a16:creationId xmlns:a16="http://schemas.microsoft.com/office/drawing/2014/main" id="{E68381B2-D112-195E-EB91-CA7C2D47A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6202" y="3859997"/>
            <a:ext cx="9525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002" name="Picture 26" descr="Fusion">
            <a:extLst>
              <a:ext uri="{FF2B5EF4-FFF2-40B4-BE49-F238E27FC236}">
                <a16:creationId xmlns:a16="http://schemas.microsoft.com/office/drawing/2014/main" id="{C32BA100-C6BA-0A9D-8C75-D24D90CB0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0890" y="4218772"/>
            <a:ext cx="27368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7">
            <a:extLst>
              <a:ext uri="{FF2B5EF4-FFF2-40B4-BE49-F238E27FC236}">
                <a16:creationId xmlns:a16="http://schemas.microsoft.com/office/drawing/2014/main" id="{4330073B-9ECF-EA33-B08A-CBD326343CA8}"/>
              </a:ext>
            </a:extLst>
          </p:cNvPr>
          <p:cNvGrpSpPr>
            <a:grpSpLocks/>
          </p:cNvGrpSpPr>
          <p:nvPr/>
        </p:nvGrpSpPr>
        <p:grpSpPr bwMode="auto">
          <a:xfrm>
            <a:off x="7002939" y="4637638"/>
            <a:ext cx="1512888" cy="762000"/>
            <a:chOff x="0" y="844"/>
            <a:chExt cx="862" cy="437"/>
          </a:xfrm>
        </p:grpSpPr>
        <p:pic>
          <p:nvPicPr>
            <p:cNvPr id="34835" name="Picture 28" descr="nobel_l">
              <a:extLst>
                <a:ext uri="{FF2B5EF4-FFF2-40B4-BE49-F238E27FC236}">
                  <a16:creationId xmlns:a16="http://schemas.microsoft.com/office/drawing/2014/main" id="{416D2422-C02A-FE4A-C171-6B3617F7C9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844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36" name="Text Box 29">
              <a:extLst>
                <a:ext uri="{FF2B5EF4-FFF2-40B4-BE49-F238E27FC236}">
                  <a16:creationId xmlns:a16="http://schemas.microsoft.com/office/drawing/2014/main" id="{C0CA397F-BC99-C2C5-3682-6EF837189D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1071"/>
              <a:ext cx="477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/>
                <a:t>1967</a:t>
              </a:r>
              <a:endParaRPr lang="pt-BR" sz="1800"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1A725386-6EAF-2802-8275-A20E91DFC706}"/>
              </a:ext>
            </a:extLst>
          </p:cNvPr>
          <p:cNvSpPr txBox="1"/>
          <p:nvPr/>
        </p:nvSpPr>
        <p:spPr>
          <a:xfrm>
            <a:off x="93691" y="2234052"/>
            <a:ext cx="12287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Otto Hahn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(1879-1968)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4D4772A-FAE0-C0FB-AE85-ADDEB4D84F62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7070EAA-A403-05C0-4D57-2DDA5061B47F}"/>
              </a:ext>
            </a:extLst>
          </p:cNvPr>
          <p:cNvSpPr txBox="1"/>
          <p:nvPr/>
        </p:nvSpPr>
        <p:spPr>
          <a:xfrm>
            <a:off x="93691" y="5138028"/>
            <a:ext cx="12287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Hans Bethe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(1906-2005)</a:t>
            </a:r>
            <a:endParaRPr lang="pt-BR" sz="1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95253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D6886-88C5-6A82-B3BE-7D220F46C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1" name="Text Box 5">
            <a:extLst>
              <a:ext uri="{FF2B5EF4-FFF2-40B4-BE49-F238E27FC236}">
                <a16:creationId xmlns:a16="http://schemas.microsoft.com/office/drawing/2014/main" id="{E464D5FA-1694-91D2-E3E9-551B06AD4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2880" y="908150"/>
            <a:ext cx="64817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1938 </a:t>
            </a:r>
            <a:r>
              <a:rPr lang="pt-BR" sz="1800" dirty="0"/>
              <a:t>Otto </a:t>
            </a:r>
            <a:r>
              <a:rPr lang="pt-BR" sz="1800" dirty="0" err="1"/>
              <a:t>Hahn</a:t>
            </a:r>
            <a:r>
              <a:rPr lang="pt-BR" sz="1800" dirty="0"/>
              <a:t>, juntamente com Fritz </a:t>
            </a:r>
            <a:r>
              <a:rPr lang="pt-BR" sz="1800" dirty="0" err="1"/>
              <a:t>Straßmann</a:t>
            </a:r>
            <a:r>
              <a:rPr lang="pt-BR" sz="1800" dirty="0"/>
              <a:t> e Lise </a:t>
            </a:r>
            <a:r>
              <a:rPr lang="pt-BR" sz="1800" dirty="0" err="1"/>
              <a:t>Meitner</a:t>
            </a:r>
            <a:r>
              <a:rPr lang="pt-BR" sz="1800" dirty="0"/>
              <a:t>, descobre a fissão nuclear.</a:t>
            </a:r>
          </a:p>
        </p:txBody>
      </p:sp>
      <p:sp>
        <p:nvSpPr>
          <p:cNvPr id="126983" name="Text Box 7">
            <a:extLst>
              <a:ext uri="{FF2B5EF4-FFF2-40B4-BE49-F238E27FC236}">
                <a16:creationId xmlns:a16="http://schemas.microsoft.com/office/drawing/2014/main" id="{FBAC4ADC-0820-6093-17AC-37C52AB76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290" y="2928934"/>
            <a:ext cx="70564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1938 </a:t>
            </a:r>
            <a:r>
              <a:rPr lang="pt-BR" sz="1800" dirty="0"/>
              <a:t>Hans Bethe propõe a fusão termonuclear como fonte de energia das estrelas.</a:t>
            </a:r>
          </a:p>
        </p:txBody>
      </p:sp>
      <p:pic>
        <p:nvPicPr>
          <p:cNvPr id="126992" name="Picture 16" descr="hahn">
            <a:extLst>
              <a:ext uri="{FF2B5EF4-FFF2-40B4-BE49-F238E27FC236}">
                <a16:creationId xmlns:a16="http://schemas.microsoft.com/office/drawing/2014/main" id="{E4A8B3C8-78B3-0B17-EC23-B0D59C8E7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92" y="836712"/>
            <a:ext cx="9525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93" name="Picture 17" descr="Fission">
            <a:extLst>
              <a:ext uri="{FF2B5EF4-FFF2-40B4-BE49-F238E27FC236}">
                <a16:creationId xmlns:a16="http://schemas.microsoft.com/office/drawing/2014/main" id="{E37191B1-A234-A4A0-F7A4-26FB91204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2242" y="1268512"/>
            <a:ext cx="2808288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000" name="Picture 24" descr="bethe">
            <a:extLst>
              <a:ext uri="{FF2B5EF4-FFF2-40B4-BE49-F238E27FC236}">
                <a16:creationId xmlns:a16="http://schemas.microsoft.com/office/drawing/2014/main" id="{A1BB85B8-98AC-B4E8-38B7-AA69C070E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202" y="2928934"/>
            <a:ext cx="9525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002" name="Picture 26" descr="Fusion">
            <a:extLst>
              <a:ext uri="{FF2B5EF4-FFF2-40B4-BE49-F238E27FC236}">
                <a16:creationId xmlns:a16="http://schemas.microsoft.com/office/drawing/2014/main" id="{5C46396E-2AAD-D3A8-8209-05C7A213A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0890" y="3287709"/>
            <a:ext cx="27368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7006" name="Text Box 30">
            <a:extLst>
              <a:ext uri="{FF2B5EF4-FFF2-40B4-BE49-F238E27FC236}">
                <a16:creationId xmlns:a16="http://schemas.microsoft.com/office/drawing/2014/main" id="{AC59B62B-709A-0131-869D-27CEB1CA6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9384" y="4922738"/>
            <a:ext cx="5616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1945 </a:t>
            </a:r>
            <a:r>
              <a:rPr lang="pt-BR" sz="1800" dirty="0"/>
              <a:t>Julius Oppenheimer testa a primeira bomba atômica.</a:t>
            </a:r>
          </a:p>
        </p:txBody>
      </p:sp>
      <p:pic>
        <p:nvPicPr>
          <p:cNvPr id="127007" name="Picture 31" descr="Oppenheimer%201947_L">
            <a:extLst>
              <a:ext uri="{FF2B5EF4-FFF2-40B4-BE49-F238E27FC236}">
                <a16:creationId xmlns:a16="http://schemas.microsoft.com/office/drawing/2014/main" id="{2AF12FDD-07B5-E22E-C658-58463A124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956632"/>
            <a:ext cx="1135062" cy="155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008" name="Picture 32" descr="k6787">
            <a:extLst>
              <a:ext uri="{FF2B5EF4-FFF2-40B4-BE49-F238E27FC236}">
                <a16:creationId xmlns:a16="http://schemas.microsoft.com/office/drawing/2014/main" id="{2B252E3A-2E7D-FD63-A5BB-CE9D19DD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5959" y="4849324"/>
            <a:ext cx="1781175" cy="190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1440253-AB84-F97D-3399-659E5EE026A9}"/>
              </a:ext>
            </a:extLst>
          </p:cNvPr>
          <p:cNvSpPr txBox="1"/>
          <p:nvPr/>
        </p:nvSpPr>
        <p:spPr>
          <a:xfrm>
            <a:off x="93691" y="2234052"/>
            <a:ext cx="12287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Otto Hahn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(1879-1968)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E9B520C-A656-4EB4-2F9B-3C46280FB9EF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D3CA855-D7D0-762C-54E7-2E5E1114A305}"/>
              </a:ext>
            </a:extLst>
          </p:cNvPr>
          <p:cNvSpPr txBox="1"/>
          <p:nvPr/>
        </p:nvSpPr>
        <p:spPr>
          <a:xfrm>
            <a:off x="93691" y="4206965"/>
            <a:ext cx="12287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Hans Bethe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(1906-2005)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ACD17D-D55A-6CFE-FFB8-A7623B3A7B6A}"/>
              </a:ext>
            </a:extLst>
          </p:cNvPr>
          <p:cNvSpPr txBox="1"/>
          <p:nvPr/>
        </p:nvSpPr>
        <p:spPr>
          <a:xfrm>
            <a:off x="1345870" y="5802944"/>
            <a:ext cx="12287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Julius Robert Oppenheimer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(1904-1967)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grpSp>
        <p:nvGrpSpPr>
          <p:cNvPr id="8" name="Group 27">
            <a:extLst>
              <a:ext uri="{FF2B5EF4-FFF2-40B4-BE49-F238E27FC236}">
                <a16:creationId xmlns:a16="http://schemas.microsoft.com/office/drawing/2014/main" id="{9C6C024D-87C3-3B83-4382-C0B1F47B840F}"/>
              </a:ext>
            </a:extLst>
          </p:cNvPr>
          <p:cNvGrpSpPr>
            <a:grpSpLocks/>
          </p:cNvGrpSpPr>
          <p:nvPr/>
        </p:nvGrpSpPr>
        <p:grpSpPr bwMode="auto">
          <a:xfrm>
            <a:off x="7000892" y="3631089"/>
            <a:ext cx="1512888" cy="762000"/>
            <a:chOff x="0" y="844"/>
            <a:chExt cx="862" cy="437"/>
          </a:xfrm>
        </p:grpSpPr>
        <p:pic>
          <p:nvPicPr>
            <p:cNvPr id="9" name="Picture 28" descr="nobel_l">
              <a:extLst>
                <a:ext uri="{FF2B5EF4-FFF2-40B4-BE49-F238E27FC236}">
                  <a16:creationId xmlns:a16="http://schemas.microsoft.com/office/drawing/2014/main" id="{9CE5EE4B-D6CF-F4E9-9895-5F4765EC73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844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29">
              <a:extLst>
                <a:ext uri="{FF2B5EF4-FFF2-40B4-BE49-F238E27FC236}">
                  <a16:creationId xmlns:a16="http://schemas.microsoft.com/office/drawing/2014/main" id="{ED014559-0490-8385-2BB0-61DED58BA7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1071"/>
              <a:ext cx="477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/>
                <a:t>1967</a:t>
              </a:r>
              <a:endParaRPr lang="pt-BR" sz="1800"/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37591D5F-E984-1317-E8B3-40EC63C3B08E}"/>
              </a:ext>
            </a:extLst>
          </p:cNvPr>
          <p:cNvGrpSpPr>
            <a:grpSpLocks/>
          </p:cNvGrpSpPr>
          <p:nvPr/>
        </p:nvGrpSpPr>
        <p:grpSpPr bwMode="auto">
          <a:xfrm>
            <a:off x="7000892" y="1411387"/>
            <a:ext cx="2035175" cy="1006475"/>
            <a:chOff x="2064" y="1071"/>
            <a:chExt cx="1282" cy="634"/>
          </a:xfrm>
        </p:grpSpPr>
        <p:pic>
          <p:nvPicPr>
            <p:cNvPr id="12" name="Picture 22" descr="nobel_l">
              <a:extLst>
                <a:ext uri="{FF2B5EF4-FFF2-40B4-BE49-F238E27FC236}">
                  <a16:creationId xmlns:a16="http://schemas.microsoft.com/office/drawing/2014/main" id="{E1616F71-0035-75DC-82D3-D862F585CC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64" y="1071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23">
              <a:extLst>
                <a:ext uri="{FF2B5EF4-FFF2-40B4-BE49-F238E27FC236}">
                  <a16:creationId xmlns:a16="http://schemas.microsoft.com/office/drawing/2014/main" id="{9C2CB24B-147E-1AE0-E4AA-EB9EFC1A16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9" y="1298"/>
              <a:ext cx="897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 dirty="0"/>
                <a:t>1944 </a:t>
              </a:r>
              <a:r>
                <a:rPr lang="pt-BR" sz="1800" dirty="0"/>
                <a:t>Química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219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7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7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7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741AA6-F3E8-6DA9-5B66-74E55C08C8DD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2F4FC620-C171-37A0-BD96-58633D831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642" y="1086377"/>
            <a:ext cx="434498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1936 </a:t>
            </a:r>
            <a:r>
              <a:rPr lang="pt-BR" sz="1800" dirty="0"/>
              <a:t>S. </a:t>
            </a:r>
            <a:r>
              <a:rPr lang="pt-BR" sz="1800" dirty="0" err="1"/>
              <a:t>Neddermeyer</a:t>
            </a:r>
            <a:r>
              <a:rPr lang="pt-BR" sz="1800" dirty="0"/>
              <a:t> e C. Anderson descobrem o </a:t>
            </a:r>
            <a:r>
              <a:rPr lang="pt-BR" sz="1800" dirty="0" err="1"/>
              <a:t>múon</a:t>
            </a:r>
            <a:r>
              <a:rPr lang="pt-BR" sz="1800" dirty="0"/>
              <a:t> nos raios cósmicos.</a:t>
            </a:r>
          </a:p>
        </p:txBody>
      </p:sp>
      <p:pic>
        <p:nvPicPr>
          <p:cNvPr id="21" name="Picture 11" descr="Neddermeyer">
            <a:extLst>
              <a:ext uri="{FF2B5EF4-FFF2-40B4-BE49-F238E27FC236}">
                <a16:creationId xmlns:a16="http://schemas.microsoft.com/office/drawing/2014/main" id="{CFB8C4C4-3827-3C7F-B4CB-B1B263790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546" y="1014939"/>
            <a:ext cx="112712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2" descr="anderson">
            <a:extLst>
              <a:ext uri="{FF2B5EF4-FFF2-40B4-BE49-F238E27FC236}">
                <a16:creationId xmlns:a16="http://schemas.microsoft.com/office/drawing/2014/main" id="{72A40342-1035-1E91-E7F8-E8B98D8E7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3634" y="1014939"/>
            <a:ext cx="10795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" name="Object 13">
            <a:extLst>
              <a:ext uri="{FF2B5EF4-FFF2-40B4-BE49-F238E27FC236}">
                <a16:creationId xmlns:a16="http://schemas.microsoft.com/office/drawing/2014/main" id="{CA8AE4EE-5DCC-03BF-2EB3-49BCBB51FA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1489288"/>
              </p:ext>
            </p:extLst>
          </p:nvPr>
        </p:nvGraphicFramePr>
        <p:xfrm>
          <a:off x="3035270" y="1800757"/>
          <a:ext cx="1428760" cy="359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74360" imgH="203040" progId="Equation.3">
                  <p:embed/>
                </p:oleObj>
              </mc:Choice>
              <mc:Fallback>
                <p:oleObj name="Equation" r:id="rId4" imgW="774360" imgH="203040" progId="Equation.3">
                  <p:embed/>
                  <p:pic>
                    <p:nvPicPr>
                      <p:cNvPr id="128013" name="Object 13">
                        <a:extLst>
                          <a:ext uri="{FF2B5EF4-FFF2-40B4-BE49-F238E27FC236}">
                            <a16:creationId xmlns:a16="http://schemas.microsoft.com/office/drawing/2014/main" id="{CD3AF710-5515-0EDE-11AB-16D4362F23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5270" y="1800757"/>
                        <a:ext cx="1428760" cy="3598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6C787-B618-A715-9B25-BDA48E5C3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19" name="Picture 19" descr="pion">
            <a:extLst>
              <a:ext uri="{FF2B5EF4-FFF2-40B4-BE49-F238E27FC236}">
                <a16:creationId xmlns:a16="http://schemas.microsoft.com/office/drawing/2014/main" id="{881A3698-A093-FEC5-AF5F-739C8A9B1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1150805"/>
            <a:ext cx="1857388" cy="570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15D524-2B3D-A137-D7E8-78E47EB6A1A0}"/>
              </a:ext>
            </a:extLst>
          </p:cNvPr>
          <p:cNvSpPr txBox="1">
            <a:spLocks noChangeArrowheads="1"/>
          </p:cNvSpPr>
          <p:nvPr/>
        </p:nvSpPr>
        <p:spPr>
          <a:xfrm>
            <a:off x="179511" y="52544"/>
            <a:ext cx="6470453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  <p:pic>
        <p:nvPicPr>
          <p:cNvPr id="10" name="Picture 17" descr="occhialini_giuseppe">
            <a:extLst>
              <a:ext uri="{FF2B5EF4-FFF2-40B4-BE49-F238E27FC236}">
                <a16:creationId xmlns:a16="http://schemas.microsoft.com/office/drawing/2014/main" id="{E444907E-D32F-826F-AC43-E01CB8E1E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9441" y="3552842"/>
            <a:ext cx="1008063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lattes">
            <a:extLst>
              <a:ext uri="{FF2B5EF4-FFF2-40B4-BE49-F238E27FC236}">
                <a16:creationId xmlns:a16="http://schemas.microsoft.com/office/drawing/2014/main" id="{D8AFF6EF-AB48-EECB-95F1-3301E691D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8190" y="3552842"/>
            <a:ext cx="1128660" cy="1207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0" descr="powell">
            <a:extLst>
              <a:ext uri="{FF2B5EF4-FFF2-40B4-BE49-F238E27FC236}">
                <a16:creationId xmlns:a16="http://schemas.microsoft.com/office/drawing/2014/main" id="{A206A966-4DC5-C9E6-3C0C-ABBA9DF4B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63887" y="3552842"/>
            <a:ext cx="863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27">
            <a:extLst>
              <a:ext uri="{FF2B5EF4-FFF2-40B4-BE49-F238E27FC236}">
                <a16:creationId xmlns:a16="http://schemas.microsoft.com/office/drawing/2014/main" id="{EE2EB6C0-4B2A-59C0-D8E9-B303D0C58F5B}"/>
              </a:ext>
            </a:extLst>
          </p:cNvPr>
          <p:cNvGrpSpPr>
            <a:grpSpLocks/>
          </p:cNvGrpSpPr>
          <p:nvPr/>
        </p:nvGrpSpPr>
        <p:grpSpPr bwMode="auto">
          <a:xfrm>
            <a:off x="3455957" y="4786322"/>
            <a:ext cx="3384550" cy="833437"/>
            <a:chOff x="2200" y="3657"/>
            <a:chExt cx="2132" cy="525"/>
          </a:xfrm>
        </p:grpSpPr>
        <p:sp>
          <p:nvSpPr>
            <p:cNvPr id="14" name="Rectangle 26">
              <a:extLst>
                <a:ext uri="{FF2B5EF4-FFF2-40B4-BE49-F238E27FC236}">
                  <a16:creationId xmlns:a16="http://schemas.microsoft.com/office/drawing/2014/main" id="{7D1AA24C-91B7-D11D-840E-0063D18FB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0" y="3657"/>
              <a:ext cx="680" cy="181"/>
            </a:xfrm>
            <a:prstGeom prst="rect">
              <a:avLst/>
            </a:prstGeom>
            <a:solidFill>
              <a:srgbClr val="00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5" name="Group 21">
              <a:extLst>
                <a:ext uri="{FF2B5EF4-FFF2-40B4-BE49-F238E27FC236}">
                  <a16:creationId xmlns:a16="http://schemas.microsoft.com/office/drawing/2014/main" id="{E4745911-8310-7000-F77F-1B443F2A0A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9" y="3702"/>
              <a:ext cx="953" cy="480"/>
              <a:chOff x="0" y="844"/>
              <a:chExt cx="862" cy="437"/>
            </a:xfrm>
          </p:grpSpPr>
          <p:pic>
            <p:nvPicPr>
              <p:cNvPr id="17" name="Picture 22" descr="nobel_l">
                <a:extLst>
                  <a:ext uri="{FF2B5EF4-FFF2-40B4-BE49-F238E27FC236}">
                    <a16:creationId xmlns:a16="http://schemas.microsoft.com/office/drawing/2014/main" id="{0CFA1182-D628-4D0C-FC96-BB3DB38F2F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0" y="844"/>
                <a:ext cx="409" cy="3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Text Box 23">
                <a:extLst>
                  <a:ext uri="{FF2B5EF4-FFF2-40B4-BE49-F238E27FC236}">
                    <a16:creationId xmlns:a16="http://schemas.microsoft.com/office/drawing/2014/main" id="{ECDC2A43-B8E3-E51A-8C0E-558D09C5C6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5" y="1071"/>
                <a:ext cx="477" cy="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800" b="1"/>
                  <a:t>1950</a:t>
                </a:r>
                <a:endParaRPr lang="pt-BR" sz="1800"/>
              </a:p>
            </p:txBody>
          </p:sp>
        </p:grpSp>
        <p:sp>
          <p:nvSpPr>
            <p:cNvPr id="16" name="Line 25">
              <a:extLst>
                <a:ext uri="{FF2B5EF4-FFF2-40B4-BE49-F238E27FC236}">
                  <a16:creationId xmlns:a16="http://schemas.microsoft.com/office/drawing/2014/main" id="{89DF1A24-894C-B3CA-CE58-6C1411BC6A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3748"/>
              <a:ext cx="454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7B5E04A-E5A1-0FDD-83BB-F1A085E97905}"/>
              </a:ext>
            </a:extLst>
          </p:cNvPr>
          <p:cNvSpPr txBox="1"/>
          <p:nvPr/>
        </p:nvSpPr>
        <p:spPr>
          <a:xfrm>
            <a:off x="177788" y="4735245"/>
            <a:ext cx="4344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/>
              <a:t>1947 </a:t>
            </a:r>
            <a:r>
              <a:rPr lang="pt-BR" sz="1800" dirty="0"/>
              <a:t>César Lattes, G. </a:t>
            </a:r>
            <a:r>
              <a:rPr lang="pt-BR" sz="1800" dirty="0" err="1"/>
              <a:t>Occhialini</a:t>
            </a:r>
            <a:r>
              <a:rPr lang="pt-BR" sz="1800" dirty="0"/>
              <a:t> e C. Powell descobrem em emulsões nucleares o decaimento do </a:t>
            </a:r>
            <a:r>
              <a:rPr lang="pt-BR" sz="1800" dirty="0" err="1"/>
              <a:t>píon</a:t>
            </a:r>
            <a:r>
              <a:rPr lang="pt-BR" sz="1800" dirty="0"/>
              <a:t> no múon.</a:t>
            </a: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1A2365F5-B6B0-95A3-B69D-278BE04BB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642" y="1086377"/>
            <a:ext cx="434498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1936 </a:t>
            </a:r>
            <a:r>
              <a:rPr lang="pt-BR" sz="1800" dirty="0"/>
              <a:t>S. </a:t>
            </a:r>
            <a:r>
              <a:rPr lang="pt-BR" sz="1800" dirty="0" err="1"/>
              <a:t>Neddermeyer</a:t>
            </a:r>
            <a:r>
              <a:rPr lang="pt-BR" sz="1800" dirty="0"/>
              <a:t> e C. Anderson descobrem o </a:t>
            </a:r>
            <a:r>
              <a:rPr lang="pt-BR" sz="1800" dirty="0" err="1"/>
              <a:t>múon</a:t>
            </a:r>
            <a:r>
              <a:rPr lang="pt-BR" sz="1800" dirty="0"/>
              <a:t> nos raios cósmicos.</a:t>
            </a:r>
          </a:p>
        </p:txBody>
      </p:sp>
      <p:pic>
        <p:nvPicPr>
          <p:cNvPr id="21" name="Picture 11" descr="Neddermeyer">
            <a:extLst>
              <a:ext uri="{FF2B5EF4-FFF2-40B4-BE49-F238E27FC236}">
                <a16:creationId xmlns:a16="http://schemas.microsoft.com/office/drawing/2014/main" id="{A397B647-4739-0682-6889-7029B3F08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2546" y="1014939"/>
            <a:ext cx="112712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2" descr="anderson">
            <a:extLst>
              <a:ext uri="{FF2B5EF4-FFF2-40B4-BE49-F238E27FC236}">
                <a16:creationId xmlns:a16="http://schemas.microsoft.com/office/drawing/2014/main" id="{E4FF95CD-B60C-C8CB-3BEA-DDD4E172B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63634" y="1014939"/>
            <a:ext cx="10795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" name="Object 13">
            <a:extLst>
              <a:ext uri="{FF2B5EF4-FFF2-40B4-BE49-F238E27FC236}">
                <a16:creationId xmlns:a16="http://schemas.microsoft.com/office/drawing/2014/main" id="{50EBE3AC-0668-C999-00A5-3C0F7F5300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35270" y="1800757"/>
          <a:ext cx="1428760" cy="359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74360" imgH="203040" progId="Equation.3">
                  <p:embed/>
                </p:oleObj>
              </mc:Choice>
              <mc:Fallback>
                <p:oleObj name="Equation" r:id="rId9" imgW="774360" imgH="203040" progId="Equation.3">
                  <p:embed/>
                  <p:pic>
                    <p:nvPicPr>
                      <p:cNvPr id="23" name="Object 13">
                        <a:extLst>
                          <a:ext uri="{FF2B5EF4-FFF2-40B4-BE49-F238E27FC236}">
                            <a16:creationId xmlns:a16="http://schemas.microsoft.com/office/drawing/2014/main" id="{CA8AE4EE-5DCC-03BF-2EB3-49BCBB51FA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5270" y="1800757"/>
                        <a:ext cx="1428760" cy="3598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CaixaDeTexto 23">
            <a:extLst>
              <a:ext uri="{FF2B5EF4-FFF2-40B4-BE49-F238E27FC236}">
                <a16:creationId xmlns:a16="http://schemas.microsoft.com/office/drawing/2014/main" id="{EC297EFC-0128-A58F-B320-647ABE15E5AD}"/>
              </a:ext>
            </a:extLst>
          </p:cNvPr>
          <p:cNvSpPr txBox="1"/>
          <p:nvPr/>
        </p:nvSpPr>
        <p:spPr>
          <a:xfrm>
            <a:off x="3281336" y="5770276"/>
            <a:ext cx="12287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Cecil F. Powell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(1903-1969)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9D74C54-1EE3-4D45-CC48-75A7A7B47B64}"/>
              </a:ext>
            </a:extLst>
          </p:cNvPr>
          <p:cNvSpPr txBox="1"/>
          <p:nvPr/>
        </p:nvSpPr>
        <p:spPr>
          <a:xfrm>
            <a:off x="2055133" y="5798137"/>
            <a:ext cx="12287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Giuseppe P. S. </a:t>
            </a:r>
            <a:r>
              <a:rPr lang="pt-BR" sz="1400" dirty="0" err="1">
                <a:cs typeface="Times New Roman" panose="02020603050405020304" pitchFamily="18" charset="0"/>
              </a:rPr>
              <a:t>Occhialini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(1907-1993)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46484A3C-85BC-AC60-CE06-29E15BEA2FFE}"/>
              </a:ext>
            </a:extLst>
          </p:cNvPr>
          <p:cNvSpPr txBox="1"/>
          <p:nvPr/>
        </p:nvSpPr>
        <p:spPr>
          <a:xfrm>
            <a:off x="888169" y="5810616"/>
            <a:ext cx="12287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Cesare M. G. Lattes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(1924-2005)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27" name="Text Box 6">
            <a:extLst>
              <a:ext uri="{FF2B5EF4-FFF2-40B4-BE49-F238E27FC236}">
                <a16:creationId xmlns:a16="http://schemas.microsoft.com/office/drawing/2014/main" id="{F6F4A01A-CDF7-580C-DF4A-26666B7F2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768" y="5536061"/>
            <a:ext cx="12065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800" i="1" dirty="0">
                <a:cs typeface="Times New Roman" pitchFamily="18" charset="0"/>
                <a:sym typeface="Symbol" panose="05050102010706020507" pitchFamily="18" charset="2"/>
              </a:rPr>
              <a:t></a:t>
            </a:r>
            <a:r>
              <a:rPr lang="pt-BR" sz="1800" dirty="0">
                <a:cs typeface="Times New Roman" pitchFamily="18" charset="0"/>
              </a:rPr>
              <a:t> </a:t>
            </a:r>
            <a:r>
              <a:rPr lang="el-GR" sz="1800" dirty="0">
                <a:cs typeface="Times New Roman" pitchFamily="18" charset="0"/>
              </a:rPr>
              <a:t>→</a:t>
            </a:r>
            <a:r>
              <a:rPr lang="pt-BR" sz="1800" dirty="0">
                <a:cs typeface="Times New Roman" pitchFamily="18" charset="0"/>
              </a:rPr>
              <a:t> µ</a:t>
            </a:r>
            <a:r>
              <a:rPr lang="pt-BR" sz="1800" i="1" dirty="0">
                <a:cs typeface="Times New Roman" pitchFamily="18" charset="0"/>
              </a:rPr>
              <a:t> +</a:t>
            </a:r>
            <a:r>
              <a:rPr lang="el-GR" sz="1800" i="1" dirty="0">
                <a:cs typeface="Times New Roman" pitchFamily="18" charset="0"/>
              </a:rPr>
              <a:t>ν</a:t>
            </a:r>
            <a:r>
              <a:rPr lang="el-GR" sz="1800" i="1" baseline="-25000" dirty="0">
                <a:cs typeface="Times New Roman" pitchFamily="18" charset="0"/>
              </a:rPr>
              <a:t>μ</a:t>
            </a:r>
          </a:p>
        </p:txBody>
      </p:sp>
    </p:spTree>
    <p:extLst>
      <p:ext uri="{BB962C8B-B14F-4D97-AF65-F5344CB8AC3E}">
        <p14:creationId xmlns:p14="http://schemas.microsoft.com/office/powerpoint/2010/main" val="241808212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1476276" y="975443"/>
            <a:ext cx="5184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1953 </a:t>
            </a:r>
            <a:r>
              <a:rPr lang="pt-BR" sz="1800" dirty="0"/>
              <a:t>M. Gell-Mann lança a hipótese da estranheza.</a:t>
            </a:r>
          </a:p>
        </p:txBody>
      </p:sp>
      <p:pic>
        <p:nvPicPr>
          <p:cNvPr id="129031" name="Picture 7" descr="gell-man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721" y="491256"/>
            <a:ext cx="93662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2" name="Text Box 8"/>
          <p:cNvSpPr txBox="1">
            <a:spLocks noChangeArrowheads="1"/>
          </p:cNvSpPr>
          <p:nvPr/>
        </p:nvSpPr>
        <p:spPr bwMode="auto">
          <a:xfrm>
            <a:off x="1476276" y="1550118"/>
            <a:ext cx="56880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1953 </a:t>
            </a:r>
            <a:r>
              <a:rPr lang="pt-BR" sz="1800" dirty="0"/>
              <a:t>São produzidas partículas estranhas em </a:t>
            </a:r>
            <a:r>
              <a:rPr lang="pt-BR" sz="1800" dirty="0" err="1"/>
              <a:t>Brookhaven</a:t>
            </a:r>
            <a:r>
              <a:rPr lang="pt-BR" sz="1800" dirty="0"/>
              <a:t>.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236296" y="1169118"/>
            <a:ext cx="1512888" cy="762000"/>
            <a:chOff x="0" y="844"/>
            <a:chExt cx="862" cy="437"/>
          </a:xfrm>
        </p:grpSpPr>
        <p:pic>
          <p:nvPicPr>
            <p:cNvPr id="35862" name="Picture 10" descr="nobel_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844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63" name="Text Box 11"/>
            <p:cNvSpPr txBox="1">
              <a:spLocks noChangeArrowheads="1"/>
            </p:cNvSpPr>
            <p:nvPr/>
          </p:nvSpPr>
          <p:spPr bwMode="auto">
            <a:xfrm>
              <a:off x="385" y="1071"/>
              <a:ext cx="477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/>
                <a:t>1969</a:t>
              </a:r>
              <a:endParaRPr lang="pt-BR" sz="1800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EE1A321A-F55D-28E5-BBAF-7367AD5669A7}"/>
              </a:ext>
            </a:extLst>
          </p:cNvPr>
          <p:cNvSpPr txBox="1"/>
          <p:nvPr/>
        </p:nvSpPr>
        <p:spPr>
          <a:xfrm>
            <a:off x="136805" y="1883459"/>
            <a:ext cx="15684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Murray Gell-Mann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(1929-2019)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F57CF54F-CD56-D33F-2C8E-78990B378908}"/>
              </a:ext>
            </a:extLst>
          </p:cNvPr>
          <p:cNvSpPr txBox="1">
            <a:spLocks noChangeArrowheads="1"/>
          </p:cNvSpPr>
          <p:nvPr/>
        </p:nvSpPr>
        <p:spPr>
          <a:xfrm>
            <a:off x="5116586" y="73549"/>
            <a:ext cx="3863914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ECBD7-370C-0CC9-BF19-C63C55C5C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Text Box 4">
            <a:extLst>
              <a:ext uri="{FF2B5EF4-FFF2-40B4-BE49-F238E27FC236}">
                <a16:creationId xmlns:a16="http://schemas.microsoft.com/office/drawing/2014/main" id="{CE0A81D4-7376-522F-9258-CD5AA79AC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276" y="975443"/>
            <a:ext cx="5184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1953 </a:t>
            </a:r>
            <a:r>
              <a:rPr lang="pt-BR" sz="1800" dirty="0"/>
              <a:t>M. Gell-Mann lança a hipótese da estranheza.</a:t>
            </a:r>
          </a:p>
        </p:txBody>
      </p:sp>
      <p:sp>
        <p:nvSpPr>
          <p:cNvPr id="129029" name="Text Box 5">
            <a:extLst>
              <a:ext uri="{FF2B5EF4-FFF2-40B4-BE49-F238E27FC236}">
                <a16:creationId xmlns:a16="http://schemas.microsoft.com/office/drawing/2014/main" id="{6AF7FCE8-0140-D995-912E-643F084AE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316" y="2512936"/>
            <a:ext cx="552769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1955 </a:t>
            </a:r>
            <a:r>
              <a:rPr lang="pt-BR" sz="1800" dirty="0"/>
              <a:t>O. Chamberlain e </a:t>
            </a:r>
            <a:r>
              <a:rPr lang="pt-BR" sz="1800" dirty="0" err="1"/>
              <a:t>E</a:t>
            </a:r>
            <a:r>
              <a:rPr lang="pt-BR" sz="1800" dirty="0"/>
              <a:t>. </a:t>
            </a:r>
            <a:r>
              <a:rPr lang="pt-BR" sz="1800" dirty="0" err="1"/>
              <a:t>Segrè</a:t>
            </a:r>
            <a:r>
              <a:rPr lang="pt-BR" sz="1800" dirty="0"/>
              <a:t> descobrem o antipróton.</a:t>
            </a:r>
          </a:p>
        </p:txBody>
      </p:sp>
      <p:pic>
        <p:nvPicPr>
          <p:cNvPr id="129031" name="Picture 7" descr="gell-mann">
            <a:extLst>
              <a:ext uri="{FF2B5EF4-FFF2-40B4-BE49-F238E27FC236}">
                <a16:creationId xmlns:a16="http://schemas.microsoft.com/office/drawing/2014/main" id="{1879273A-7B67-F49F-4AC4-9B1E3F44B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721" y="491256"/>
            <a:ext cx="93662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2" name="Text Box 8">
            <a:extLst>
              <a:ext uri="{FF2B5EF4-FFF2-40B4-BE49-F238E27FC236}">
                <a16:creationId xmlns:a16="http://schemas.microsoft.com/office/drawing/2014/main" id="{FF238B18-AE08-EEE4-BBB5-6C8E22210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276" y="1550118"/>
            <a:ext cx="56880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1953 </a:t>
            </a:r>
            <a:r>
              <a:rPr lang="pt-BR" sz="1800" dirty="0"/>
              <a:t>São produzidas partículas estranhas em </a:t>
            </a:r>
            <a:r>
              <a:rPr lang="pt-BR" sz="1800" dirty="0" err="1"/>
              <a:t>Brookhaven</a:t>
            </a:r>
            <a:r>
              <a:rPr lang="pt-BR" sz="1800" dirty="0"/>
              <a:t>.</a:t>
            </a: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F4F4C94F-A76F-EA71-7F2E-BA5BFBBF64CA}"/>
              </a:ext>
            </a:extLst>
          </p:cNvPr>
          <p:cNvGrpSpPr>
            <a:grpSpLocks/>
          </p:cNvGrpSpPr>
          <p:nvPr/>
        </p:nvGrpSpPr>
        <p:grpSpPr bwMode="auto">
          <a:xfrm>
            <a:off x="7236296" y="1169118"/>
            <a:ext cx="1512888" cy="762000"/>
            <a:chOff x="0" y="844"/>
            <a:chExt cx="862" cy="437"/>
          </a:xfrm>
        </p:grpSpPr>
        <p:pic>
          <p:nvPicPr>
            <p:cNvPr id="35862" name="Picture 10" descr="nobel_l">
              <a:extLst>
                <a:ext uri="{FF2B5EF4-FFF2-40B4-BE49-F238E27FC236}">
                  <a16:creationId xmlns:a16="http://schemas.microsoft.com/office/drawing/2014/main" id="{F110BBF6-9B0C-53DB-CE57-B539E3814D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844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63" name="Text Box 11">
              <a:extLst>
                <a:ext uri="{FF2B5EF4-FFF2-40B4-BE49-F238E27FC236}">
                  <a16:creationId xmlns:a16="http://schemas.microsoft.com/office/drawing/2014/main" id="{01E80880-67FB-7D7D-858B-A1BD39627C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1071"/>
              <a:ext cx="477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/>
                <a:t>1969</a:t>
              </a:r>
              <a:endParaRPr lang="pt-BR" sz="1800"/>
            </a:p>
          </p:txBody>
        </p:sp>
      </p:grpSp>
      <p:pic>
        <p:nvPicPr>
          <p:cNvPr id="129036" name="Picture 12" descr="chamberlain">
            <a:extLst>
              <a:ext uri="{FF2B5EF4-FFF2-40B4-BE49-F238E27FC236}">
                <a16:creationId xmlns:a16="http://schemas.microsoft.com/office/drawing/2014/main" id="{F7D858C3-7490-B81E-149D-4DA7DB3F6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2492896"/>
            <a:ext cx="9525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7" name="Picture 13" descr="segre">
            <a:extLst>
              <a:ext uri="{FF2B5EF4-FFF2-40B4-BE49-F238E27FC236}">
                <a16:creationId xmlns:a16="http://schemas.microsoft.com/office/drawing/2014/main" id="{BF8F4E49-129D-DC27-7596-465276D9C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8888" y="2492896"/>
            <a:ext cx="9525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4">
            <a:extLst>
              <a:ext uri="{FF2B5EF4-FFF2-40B4-BE49-F238E27FC236}">
                <a16:creationId xmlns:a16="http://schemas.microsoft.com/office/drawing/2014/main" id="{88280CB3-04DC-37BC-96C9-FC935F29C80E}"/>
              </a:ext>
            </a:extLst>
          </p:cNvPr>
          <p:cNvGrpSpPr>
            <a:grpSpLocks/>
          </p:cNvGrpSpPr>
          <p:nvPr/>
        </p:nvGrpSpPr>
        <p:grpSpPr bwMode="auto">
          <a:xfrm>
            <a:off x="2717784" y="3110840"/>
            <a:ext cx="1512888" cy="762000"/>
            <a:chOff x="0" y="844"/>
            <a:chExt cx="862" cy="437"/>
          </a:xfrm>
        </p:grpSpPr>
        <p:pic>
          <p:nvPicPr>
            <p:cNvPr id="35860" name="Picture 15" descr="nobel_l">
              <a:extLst>
                <a:ext uri="{FF2B5EF4-FFF2-40B4-BE49-F238E27FC236}">
                  <a16:creationId xmlns:a16="http://schemas.microsoft.com/office/drawing/2014/main" id="{26100AFB-EBEA-979C-77C7-CE086C5356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844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61" name="Text Box 16">
              <a:extLst>
                <a:ext uri="{FF2B5EF4-FFF2-40B4-BE49-F238E27FC236}">
                  <a16:creationId xmlns:a16="http://schemas.microsoft.com/office/drawing/2014/main" id="{00C7347A-CA38-EF35-E93A-9D14C5DF04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1071"/>
              <a:ext cx="477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/>
                <a:t>1959</a:t>
              </a:r>
              <a:endParaRPr lang="pt-BR" sz="1800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F6C418-8AF1-BB40-8177-8A58A76876A9}"/>
              </a:ext>
            </a:extLst>
          </p:cNvPr>
          <p:cNvSpPr txBox="1"/>
          <p:nvPr/>
        </p:nvSpPr>
        <p:spPr>
          <a:xfrm>
            <a:off x="136805" y="1883459"/>
            <a:ext cx="15684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Murray Gell-Mann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(1929-2019)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1AE3A0D-347C-1341-E85E-FE8B391B2DAC}"/>
              </a:ext>
            </a:extLst>
          </p:cNvPr>
          <p:cNvSpPr txBox="1"/>
          <p:nvPr/>
        </p:nvSpPr>
        <p:spPr>
          <a:xfrm>
            <a:off x="170123" y="3770608"/>
            <a:ext cx="11220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Owen Chamberlain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(1920-2006)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8B29346-7425-20EB-FD0C-DF05F9B84D41}"/>
              </a:ext>
            </a:extLst>
          </p:cNvPr>
          <p:cNvSpPr txBox="1"/>
          <p:nvPr/>
        </p:nvSpPr>
        <p:spPr>
          <a:xfrm>
            <a:off x="1171673" y="3769597"/>
            <a:ext cx="11220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Emilio G. </a:t>
            </a:r>
            <a:r>
              <a:rPr lang="pt-BR" sz="1400" dirty="0" err="1">
                <a:cs typeface="Times New Roman" panose="02020603050405020304" pitchFamily="18" charset="0"/>
              </a:rPr>
              <a:t>Segrè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(1905-1989)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634ADF43-AFD1-A1F2-9405-758F9668A512}"/>
              </a:ext>
            </a:extLst>
          </p:cNvPr>
          <p:cNvSpPr txBox="1">
            <a:spLocks noChangeArrowheads="1"/>
          </p:cNvSpPr>
          <p:nvPr/>
        </p:nvSpPr>
        <p:spPr>
          <a:xfrm>
            <a:off x="5116586" y="73549"/>
            <a:ext cx="3863914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105680443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CCC6A-9C43-00A1-D34F-BAA50191A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Text Box 4">
            <a:extLst>
              <a:ext uri="{FF2B5EF4-FFF2-40B4-BE49-F238E27FC236}">
                <a16:creationId xmlns:a16="http://schemas.microsoft.com/office/drawing/2014/main" id="{0ABCBFE1-EA0B-4059-CD5F-A5DE72ED2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276" y="975443"/>
            <a:ext cx="5184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1953 </a:t>
            </a:r>
            <a:r>
              <a:rPr lang="pt-BR" sz="1800" dirty="0"/>
              <a:t>M. Gell-Mann lança a hipótese da estranheza.</a:t>
            </a:r>
          </a:p>
        </p:txBody>
      </p:sp>
      <p:sp>
        <p:nvSpPr>
          <p:cNvPr id="129029" name="Text Box 5">
            <a:extLst>
              <a:ext uri="{FF2B5EF4-FFF2-40B4-BE49-F238E27FC236}">
                <a16:creationId xmlns:a16="http://schemas.microsoft.com/office/drawing/2014/main" id="{E1CB90BF-F33D-24F6-A416-44AB68F8D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316" y="2512936"/>
            <a:ext cx="552769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1955 </a:t>
            </a:r>
            <a:r>
              <a:rPr lang="pt-BR" sz="1800" dirty="0"/>
              <a:t>O. Chamberlain e </a:t>
            </a:r>
            <a:r>
              <a:rPr lang="pt-BR" sz="1800" dirty="0" err="1"/>
              <a:t>E</a:t>
            </a:r>
            <a:r>
              <a:rPr lang="pt-BR" sz="1800" dirty="0"/>
              <a:t>. </a:t>
            </a:r>
            <a:r>
              <a:rPr lang="pt-BR" sz="1800" dirty="0" err="1"/>
              <a:t>Segrè</a:t>
            </a:r>
            <a:r>
              <a:rPr lang="pt-BR" sz="1800" dirty="0"/>
              <a:t> descobrem o antipróton.</a:t>
            </a:r>
          </a:p>
        </p:txBody>
      </p:sp>
      <p:pic>
        <p:nvPicPr>
          <p:cNvPr id="129031" name="Picture 7" descr="gell-mann">
            <a:extLst>
              <a:ext uri="{FF2B5EF4-FFF2-40B4-BE49-F238E27FC236}">
                <a16:creationId xmlns:a16="http://schemas.microsoft.com/office/drawing/2014/main" id="{CA9C7A84-A15A-6011-5E74-11413E74D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721" y="491256"/>
            <a:ext cx="93662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2" name="Text Box 8">
            <a:extLst>
              <a:ext uri="{FF2B5EF4-FFF2-40B4-BE49-F238E27FC236}">
                <a16:creationId xmlns:a16="http://schemas.microsoft.com/office/drawing/2014/main" id="{49807FB8-C92B-7CE4-657E-1518EAAC9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276" y="1550118"/>
            <a:ext cx="56880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/>
              <a:t>1953 </a:t>
            </a:r>
            <a:r>
              <a:rPr lang="pt-BR" sz="1800" dirty="0"/>
              <a:t>São produzidas partículas estranhas em </a:t>
            </a:r>
            <a:r>
              <a:rPr lang="pt-BR" sz="1800" dirty="0" err="1"/>
              <a:t>Brookhaven</a:t>
            </a:r>
            <a:r>
              <a:rPr lang="pt-BR" sz="1800" dirty="0"/>
              <a:t>.</a:t>
            </a: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8BAB5FE9-25B1-87EA-58F1-078E401A4245}"/>
              </a:ext>
            </a:extLst>
          </p:cNvPr>
          <p:cNvGrpSpPr>
            <a:grpSpLocks/>
          </p:cNvGrpSpPr>
          <p:nvPr/>
        </p:nvGrpSpPr>
        <p:grpSpPr bwMode="auto">
          <a:xfrm>
            <a:off x="7236296" y="1169118"/>
            <a:ext cx="1512888" cy="762000"/>
            <a:chOff x="0" y="844"/>
            <a:chExt cx="862" cy="437"/>
          </a:xfrm>
        </p:grpSpPr>
        <p:pic>
          <p:nvPicPr>
            <p:cNvPr id="35862" name="Picture 10" descr="nobel_l">
              <a:extLst>
                <a:ext uri="{FF2B5EF4-FFF2-40B4-BE49-F238E27FC236}">
                  <a16:creationId xmlns:a16="http://schemas.microsoft.com/office/drawing/2014/main" id="{AB4F2310-EA3F-7363-AB7F-9F7B1A32B8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844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63" name="Text Box 11">
              <a:extLst>
                <a:ext uri="{FF2B5EF4-FFF2-40B4-BE49-F238E27FC236}">
                  <a16:creationId xmlns:a16="http://schemas.microsoft.com/office/drawing/2014/main" id="{D0C0B5CC-A339-14BA-2128-25C6741207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1071"/>
              <a:ext cx="477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/>
                <a:t>1969</a:t>
              </a:r>
              <a:endParaRPr lang="pt-BR" sz="1800"/>
            </a:p>
          </p:txBody>
        </p:sp>
      </p:grpSp>
      <p:pic>
        <p:nvPicPr>
          <p:cNvPr id="129036" name="Picture 12" descr="chamberlain">
            <a:extLst>
              <a:ext uri="{FF2B5EF4-FFF2-40B4-BE49-F238E27FC236}">
                <a16:creationId xmlns:a16="http://schemas.microsoft.com/office/drawing/2014/main" id="{10BB58EF-9B89-42AF-66EF-02F70C913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2492896"/>
            <a:ext cx="9525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7" name="Picture 13" descr="segre">
            <a:extLst>
              <a:ext uri="{FF2B5EF4-FFF2-40B4-BE49-F238E27FC236}">
                <a16:creationId xmlns:a16="http://schemas.microsoft.com/office/drawing/2014/main" id="{7E63164E-5D54-D734-BA69-CAB6DDA81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8888" y="2492896"/>
            <a:ext cx="9525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4">
            <a:extLst>
              <a:ext uri="{FF2B5EF4-FFF2-40B4-BE49-F238E27FC236}">
                <a16:creationId xmlns:a16="http://schemas.microsoft.com/office/drawing/2014/main" id="{9ECBA55D-F9FD-5160-95EA-941190B8B8E1}"/>
              </a:ext>
            </a:extLst>
          </p:cNvPr>
          <p:cNvGrpSpPr>
            <a:grpSpLocks/>
          </p:cNvGrpSpPr>
          <p:nvPr/>
        </p:nvGrpSpPr>
        <p:grpSpPr bwMode="auto">
          <a:xfrm>
            <a:off x="2717784" y="3110840"/>
            <a:ext cx="1512888" cy="762000"/>
            <a:chOff x="0" y="844"/>
            <a:chExt cx="862" cy="437"/>
          </a:xfrm>
        </p:grpSpPr>
        <p:pic>
          <p:nvPicPr>
            <p:cNvPr id="35860" name="Picture 15" descr="nobel_l">
              <a:extLst>
                <a:ext uri="{FF2B5EF4-FFF2-40B4-BE49-F238E27FC236}">
                  <a16:creationId xmlns:a16="http://schemas.microsoft.com/office/drawing/2014/main" id="{B054FB88-2CA4-5CDB-544D-26612F63CB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844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61" name="Text Box 16">
              <a:extLst>
                <a:ext uri="{FF2B5EF4-FFF2-40B4-BE49-F238E27FC236}">
                  <a16:creationId xmlns:a16="http://schemas.microsoft.com/office/drawing/2014/main" id="{8FD769C2-CB3B-8807-1D7D-3DCF17A409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1071"/>
              <a:ext cx="477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/>
                <a:t>1959</a:t>
              </a:r>
              <a:endParaRPr lang="pt-BR" sz="1800"/>
            </a:p>
          </p:txBody>
        </p:sp>
      </p:grpSp>
      <p:sp>
        <p:nvSpPr>
          <p:cNvPr id="129041" name="Text Box 17">
            <a:extLst>
              <a:ext uri="{FF2B5EF4-FFF2-40B4-BE49-F238E27FC236}">
                <a16:creationId xmlns:a16="http://schemas.microsoft.com/office/drawing/2014/main" id="{2178EB90-30CF-79AB-9C3C-9D8C67A2A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050" y="4541094"/>
            <a:ext cx="3600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/>
              <a:t>1956 </a:t>
            </a:r>
            <a:r>
              <a:rPr lang="pt-BR" sz="1800"/>
              <a:t>F. Reines e C. Cowan detectam experimentalmente o neutrino.</a:t>
            </a:r>
          </a:p>
        </p:txBody>
      </p:sp>
      <p:pic>
        <p:nvPicPr>
          <p:cNvPr id="129042" name="Picture 18" descr="reines_cowan">
            <a:extLst>
              <a:ext uri="{FF2B5EF4-FFF2-40B4-BE49-F238E27FC236}">
                <a16:creationId xmlns:a16="http://schemas.microsoft.com/office/drawing/2014/main" id="{5328EDF4-1B54-2AF4-7BB1-11C36523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4" y="4541094"/>
            <a:ext cx="2339945" cy="177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44" name="Picture 20" descr="Neutrino_1_(Reines_Cowan)">
            <a:extLst>
              <a:ext uri="{FF2B5EF4-FFF2-40B4-BE49-F238E27FC236}">
                <a16:creationId xmlns:a16="http://schemas.microsoft.com/office/drawing/2014/main" id="{D82703AE-9A45-2FA3-38D9-4B57A7E81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4326780"/>
            <a:ext cx="2622550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1">
            <a:extLst>
              <a:ext uri="{FF2B5EF4-FFF2-40B4-BE49-F238E27FC236}">
                <a16:creationId xmlns:a16="http://schemas.microsoft.com/office/drawing/2014/main" id="{9469F070-A157-2A2E-400F-B26B8C2BB38A}"/>
              </a:ext>
            </a:extLst>
          </p:cNvPr>
          <p:cNvGrpSpPr>
            <a:grpSpLocks/>
          </p:cNvGrpSpPr>
          <p:nvPr/>
        </p:nvGrpSpPr>
        <p:grpSpPr bwMode="auto">
          <a:xfrm>
            <a:off x="2857488" y="5684102"/>
            <a:ext cx="3165475" cy="617538"/>
            <a:chOff x="3107" y="2251"/>
            <a:chExt cx="1994" cy="389"/>
          </a:xfrm>
        </p:grpSpPr>
        <p:pic>
          <p:nvPicPr>
            <p:cNvPr id="35858" name="Picture 22" descr="nobel_l">
              <a:extLst>
                <a:ext uri="{FF2B5EF4-FFF2-40B4-BE49-F238E27FC236}">
                  <a16:creationId xmlns:a16="http://schemas.microsoft.com/office/drawing/2014/main" id="{59E6B8A1-E098-04F7-72EE-F763F6DFA0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07" y="2251"/>
              <a:ext cx="387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59" name="Text Box 23">
              <a:extLst>
                <a:ext uri="{FF2B5EF4-FFF2-40B4-BE49-F238E27FC236}">
                  <a16:creationId xmlns:a16="http://schemas.microsoft.com/office/drawing/2014/main" id="{00D30E40-5B41-E532-B321-98CBD76947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0" y="2387"/>
              <a:ext cx="163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/>
                <a:t>1995 </a:t>
              </a:r>
              <a:r>
                <a:rPr lang="pt-BR" sz="1800"/>
                <a:t>Reines &amp; Perl</a:t>
              </a:r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669DB0B2-C07C-1D94-1D6D-113CB896C593}"/>
              </a:ext>
            </a:extLst>
          </p:cNvPr>
          <p:cNvSpPr txBox="1"/>
          <p:nvPr/>
        </p:nvSpPr>
        <p:spPr>
          <a:xfrm>
            <a:off x="136805" y="1883459"/>
            <a:ext cx="15684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Murray Gell-Mann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(1929-2019)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21EDFB3-8732-D55B-1000-57FCC60DF1D3}"/>
              </a:ext>
            </a:extLst>
          </p:cNvPr>
          <p:cNvSpPr txBox="1"/>
          <p:nvPr/>
        </p:nvSpPr>
        <p:spPr>
          <a:xfrm>
            <a:off x="170123" y="3770608"/>
            <a:ext cx="11220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Owen Chamberlain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(1920-2006)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BFAC4B3-F925-04B7-44A8-7899C508A47B}"/>
              </a:ext>
            </a:extLst>
          </p:cNvPr>
          <p:cNvSpPr txBox="1"/>
          <p:nvPr/>
        </p:nvSpPr>
        <p:spPr>
          <a:xfrm>
            <a:off x="1171673" y="3769597"/>
            <a:ext cx="11220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Emilio G. </a:t>
            </a:r>
            <a:r>
              <a:rPr lang="pt-BR" sz="1400" dirty="0" err="1">
                <a:cs typeface="Times New Roman" panose="02020603050405020304" pitchFamily="18" charset="0"/>
              </a:rPr>
              <a:t>Segrè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(1905-1989)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4B6C50B-01AB-5489-10CF-86067CCCC71C}"/>
              </a:ext>
            </a:extLst>
          </p:cNvPr>
          <p:cNvSpPr txBox="1"/>
          <p:nvPr/>
        </p:nvSpPr>
        <p:spPr>
          <a:xfrm>
            <a:off x="0" y="6301640"/>
            <a:ext cx="14130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Frederick Reines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(1918-1998)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848932C-02A3-A9C5-28CD-4B6633B534EE}"/>
              </a:ext>
            </a:extLst>
          </p:cNvPr>
          <p:cNvSpPr txBox="1"/>
          <p:nvPr/>
        </p:nvSpPr>
        <p:spPr>
          <a:xfrm>
            <a:off x="1413036" y="6316763"/>
            <a:ext cx="1177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cs typeface="Times New Roman" panose="02020603050405020304" pitchFamily="18" charset="0"/>
              </a:rPr>
              <a:t>Clyde Cowan</a:t>
            </a:r>
            <a:br>
              <a:rPr lang="pt-BR" sz="1400" b="0" i="0" u="none" strike="noStrike" baseline="0" dirty="0">
                <a:cs typeface="Times New Roman" panose="02020603050405020304" pitchFamily="18" charset="0"/>
              </a:rPr>
            </a:br>
            <a:r>
              <a:rPr lang="pt-BR" sz="1400" b="0" i="0" u="none" strike="noStrike" baseline="0" dirty="0">
                <a:cs typeface="Times New Roman" panose="02020603050405020304" pitchFamily="18" charset="0"/>
              </a:rPr>
              <a:t>(1919-1974)</a:t>
            </a:r>
            <a:endParaRPr lang="pt-BR" sz="1400" dirty="0">
              <a:cs typeface="Times New Roman" panose="02020603050405020304" pitchFamily="18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B2013708-6AE1-87C3-CC72-73A005FDF4B7}"/>
              </a:ext>
            </a:extLst>
          </p:cNvPr>
          <p:cNvSpPr txBox="1">
            <a:spLocks noChangeArrowheads="1"/>
          </p:cNvSpPr>
          <p:nvPr/>
        </p:nvSpPr>
        <p:spPr>
          <a:xfrm>
            <a:off x="2301117" y="79244"/>
            <a:ext cx="3863914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34AE99C-FDCA-0D8B-EE18-563B1B556E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67992"/>
            <a:ext cx="913582" cy="90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7991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71" name="Picture 7" descr="https://upload.wikimedia.org/wikipedia/commons/thumb/3/3c/Octeto_bari%C3%B4nico.png/1024px-Octeto_bari%C3%B4nic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3964311" cy="2880320"/>
          </a:xfrm>
          <a:prstGeom prst="rect">
            <a:avLst/>
          </a:prstGeom>
          <a:noFill/>
        </p:spPr>
      </p:pic>
      <p:pic>
        <p:nvPicPr>
          <p:cNvPr id="190473" name="Picture 9" descr="File:Decupleto bariôni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06000"/>
            <a:ext cx="4150016" cy="33913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31" name="Picture 7" descr="gell-man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812" y="941488"/>
            <a:ext cx="93662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829052" y="1619350"/>
            <a:ext cx="1512888" cy="762000"/>
            <a:chOff x="0" y="844"/>
            <a:chExt cx="862" cy="437"/>
          </a:xfrm>
        </p:grpSpPr>
        <p:pic>
          <p:nvPicPr>
            <p:cNvPr id="35862" name="Picture 10" descr="nobel_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844"/>
              <a:ext cx="4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63" name="Text Box 11"/>
            <p:cNvSpPr txBox="1">
              <a:spLocks noChangeArrowheads="1"/>
            </p:cNvSpPr>
            <p:nvPr/>
          </p:nvSpPr>
          <p:spPr bwMode="auto">
            <a:xfrm>
              <a:off x="385" y="1071"/>
              <a:ext cx="477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/>
                <a:t>1969</a:t>
              </a:r>
              <a:endParaRPr lang="pt-BR" sz="1800"/>
            </a:p>
          </p:txBody>
        </p:sp>
      </p:grpSp>
      <p:sp>
        <p:nvSpPr>
          <p:cNvPr id="129048" name="Text Box 24"/>
          <p:cNvSpPr txBox="1">
            <a:spLocks noChangeArrowheads="1"/>
          </p:cNvSpPr>
          <p:nvPr/>
        </p:nvSpPr>
        <p:spPr bwMode="auto">
          <a:xfrm>
            <a:off x="1338257" y="836712"/>
            <a:ext cx="5184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/>
              <a:t>1964 </a:t>
            </a:r>
            <a:r>
              <a:rPr lang="pt-BR" sz="1800"/>
              <a:t>M. Gell-Mann propõe o modelo a quarks:</a:t>
            </a:r>
          </a:p>
        </p:txBody>
      </p:sp>
      <p:pic>
        <p:nvPicPr>
          <p:cNvPr id="129049" name="Picture 25" descr="quarkprotneut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1339950"/>
            <a:ext cx="22479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50" name="Picture 26" descr="quarkmes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1339950"/>
            <a:ext cx="14097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51" name="Picture 27" descr="quarklambd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1339950"/>
            <a:ext cx="14097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Grupo 35"/>
          <p:cNvGrpSpPr/>
          <p:nvPr/>
        </p:nvGrpSpPr>
        <p:grpSpPr>
          <a:xfrm>
            <a:off x="6286512" y="2928934"/>
            <a:ext cx="2857488" cy="3286148"/>
            <a:chOff x="5786446" y="3000372"/>
            <a:chExt cx="3214678" cy="3571900"/>
          </a:xfrm>
        </p:grpSpPr>
        <p:sp>
          <p:nvSpPr>
            <p:cNvPr id="30" name="Retângulo 29"/>
            <p:cNvSpPr/>
            <p:nvPr/>
          </p:nvSpPr>
          <p:spPr bwMode="auto">
            <a:xfrm>
              <a:off x="5786446" y="3000372"/>
              <a:ext cx="3143272" cy="35719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26" name="Picture 7" descr="James Augustinus Aloysius Joyce (1882-1941)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945976" y="3142246"/>
              <a:ext cx="1329780" cy="2292349"/>
            </a:xfrm>
            <a:prstGeom prst="rect">
              <a:avLst/>
            </a:prstGeom>
            <a:noFill/>
          </p:spPr>
        </p:pic>
        <p:pic>
          <p:nvPicPr>
            <p:cNvPr id="27" name="Picture 10" descr="Affiche d'une lecture publique d'extraits de Finnegans Wak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286644" y="3143248"/>
              <a:ext cx="1564447" cy="2294522"/>
            </a:xfrm>
            <a:prstGeom prst="rect">
              <a:avLst/>
            </a:prstGeom>
            <a:noFill/>
          </p:spPr>
        </p:pic>
        <p:sp>
          <p:nvSpPr>
            <p:cNvPr id="28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5929322" y="5857892"/>
              <a:ext cx="3071802" cy="64294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Three Quarks </a:t>
              </a:r>
            </a:p>
            <a:p>
              <a:r>
                <a:rPr lang="en-US" sz="3600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for Muster Mark  </a:t>
              </a:r>
            </a:p>
          </p:txBody>
        </p:sp>
        <p:sp>
          <p:nvSpPr>
            <p:cNvPr id="29" name="Text Box 16"/>
            <p:cNvSpPr txBox="1">
              <a:spLocks noChangeArrowheads="1"/>
            </p:cNvSpPr>
            <p:nvPr/>
          </p:nvSpPr>
          <p:spPr bwMode="auto">
            <a:xfrm>
              <a:off x="6429388" y="5429264"/>
              <a:ext cx="192087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IE" dirty="0"/>
                <a:t>James Joyce</a:t>
              </a:r>
              <a:endParaRPr lang="en-GB" dirty="0"/>
            </a:p>
          </p:txBody>
        </p:sp>
      </p:grp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0" cstate="print"/>
          <a:srcRect l="23376" t="18349" r="7793"/>
          <a:stretch>
            <a:fillRect/>
          </a:stretch>
        </p:blipFill>
        <p:spPr bwMode="auto">
          <a:xfrm>
            <a:off x="928662" y="2928934"/>
            <a:ext cx="40386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2" name="Object 18"/>
          <p:cNvGraphicFramePr>
            <a:graphicFrameLocks noChangeAspect="1"/>
          </p:cNvGraphicFramePr>
          <p:nvPr/>
        </p:nvGraphicFramePr>
        <p:xfrm>
          <a:off x="0" y="4910134"/>
          <a:ext cx="831850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44240" imgH="355320" progId="Equation.3">
                  <p:embed/>
                </p:oleObj>
              </mc:Choice>
              <mc:Fallback>
                <p:oleObj name="Equation" r:id="rId11" imgW="444240" imgH="355320" progId="Equation.3">
                  <p:embed/>
                  <p:pic>
                    <p:nvPicPr>
                      <p:cNvPr id="32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910134"/>
                        <a:ext cx="831850" cy="677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19"/>
          <p:cNvGraphicFramePr>
            <a:graphicFrameLocks noChangeAspect="1"/>
          </p:cNvGraphicFramePr>
          <p:nvPr/>
        </p:nvGraphicFramePr>
        <p:xfrm>
          <a:off x="0" y="3233734"/>
          <a:ext cx="831850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444240" imgH="355320" progId="Equation.3">
                  <p:embed/>
                </p:oleObj>
              </mc:Choice>
              <mc:Fallback>
                <p:oleObj name="Equation" r:id="rId13" imgW="444240" imgH="355320" progId="Equation.3">
                  <p:embed/>
                  <p:pic>
                    <p:nvPicPr>
                      <p:cNvPr id="33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233734"/>
                        <a:ext cx="831850" cy="677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20"/>
          <p:cNvGraphicFramePr>
            <a:graphicFrameLocks noChangeAspect="1"/>
          </p:cNvGraphicFramePr>
          <p:nvPr/>
        </p:nvGraphicFramePr>
        <p:xfrm>
          <a:off x="5000629" y="3500438"/>
          <a:ext cx="785817" cy="36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393480" imgH="177480" progId="Equation.3">
                  <p:embed/>
                </p:oleObj>
              </mc:Choice>
              <mc:Fallback>
                <p:oleObj name="Equation" r:id="rId15" imgW="393480" imgH="177480" progId="Equation.3">
                  <p:embed/>
                  <p:pic>
                    <p:nvPicPr>
                      <p:cNvPr id="34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9" y="3500438"/>
                        <a:ext cx="785817" cy="36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21"/>
          <p:cNvGraphicFramePr>
            <a:graphicFrameLocks noChangeAspect="1"/>
          </p:cNvGraphicFramePr>
          <p:nvPr/>
        </p:nvGraphicFramePr>
        <p:xfrm>
          <a:off x="5072067" y="5000636"/>
          <a:ext cx="649904" cy="357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330120" imgH="177480" progId="Equation.3">
                  <p:embed/>
                </p:oleObj>
              </mc:Choice>
              <mc:Fallback>
                <p:oleObj name="Equation" r:id="rId17" imgW="330120" imgH="177480" progId="Equation.3">
                  <p:embed/>
                  <p:pic>
                    <p:nvPicPr>
                      <p:cNvPr id="35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7" y="5000636"/>
                        <a:ext cx="649904" cy="357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B0153D05-4A24-86FB-D8A9-CC4F1BD74BF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41852" y="76938"/>
            <a:ext cx="700088" cy="13906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73D3D42-3C43-0E06-5D8D-1E44FA64D7A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47192" y="771836"/>
            <a:ext cx="695752" cy="695752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E24ABD21-8AE1-2247-6B63-D2B1328AB9CC}"/>
              </a:ext>
            </a:extLst>
          </p:cNvPr>
          <p:cNvSpPr txBox="1">
            <a:spLocks noChangeArrowheads="1"/>
          </p:cNvSpPr>
          <p:nvPr/>
        </p:nvSpPr>
        <p:spPr>
          <a:xfrm>
            <a:off x="3000803" y="70303"/>
            <a:ext cx="3863914" cy="640152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No </a:t>
            </a:r>
            <a:r>
              <a:rPr lang="en-GB" sz="2800" b="0" i="1" kern="0" dirty="0" err="1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século</a:t>
            </a:r>
            <a:r>
              <a:rPr lang="en-GB" sz="2800" b="0" i="1" kern="0" dirty="0">
                <a:solidFill>
                  <a:schemeClr val="tx1">
                    <a:lumMod val="75000"/>
                  </a:schemeClr>
                </a:solidFill>
                <a:latin typeface="Algerian" panose="04020705040A02060702" pitchFamily="82" charset="0"/>
              </a:rPr>
              <a:t> XX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9428</TotalTime>
  <Words>8887</Words>
  <Application>Microsoft Office PowerPoint</Application>
  <PresentationFormat>Apresentação na tela (4:3)</PresentationFormat>
  <Paragraphs>1585</Paragraphs>
  <Slides>141</Slides>
  <Notes>47</Notes>
  <HiddenSlides>49</HiddenSlides>
  <MMClips>0</MMClips>
  <ScaleCrop>false</ScaleCrop>
  <HeadingPairs>
    <vt:vector size="8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141</vt:i4>
      </vt:variant>
    </vt:vector>
  </HeadingPairs>
  <TitlesOfParts>
    <vt:vector size="155" baseType="lpstr">
      <vt:lpstr>Algerian</vt:lpstr>
      <vt:lpstr>Arial</vt:lpstr>
      <vt:lpstr>Arial Narrow</vt:lpstr>
      <vt:lpstr>Calibri</vt:lpstr>
      <vt:lpstr>Cambria Math</vt:lpstr>
      <vt:lpstr>Impact</vt:lpstr>
      <vt:lpstr>Rage Italic</vt:lpstr>
      <vt:lpstr>Symbol</vt:lpstr>
      <vt:lpstr>Times</vt:lpstr>
      <vt:lpstr>Times New Roman</vt:lpstr>
      <vt:lpstr>Wingdings</vt:lpstr>
      <vt:lpstr>Design padrão</vt:lpstr>
      <vt:lpstr>Equation</vt:lpstr>
      <vt:lpstr>Equação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Estrutura da matéria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Leigui</dc:creator>
  <cp:lastModifiedBy>Marcelo Leigui</cp:lastModifiedBy>
  <cp:revision>165</cp:revision>
  <cp:lastPrinted>2018-06-03T18:55:08Z</cp:lastPrinted>
  <dcterms:created xsi:type="dcterms:W3CDTF">2004-07-11T20:12:09Z</dcterms:created>
  <dcterms:modified xsi:type="dcterms:W3CDTF">2024-11-23T13:27:53Z</dcterms:modified>
</cp:coreProperties>
</file>