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96" r:id="rId3"/>
    <p:sldId id="297" r:id="rId4"/>
    <p:sldId id="298" r:id="rId5"/>
    <p:sldId id="299" r:id="rId6"/>
    <p:sldId id="300" r:id="rId7"/>
    <p:sldId id="301" r:id="rId8"/>
    <p:sldId id="257" r:id="rId9"/>
    <p:sldId id="286" r:id="rId10"/>
    <p:sldId id="291" r:id="rId11"/>
    <p:sldId id="293" r:id="rId12"/>
    <p:sldId id="292" r:id="rId13"/>
    <p:sldId id="289" r:id="rId14"/>
    <p:sldId id="290" r:id="rId15"/>
    <p:sldId id="294" r:id="rId16"/>
    <p:sldId id="287" r:id="rId17"/>
    <p:sldId id="281" r:id="rId18"/>
    <p:sldId id="282" r:id="rId19"/>
    <p:sldId id="295" r:id="rId20"/>
    <p:sldId id="283" r:id="rId21"/>
    <p:sldId id="280" r:id="rId22"/>
    <p:sldId id="288" r:id="rId23"/>
    <p:sldId id="285" r:id="rId24"/>
    <p:sldId id="258" r:id="rId25"/>
    <p:sldId id="259" r:id="rId26"/>
    <p:sldId id="260" r:id="rId27"/>
    <p:sldId id="261" r:id="rId28"/>
    <p:sldId id="262" r:id="rId29"/>
    <p:sldId id="263" r:id="rId30"/>
    <p:sldId id="264" r:id="rId31"/>
    <p:sldId id="266" r:id="rId32"/>
    <p:sldId id="265" r:id="rId33"/>
    <p:sldId id="267" r:id="rId34"/>
    <p:sldId id="268" r:id="rId35"/>
    <p:sldId id="269" r:id="rId36"/>
    <p:sldId id="270" r:id="rId37"/>
    <p:sldId id="271" r:id="rId38"/>
    <p:sldId id="272" r:id="rId39"/>
    <p:sldId id="273" r:id="rId40"/>
    <p:sldId id="274" r:id="rId41"/>
    <p:sldId id="277" r:id="rId42"/>
    <p:sldId id="275" r:id="rId43"/>
    <p:sldId id="276" r:id="rId44"/>
    <p:sldId id="279" r:id="rId45"/>
    <p:sldId id="278" r:id="rId46"/>
    <p:sldId id="284" r:id="rId4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1EE52E-4396-41A9-96AD-6E40297B304C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DBC961-511A-4B47-8806-1EBAE1D4EA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1474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41A0853-A309-3358-CFF5-E88C2D5A2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3A49EA2A-71CF-092C-0980-BE523D3957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6BA17A99-379F-72AE-0A73-03C6935F11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D0D67F8-AABF-7090-37C0-716D5E6485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34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95753B2-7DE0-0D9D-2BB3-1EF832C99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93914A5A-9627-C0F6-E8EC-71D7594C19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7FC48AC0-1C2F-D3BF-26DA-C4172BAE33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90146CD-BA85-628D-80C6-724660D056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233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B804-DFA3-4F91-889B-03AC635A4C0F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2DCCD-EDEE-4E9A-A393-CE619D6DF5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8229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B804-DFA3-4F91-889B-03AC635A4C0F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2DCCD-EDEE-4E9A-A393-CE619D6DF5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7925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B804-DFA3-4F91-889B-03AC635A4C0F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2DCCD-EDEE-4E9A-A393-CE619D6DF5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6755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4510" y="6457950"/>
            <a:ext cx="1076628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62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4510" y="6457950"/>
            <a:ext cx="1076628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65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4510" y="6457950"/>
            <a:ext cx="1076628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953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4510" y="6457950"/>
            <a:ext cx="1076628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756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4510" y="6457950"/>
            <a:ext cx="1076628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65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B804-DFA3-4F91-889B-03AC635A4C0F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2DCCD-EDEE-4E9A-A393-CE619D6DF5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1209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B804-DFA3-4F91-889B-03AC635A4C0F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2DCCD-EDEE-4E9A-A393-CE619D6DF5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8803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B804-DFA3-4F91-889B-03AC635A4C0F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2DCCD-EDEE-4E9A-A393-CE619D6DF5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4264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B804-DFA3-4F91-889B-03AC635A4C0F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2DCCD-EDEE-4E9A-A393-CE619D6DF5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7482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B804-DFA3-4F91-889B-03AC635A4C0F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2DCCD-EDEE-4E9A-A393-CE619D6DF5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9304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B804-DFA3-4F91-889B-03AC635A4C0F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2DCCD-EDEE-4E9A-A393-CE619D6DF5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8334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B804-DFA3-4F91-889B-03AC635A4C0F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2DCCD-EDEE-4E9A-A393-CE619D6DF5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347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B804-DFA3-4F91-889B-03AC635A4C0F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2DCCD-EDEE-4E9A-A393-CE619D6DF5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9738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8B804-DFA3-4F91-889B-03AC635A4C0F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2DCCD-EDEE-4E9A-A393-CE619D6DF5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3529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leigui@ufabc.edu.br" TargetMode="External"/><Relationship Id="rId5" Type="http://schemas.openxmlformats.org/officeDocument/2006/relationships/hyperlink" Target="http://professor.ufabc.edu.br/~leigui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professor.ufabc.edu.br/~leigui/pesquisa/arquivos/AulasFisicaAstrop.pdf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professor.ufabc.edu.br/~leigui/pesquisa/arquivos/RCs%20e%20a%20origem%20da%20vida.pptx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://professor.ufabc.edu.br/~leigui/pesquisa/arquivos/AulasROOT/IntroRoot.pdf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uger.org/science/publications/scientific-highlight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tao.org/news-resources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professor.ufabc.edu.br/~leigui/pesquisa/index.html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043608" y="1341923"/>
            <a:ext cx="66247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Introdução </a:t>
            </a:r>
            <a:r>
              <a:rPr lang="pt-BR" dirty="0" smtClean="0"/>
              <a:t>à Física de </a:t>
            </a:r>
            <a:r>
              <a:rPr lang="pt-BR" dirty="0" err="1" smtClean="0"/>
              <a:t>Astropartículas</a:t>
            </a:r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Introdução aos Projetos de PDPD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Instalação do </a:t>
            </a:r>
            <a:r>
              <a:rPr lang="pt-BR" dirty="0" err="1" smtClean="0"/>
              <a:t>Dropbox</a:t>
            </a:r>
            <a:r>
              <a:rPr lang="pt-BR" dirty="0" smtClean="0"/>
              <a:t> </a:t>
            </a:r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Instalação do Anaconda (Python)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Aula 1 de </a:t>
            </a:r>
            <a:r>
              <a:rPr lang="pt-BR" dirty="0" err="1"/>
              <a:t>Astropartículas</a:t>
            </a: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Instalação </a:t>
            </a:r>
            <a:r>
              <a:rPr lang="pt-BR" dirty="0" err="1" smtClean="0"/>
              <a:t>Dev</a:t>
            </a:r>
            <a:r>
              <a:rPr lang="pt-BR" dirty="0" smtClean="0"/>
              <a:t>-C++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Instalação do ROOT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/>
          </a:p>
          <a:p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1475656" y="338349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0000"/>
                </a:solidFill>
              </a:rPr>
              <a:t>Reunião do Grupo de Raios Cósmicos – </a:t>
            </a:r>
            <a:r>
              <a:rPr lang="pt-BR" sz="2400" dirty="0" smtClean="0">
                <a:solidFill>
                  <a:srgbClr val="FF0000"/>
                </a:solidFill>
              </a:rPr>
              <a:t>PDPD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11560" y="5949280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 smtClean="0">
                <a:solidFill>
                  <a:srgbClr val="FF0000"/>
                </a:solidFill>
              </a:rPr>
              <a:t>Prof. Marcelo </a:t>
            </a:r>
            <a:r>
              <a:rPr lang="pt-BR" sz="2400" dirty="0" err="1" smtClean="0">
                <a:solidFill>
                  <a:srgbClr val="FF0000"/>
                </a:solidFill>
              </a:rPr>
              <a:t>Leigui</a:t>
            </a:r>
            <a:r>
              <a:rPr lang="pt-BR" sz="2400" dirty="0" smtClean="0">
                <a:solidFill>
                  <a:srgbClr val="FF0000"/>
                </a:solidFill>
              </a:rPr>
              <a:t/>
            </a:r>
            <a:br>
              <a:rPr lang="pt-BR" sz="2400" dirty="0" smtClean="0">
                <a:solidFill>
                  <a:srgbClr val="FF0000"/>
                </a:solidFill>
              </a:rPr>
            </a:br>
            <a:r>
              <a:rPr lang="pt-BR" sz="2400" dirty="0" smtClean="0">
                <a:solidFill>
                  <a:srgbClr val="FF0000"/>
                </a:solidFill>
              </a:rPr>
              <a:t>26/5/26</a:t>
            </a:r>
            <a:endParaRPr lang="pt-B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132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98" y="836711"/>
            <a:ext cx="8742868" cy="4921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051720" y="18864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 smtClean="0"/>
              <a:t>Dropbox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37730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820" y="598269"/>
            <a:ext cx="6823180" cy="384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051720" y="18864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 smtClean="0"/>
              <a:t>Dropbox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4704184" y="5585675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BR" dirty="0" smtClean="0"/>
              <a:t>Instalar como aplicativo</a:t>
            </a:r>
            <a:endParaRPr lang="pt-BR" dirty="0"/>
          </a:p>
        </p:txBody>
      </p:sp>
      <p:cxnSp>
        <p:nvCxnSpPr>
          <p:cNvPr id="5" name="Conector de seta reta 4"/>
          <p:cNvCxnSpPr/>
          <p:nvPr/>
        </p:nvCxnSpPr>
        <p:spPr>
          <a:xfrm flipV="1">
            <a:off x="7380312" y="4149080"/>
            <a:ext cx="792088" cy="152962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8918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820" y="598269"/>
            <a:ext cx="6823180" cy="384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051720" y="18864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 smtClean="0"/>
              <a:t>Dropbox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4704184" y="5585675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BR" dirty="0" smtClean="0"/>
              <a:t>Instalar como aplicativo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 smtClean="0"/>
              <a:t>Enviar o seu e-mail associado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36960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820" y="598269"/>
            <a:ext cx="6823180" cy="384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051720" y="18864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 smtClean="0"/>
              <a:t>Dropbox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4704184" y="5585675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BR" dirty="0" smtClean="0"/>
              <a:t>Instalar como aplicativo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 smtClean="0"/>
              <a:t>Enviar o seu e-mail associado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 smtClean="0"/>
              <a:t>Vou abrir a sua pasta</a:t>
            </a:r>
            <a:endParaRPr lang="pt-BR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14" y="2852936"/>
            <a:ext cx="4324412" cy="391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ector de seta reta 10"/>
          <p:cNvCxnSpPr/>
          <p:nvPr/>
        </p:nvCxnSpPr>
        <p:spPr>
          <a:xfrm flipH="1" flipV="1">
            <a:off x="899592" y="6021288"/>
            <a:ext cx="3744416" cy="28803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553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820" y="598269"/>
            <a:ext cx="6823180" cy="384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051720" y="18864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 smtClean="0"/>
              <a:t>Dropbox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4704184" y="5585675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BR" dirty="0" smtClean="0"/>
              <a:t>Instalar como aplicativo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 smtClean="0"/>
              <a:t>Enviar o seu e-mail associado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 smtClean="0"/>
              <a:t>Vou abrir a sua pasta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 smtClean="0"/>
              <a:t>Acesso à pasta </a:t>
            </a:r>
            <a:r>
              <a:rPr lang="pt-BR" dirty="0" err="1" smtClean="0"/>
              <a:t>workGRC</a:t>
            </a:r>
            <a:endParaRPr lang="pt-BR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14" y="2852936"/>
            <a:ext cx="4324412" cy="391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6" y="632764"/>
            <a:ext cx="7199313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Conector de seta reta 15"/>
          <p:cNvCxnSpPr/>
          <p:nvPr/>
        </p:nvCxnSpPr>
        <p:spPr>
          <a:xfrm flipH="1" flipV="1">
            <a:off x="1115616" y="1628800"/>
            <a:ext cx="3672408" cy="489654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856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36712"/>
            <a:ext cx="9123305" cy="484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361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36712"/>
            <a:ext cx="9123305" cy="484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ector de seta reta 2"/>
          <p:cNvCxnSpPr/>
          <p:nvPr/>
        </p:nvCxnSpPr>
        <p:spPr>
          <a:xfrm flipH="1" flipV="1">
            <a:off x="3707904" y="4221088"/>
            <a:ext cx="1080120" cy="230425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275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83" y="692696"/>
            <a:ext cx="9148883" cy="5268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5454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1262063"/>
            <a:ext cx="6457950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039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8640"/>
            <a:ext cx="9123305" cy="484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34167"/>
            <a:ext cx="6271418" cy="282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ector de seta reta 2"/>
          <p:cNvCxnSpPr/>
          <p:nvPr/>
        </p:nvCxnSpPr>
        <p:spPr>
          <a:xfrm flipV="1">
            <a:off x="3635896" y="2420888"/>
            <a:ext cx="3960440" cy="261406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209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96119" y="1444328"/>
            <a:ext cx="4722763" cy="16303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390"/>
              </a:lnSpc>
            </a:pPr>
            <a:r>
              <a:rPr lang="en-US" sz="43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Introdução à Física de Astropartículas</a:t>
            </a:r>
            <a:endParaRPr lang="en-US" sz="4300" dirty="0"/>
          </a:p>
        </p:txBody>
      </p:sp>
      <p:sp>
        <p:nvSpPr>
          <p:cNvPr id="4" name="Text 1"/>
          <p:cNvSpPr/>
          <p:nvPr/>
        </p:nvSpPr>
        <p:spPr>
          <a:xfrm>
            <a:off x="496119" y="3358158"/>
            <a:ext cx="4722763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95"/>
              </a:lnSpc>
            </a:pPr>
            <a:r>
              <a:rPr lang="en-US" sz="12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 Física de Astropartículas é uma disciplina fascinante que estuda as partículas de alta energia que permeiam o Universo. Essa área interdisciplinar combina conhecimentos de física de partículas, astrofísica e cosmologia, oferecendo uma visão única sobre a estrutura fundamental da matéria e a evolução do cosmos.</a:t>
            </a:r>
            <a:endParaRPr lang="en-US" sz="120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5F8A593B-104E-BC7F-7D9C-B47856E9A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520" y="1205950"/>
            <a:ext cx="3791667" cy="5579365"/>
          </a:xfrm>
          <a:prstGeom prst="rect">
            <a:avLst/>
          </a:prstGeom>
        </p:spPr>
      </p:pic>
      <p:sp>
        <p:nvSpPr>
          <p:cNvPr id="10" name="Shape 2">
            <a:extLst>
              <a:ext uri="{FF2B5EF4-FFF2-40B4-BE49-F238E27FC236}">
                <a16:creationId xmlns:a16="http://schemas.microsoft.com/office/drawing/2014/main" xmlns="" id="{E7230F47-6941-DF37-DE44-37E81610E837}"/>
              </a:ext>
            </a:extLst>
          </p:cNvPr>
          <p:cNvSpPr/>
          <p:nvPr/>
        </p:nvSpPr>
        <p:spPr>
          <a:xfrm>
            <a:off x="8172400" y="260648"/>
            <a:ext cx="805442" cy="745227"/>
          </a:xfrm>
          <a:prstGeom prst="roundRect">
            <a:avLst>
              <a:gd name="adj" fmla="val 25194296"/>
            </a:avLst>
          </a:prstGeom>
          <a:blipFill>
            <a:blip r:embed="rId4"/>
            <a:stretch>
              <a:fillRect/>
            </a:stretch>
          </a:blipFill>
          <a:ln w="7620">
            <a:solidFill>
              <a:srgbClr val="FFFFFF"/>
            </a:solidFill>
            <a:prstDash val="solid"/>
          </a:ln>
        </p:spPr>
        <p:txBody>
          <a:bodyPr lIns="64008" tIns="32004" rIns="64008" bIns="32004"/>
          <a:lstStyle/>
          <a:p>
            <a:endParaRPr lang="pt-BR"/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xmlns="" id="{AB1F45FD-3EF7-85EB-2B59-85D5A31DD902}"/>
              </a:ext>
            </a:extLst>
          </p:cNvPr>
          <p:cNvSpPr/>
          <p:nvPr/>
        </p:nvSpPr>
        <p:spPr>
          <a:xfrm>
            <a:off x="5729839" y="5890417"/>
            <a:ext cx="2945074" cy="330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80"/>
              </a:lnSpc>
              <a:buClr>
                <a:srgbClr val="000000"/>
              </a:buClr>
              <a:tabLst>
                <a:tab pos="0" algn="l"/>
                <a:tab pos="313373" algn="l"/>
                <a:tab pos="627857" algn="l"/>
                <a:tab pos="942340" algn="l"/>
                <a:tab pos="1256824" algn="l"/>
                <a:tab pos="1571308" algn="l"/>
                <a:tab pos="1885792" algn="l"/>
                <a:tab pos="2200275" algn="l"/>
                <a:tab pos="2514759" algn="l"/>
                <a:tab pos="2829243" algn="l"/>
                <a:tab pos="3143727" algn="l"/>
                <a:tab pos="3458210" algn="l"/>
                <a:tab pos="3772694" algn="l"/>
                <a:tab pos="4087178" algn="l"/>
                <a:tab pos="4401662" algn="l"/>
                <a:tab pos="4716145" algn="l"/>
                <a:tab pos="5030629" algn="l"/>
                <a:tab pos="5345113" algn="l"/>
                <a:tab pos="5659597" algn="l"/>
                <a:tab pos="5974080" algn="l"/>
                <a:tab pos="6288564" algn="l"/>
              </a:tabLst>
              <a:defRPr/>
            </a:pPr>
            <a:r>
              <a:rPr lang="en-US" sz="1500" b="1" dirty="0">
                <a:solidFill>
                  <a:srgbClr val="DCD7E5"/>
                </a:solidFill>
                <a:latin typeface="Heebo Bold" pitchFamily="34" charset="0"/>
                <a:ea typeface="Heebo Bold" pitchFamily="34" charset="-122"/>
                <a:cs typeface="Heebo Bold" pitchFamily="34" charset="-120"/>
              </a:rPr>
              <a:t>by Prof. Marcelo Leigui</a:t>
            </a:r>
            <a:br>
              <a:rPr lang="en-US" sz="1500" b="1" dirty="0">
                <a:solidFill>
                  <a:srgbClr val="DCD7E5"/>
                </a:solidFill>
                <a:latin typeface="Heebo Bold" pitchFamily="34" charset="0"/>
                <a:ea typeface="Heebo Bold" pitchFamily="34" charset="-122"/>
                <a:cs typeface="Heebo Bold" pitchFamily="34" charset="-120"/>
              </a:rPr>
            </a:br>
            <a:r>
              <a:rPr lang="pt-BR" sz="1700" dirty="0">
                <a:solidFill>
                  <a:srgbClr val="FFFF00"/>
                </a:solidFill>
                <a:hlinkClick r:id="rId5"/>
              </a:rPr>
              <a:t>http://professor.ufabc.edu.br/~leigui</a:t>
            </a:r>
            <a:endParaRPr lang="pt-BR" sz="1700" dirty="0">
              <a:solidFill>
                <a:srgbClr val="FFFF00"/>
              </a:solidFill>
            </a:endParaRPr>
          </a:p>
          <a:p>
            <a:pPr>
              <a:lnSpc>
                <a:spcPts val="1680"/>
              </a:lnSpc>
              <a:buClr>
                <a:srgbClr val="000000"/>
              </a:buClr>
              <a:tabLst>
                <a:tab pos="0" algn="l"/>
                <a:tab pos="313373" algn="l"/>
                <a:tab pos="627857" algn="l"/>
                <a:tab pos="942340" algn="l"/>
                <a:tab pos="1256824" algn="l"/>
                <a:tab pos="1571308" algn="l"/>
                <a:tab pos="1885792" algn="l"/>
                <a:tab pos="2200275" algn="l"/>
                <a:tab pos="2514759" algn="l"/>
                <a:tab pos="2829243" algn="l"/>
                <a:tab pos="3143727" algn="l"/>
                <a:tab pos="3458210" algn="l"/>
                <a:tab pos="3772694" algn="l"/>
                <a:tab pos="4087178" algn="l"/>
                <a:tab pos="4401662" algn="l"/>
                <a:tab pos="4716145" algn="l"/>
                <a:tab pos="5030629" algn="l"/>
                <a:tab pos="5345113" algn="l"/>
                <a:tab pos="5659597" algn="l"/>
                <a:tab pos="5974080" algn="l"/>
                <a:tab pos="6288564" algn="l"/>
              </a:tabLst>
              <a:defRPr/>
            </a:pPr>
            <a:r>
              <a:rPr lang="en-GB" sz="1400" i="1" u="sng" dirty="0">
                <a:solidFill>
                  <a:srgbClr val="FFFF00"/>
                </a:solidFill>
                <a:latin typeface="Times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leigui@ufabc.edu.br</a:t>
            </a:r>
            <a:r>
              <a:rPr lang="en-GB" sz="1400" i="1" u="sng" dirty="0">
                <a:solidFill>
                  <a:schemeClr val="bg1"/>
                </a:solidFill>
                <a:latin typeface="Times" charset="0"/>
              </a:rPr>
              <a:t/>
            </a:r>
            <a:br>
              <a:rPr lang="en-GB" sz="1400" i="1" u="sng" dirty="0">
                <a:solidFill>
                  <a:schemeClr val="bg1"/>
                </a:solidFill>
                <a:latin typeface="Times" charset="0"/>
              </a:rPr>
            </a:br>
            <a:r>
              <a:rPr lang="en-GB" sz="1400" i="1" u="sng" dirty="0">
                <a:solidFill>
                  <a:schemeClr val="bg1"/>
                </a:solidFill>
                <a:latin typeface="Times" charset="0"/>
              </a:rPr>
              <a:t>@marceloleigui</a:t>
            </a:r>
          </a:p>
          <a:p>
            <a:pPr>
              <a:lnSpc>
                <a:spcPts val="1680"/>
              </a:lnSpc>
              <a:buClr>
                <a:srgbClr val="000000"/>
              </a:buClr>
              <a:tabLst>
                <a:tab pos="0" algn="l"/>
                <a:tab pos="313373" algn="l"/>
                <a:tab pos="627857" algn="l"/>
                <a:tab pos="942340" algn="l"/>
                <a:tab pos="1256824" algn="l"/>
                <a:tab pos="1571308" algn="l"/>
                <a:tab pos="1885792" algn="l"/>
                <a:tab pos="2200275" algn="l"/>
                <a:tab pos="2514759" algn="l"/>
                <a:tab pos="2829243" algn="l"/>
                <a:tab pos="3143727" algn="l"/>
                <a:tab pos="3458210" algn="l"/>
                <a:tab pos="3772694" algn="l"/>
                <a:tab pos="4087178" algn="l"/>
                <a:tab pos="4401662" algn="l"/>
                <a:tab pos="4716145" algn="l"/>
                <a:tab pos="5030629" algn="l"/>
                <a:tab pos="5345113" algn="l"/>
                <a:tab pos="5659597" algn="l"/>
                <a:tab pos="5974080" algn="l"/>
                <a:tab pos="6288564" algn="l"/>
              </a:tabLst>
              <a:defRPr/>
            </a:pPr>
            <a:endParaRPr lang="en-US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753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115430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734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438" y="1124744"/>
            <a:ext cx="5255435" cy="553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275"/>
            <a:ext cx="3962071" cy="43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de seta reta 3"/>
          <p:cNvCxnSpPr/>
          <p:nvPr/>
        </p:nvCxnSpPr>
        <p:spPr>
          <a:xfrm flipH="1" flipV="1">
            <a:off x="1115616" y="1916832"/>
            <a:ext cx="3168352" cy="36004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673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342900"/>
            <a:ext cx="818197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6275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7208837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960978"/>
            <a:ext cx="6587345" cy="389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27717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876308" cy="497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2388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4664"/>
            <a:ext cx="7258160" cy="614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2617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7880024" cy="452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1328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092280" cy="5401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1465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85738"/>
            <a:ext cx="8942387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5073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61913"/>
            <a:ext cx="8970963" cy="673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4640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860974" y="566341"/>
            <a:ext cx="4851053" cy="10285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395"/>
              </a:lnSpc>
            </a:pPr>
            <a:r>
              <a:rPr lang="en-US" sz="27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 que é a Física de Astropartículas?</a:t>
            </a:r>
            <a:endParaRPr lang="en-US" sz="2700" dirty="0"/>
          </a:p>
        </p:txBody>
      </p:sp>
      <p:sp>
        <p:nvSpPr>
          <p:cNvPr id="4" name="Shape 1"/>
          <p:cNvSpPr/>
          <p:nvPr/>
        </p:nvSpPr>
        <p:spPr>
          <a:xfrm>
            <a:off x="4232793" y="2290505"/>
            <a:ext cx="2363837" cy="2014141"/>
          </a:xfrm>
          <a:prstGeom prst="roundRect">
            <a:avLst>
              <a:gd name="adj" fmla="val 3432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 lIns="64008" tIns="32004" rIns="64008" bIns="32004"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4360934" y="2461359"/>
            <a:ext cx="2107555" cy="5141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80"/>
              </a:lnSpc>
            </a:pPr>
            <a:r>
              <a:rPr lang="en-US" sz="13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Estudo de Partículas Cósmicas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4360934" y="3074233"/>
            <a:ext cx="2107555" cy="10533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15"/>
              </a:lnSpc>
            </a:pPr>
            <a:r>
              <a:rPr lang="en-US" sz="11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 Física de Astropartículas se concentra no estudo das partículas de alta energia que vêm do espaço, como os raios cósmicos.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6720009" y="2290505"/>
            <a:ext cx="2363837" cy="2014141"/>
          </a:xfrm>
          <a:prstGeom prst="roundRect">
            <a:avLst>
              <a:gd name="adj" fmla="val 3432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 lIns="64008" tIns="32004" rIns="64008" bIns="32004"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6848150" y="2461360"/>
            <a:ext cx="2029569" cy="2570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80"/>
              </a:lnSpc>
            </a:pPr>
            <a:r>
              <a:rPr lang="en-US" sz="13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Fenômenos Astronômicos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6848149" y="2817158"/>
            <a:ext cx="2107555" cy="13166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15"/>
              </a:lnSpc>
            </a:pPr>
            <a:r>
              <a:rPr lang="en-US" sz="11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Essa área também investiga os processos astronômicos que geram e emitem essas partículas, como explosões de estrelas, buracos negros e galáxias ativas.</a:t>
            </a:r>
            <a:endParaRPr lang="en-US" sz="1100" dirty="0"/>
          </a:p>
        </p:txBody>
      </p:sp>
      <p:sp>
        <p:nvSpPr>
          <p:cNvPr id="10" name="Shape 7"/>
          <p:cNvSpPr/>
          <p:nvPr/>
        </p:nvSpPr>
        <p:spPr>
          <a:xfrm>
            <a:off x="4232793" y="4469150"/>
            <a:ext cx="2363837" cy="2271217"/>
          </a:xfrm>
          <a:prstGeom prst="roundRect">
            <a:avLst>
              <a:gd name="adj" fmla="val 3043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 lIns="64008" tIns="32004" rIns="64008" bIns="32004"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4360934" y="4640004"/>
            <a:ext cx="2107555" cy="5141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80"/>
              </a:lnSpc>
            </a:pPr>
            <a:r>
              <a:rPr lang="en-US" sz="13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Conexão com a Cosmologia</a:t>
            </a:r>
            <a:endParaRPr lang="en-US" sz="1300" dirty="0"/>
          </a:p>
        </p:txBody>
      </p:sp>
      <p:sp>
        <p:nvSpPr>
          <p:cNvPr id="12" name="Text 9"/>
          <p:cNvSpPr/>
          <p:nvPr/>
        </p:nvSpPr>
        <p:spPr>
          <a:xfrm>
            <a:off x="4360934" y="5252879"/>
            <a:ext cx="2107555" cy="13166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15"/>
              </a:lnSpc>
            </a:pPr>
            <a:r>
              <a:rPr lang="en-US" sz="11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 Física de Astropartículas ajuda a desvendar os mistérios da matéria e energia escuras, que são fundamentais para a compreensão da evolução do Universo.</a:t>
            </a:r>
            <a:endParaRPr lang="en-US" sz="1100" dirty="0"/>
          </a:p>
        </p:txBody>
      </p:sp>
      <p:sp>
        <p:nvSpPr>
          <p:cNvPr id="13" name="Shape 10"/>
          <p:cNvSpPr/>
          <p:nvPr/>
        </p:nvSpPr>
        <p:spPr>
          <a:xfrm>
            <a:off x="6720009" y="4469150"/>
            <a:ext cx="2363837" cy="2271217"/>
          </a:xfrm>
          <a:prstGeom prst="roundRect">
            <a:avLst>
              <a:gd name="adj" fmla="val 3043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 lIns="64008" tIns="32004" rIns="64008" bIns="32004"/>
          <a:lstStyle/>
          <a:p>
            <a:endParaRPr lang="pt-BR"/>
          </a:p>
        </p:txBody>
      </p:sp>
      <p:sp>
        <p:nvSpPr>
          <p:cNvPr id="14" name="Text 11"/>
          <p:cNvSpPr/>
          <p:nvPr/>
        </p:nvSpPr>
        <p:spPr>
          <a:xfrm>
            <a:off x="6848150" y="4640005"/>
            <a:ext cx="1542827" cy="2570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80"/>
              </a:lnSpc>
            </a:pPr>
            <a:r>
              <a:rPr lang="en-US" sz="13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Novas Descobertas</a:t>
            </a:r>
            <a:endParaRPr lang="en-US" sz="1300" dirty="0"/>
          </a:p>
        </p:txBody>
      </p:sp>
      <p:sp>
        <p:nvSpPr>
          <p:cNvPr id="15" name="Text 12"/>
          <p:cNvSpPr/>
          <p:nvPr/>
        </p:nvSpPr>
        <p:spPr>
          <a:xfrm>
            <a:off x="6848149" y="4995802"/>
            <a:ext cx="2107555" cy="10533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15"/>
              </a:lnSpc>
            </a:pPr>
            <a:r>
              <a:rPr lang="en-US" sz="11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Essa ciência interdisciplinar tem o potencial de revelar novos insights sobre a física fundamental e a estrutura do cosmos.</a:t>
            </a:r>
            <a:endParaRPr lang="en-US" sz="1100" dirty="0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xmlns="" id="{3944B323-171B-54A5-F2EE-8ED16291D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59" y="1685080"/>
            <a:ext cx="3887926" cy="505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171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23863"/>
            <a:ext cx="8999537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38699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4664"/>
            <a:ext cx="7258160" cy="614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ector de seta reta 2"/>
          <p:cNvCxnSpPr/>
          <p:nvPr/>
        </p:nvCxnSpPr>
        <p:spPr>
          <a:xfrm flipH="1" flipV="1">
            <a:off x="4932040" y="908720"/>
            <a:ext cx="288032" cy="36004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8249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8103170" cy="6317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88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323850"/>
            <a:ext cx="8951913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85005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6912" y="304443"/>
            <a:ext cx="12401550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4692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720238" cy="5620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0242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695325"/>
            <a:ext cx="8980487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44796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328613"/>
            <a:ext cx="8980487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0938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423863"/>
            <a:ext cx="8980487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5850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8780887" cy="597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0487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62335" y="484684"/>
            <a:ext cx="4790331" cy="11007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640"/>
              </a:lnSpc>
            </a:pPr>
            <a:r>
              <a:rPr lang="en-US" sz="2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Partículas de alta energia do Universo</a:t>
            </a:r>
            <a:endParaRPr lang="en-US" sz="2900" dirty="0"/>
          </a:p>
        </p:txBody>
      </p:sp>
      <p:sp>
        <p:nvSpPr>
          <p:cNvPr id="4" name="Shape 1"/>
          <p:cNvSpPr/>
          <p:nvPr/>
        </p:nvSpPr>
        <p:spPr>
          <a:xfrm>
            <a:off x="653281" y="1849537"/>
            <a:ext cx="14288" cy="4523780"/>
          </a:xfrm>
          <a:prstGeom prst="roundRect">
            <a:avLst>
              <a:gd name="adj" fmla="val 388338"/>
            </a:avLst>
          </a:prstGeom>
          <a:solidFill>
            <a:srgbClr val="4A2C85"/>
          </a:solidFill>
          <a:ln/>
        </p:spPr>
        <p:txBody>
          <a:bodyPr lIns="64008" tIns="32004" rIns="64008" bIns="32004"/>
          <a:lstStyle/>
          <a:p>
            <a:endParaRPr lang="pt-BR"/>
          </a:p>
        </p:txBody>
      </p:sp>
      <p:sp>
        <p:nvSpPr>
          <p:cNvPr id="5" name="Shape 2"/>
          <p:cNvSpPr/>
          <p:nvPr/>
        </p:nvSpPr>
        <p:spPr>
          <a:xfrm>
            <a:off x="794743" y="2236292"/>
            <a:ext cx="462334" cy="19050"/>
          </a:xfrm>
          <a:prstGeom prst="roundRect">
            <a:avLst>
              <a:gd name="adj" fmla="val 388338"/>
            </a:avLst>
          </a:prstGeom>
          <a:solidFill>
            <a:srgbClr val="4A2C85"/>
          </a:solidFill>
          <a:ln/>
        </p:spPr>
        <p:txBody>
          <a:bodyPr lIns="64008" tIns="32004" rIns="64008" bIns="32004"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511820" y="2047677"/>
            <a:ext cx="297210" cy="396280"/>
          </a:xfrm>
          <a:prstGeom prst="roundRect">
            <a:avLst>
              <a:gd name="adj" fmla="val 18668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 lIns="64008" tIns="32004" rIns="64008" bIns="32004"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624632" y="2113657"/>
            <a:ext cx="71512" cy="264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15"/>
              </a:lnSpc>
            </a:pPr>
            <a:r>
              <a:rPr lang="en-US" sz="17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1386930" y="2025650"/>
            <a:ext cx="1651248" cy="275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20"/>
              </a:lnSpc>
            </a:pPr>
            <a:r>
              <a:rPr lang="en-US" sz="14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Raios Cósmicos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1386930" y="2406452"/>
            <a:ext cx="3865736" cy="563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55"/>
              </a:lnSpc>
            </a:pPr>
            <a:r>
              <a:rPr lang="en-US" sz="12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Fluxos de partículas de alta energia que chegam à Terra, incluindo prótons, elétrons e núcleos atômicos.</a:t>
            </a:r>
            <a:endParaRPr lang="en-US" sz="1200" dirty="0"/>
          </a:p>
        </p:txBody>
      </p:sp>
      <p:sp>
        <p:nvSpPr>
          <p:cNvPr id="10" name="Shape 7"/>
          <p:cNvSpPr/>
          <p:nvPr/>
        </p:nvSpPr>
        <p:spPr>
          <a:xfrm>
            <a:off x="794743" y="3708995"/>
            <a:ext cx="462334" cy="19050"/>
          </a:xfrm>
          <a:prstGeom prst="roundRect">
            <a:avLst>
              <a:gd name="adj" fmla="val 388338"/>
            </a:avLst>
          </a:prstGeom>
          <a:solidFill>
            <a:srgbClr val="4A2C85"/>
          </a:solidFill>
          <a:ln/>
        </p:spPr>
        <p:txBody>
          <a:bodyPr lIns="64008" tIns="32004" rIns="64008" bIns="32004"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511820" y="3520381"/>
            <a:ext cx="297210" cy="396280"/>
          </a:xfrm>
          <a:prstGeom prst="roundRect">
            <a:avLst>
              <a:gd name="adj" fmla="val 18668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 lIns="64008" tIns="32004" rIns="64008" bIns="32004"/>
          <a:lstStyle/>
          <a:p>
            <a:endParaRPr lang="pt-BR"/>
          </a:p>
        </p:txBody>
      </p:sp>
      <p:sp>
        <p:nvSpPr>
          <p:cNvPr id="12" name="Text 9"/>
          <p:cNvSpPr/>
          <p:nvPr/>
        </p:nvSpPr>
        <p:spPr>
          <a:xfrm>
            <a:off x="604093" y="3586361"/>
            <a:ext cx="112589" cy="264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15"/>
              </a:lnSpc>
            </a:pPr>
            <a:r>
              <a:rPr lang="en-US" sz="17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1700" dirty="0"/>
          </a:p>
        </p:txBody>
      </p:sp>
      <p:sp>
        <p:nvSpPr>
          <p:cNvPr id="13" name="Text 10"/>
          <p:cNvSpPr/>
          <p:nvPr/>
        </p:nvSpPr>
        <p:spPr>
          <a:xfrm>
            <a:off x="1386929" y="3498354"/>
            <a:ext cx="1653853" cy="275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20"/>
              </a:lnSpc>
            </a:pPr>
            <a:r>
              <a:rPr lang="en-US" sz="14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Neutrinos Cósmicos</a:t>
            </a:r>
            <a:endParaRPr lang="en-US" sz="1400" dirty="0"/>
          </a:p>
        </p:txBody>
      </p:sp>
      <p:sp>
        <p:nvSpPr>
          <p:cNvPr id="14" name="Text 11"/>
          <p:cNvSpPr/>
          <p:nvPr/>
        </p:nvSpPr>
        <p:spPr>
          <a:xfrm>
            <a:off x="1386930" y="3879156"/>
            <a:ext cx="3865736" cy="8453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55"/>
              </a:lnSpc>
            </a:pPr>
            <a:r>
              <a:rPr lang="en-US" sz="12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Partículas neutras e de massa muito pequena, que atravessam a matéria com facilidade e fornecem informações sobre eventos cósmicos.</a:t>
            </a:r>
            <a:endParaRPr lang="en-US" sz="1200" dirty="0"/>
          </a:p>
        </p:txBody>
      </p:sp>
      <p:sp>
        <p:nvSpPr>
          <p:cNvPr id="15" name="Shape 12"/>
          <p:cNvSpPr/>
          <p:nvPr/>
        </p:nvSpPr>
        <p:spPr>
          <a:xfrm>
            <a:off x="794743" y="5463481"/>
            <a:ext cx="462334" cy="19050"/>
          </a:xfrm>
          <a:prstGeom prst="roundRect">
            <a:avLst>
              <a:gd name="adj" fmla="val 388338"/>
            </a:avLst>
          </a:prstGeom>
          <a:solidFill>
            <a:srgbClr val="4A2C85"/>
          </a:solidFill>
          <a:ln/>
        </p:spPr>
        <p:txBody>
          <a:bodyPr lIns="64008" tIns="32004" rIns="64008" bIns="32004"/>
          <a:lstStyle/>
          <a:p>
            <a:endParaRPr lang="pt-BR"/>
          </a:p>
        </p:txBody>
      </p:sp>
      <p:sp>
        <p:nvSpPr>
          <p:cNvPr id="16" name="Shape 13"/>
          <p:cNvSpPr/>
          <p:nvPr/>
        </p:nvSpPr>
        <p:spPr>
          <a:xfrm>
            <a:off x="511820" y="5274866"/>
            <a:ext cx="297210" cy="396280"/>
          </a:xfrm>
          <a:prstGeom prst="roundRect">
            <a:avLst>
              <a:gd name="adj" fmla="val 18668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 lIns="64008" tIns="32004" rIns="64008" bIns="32004"/>
          <a:lstStyle/>
          <a:p>
            <a:endParaRPr lang="pt-BR"/>
          </a:p>
        </p:txBody>
      </p:sp>
      <p:sp>
        <p:nvSpPr>
          <p:cNvPr id="17" name="Text 14"/>
          <p:cNvSpPr/>
          <p:nvPr/>
        </p:nvSpPr>
        <p:spPr>
          <a:xfrm>
            <a:off x="604540" y="5340846"/>
            <a:ext cx="111770" cy="264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15"/>
              </a:lnSpc>
            </a:pPr>
            <a:r>
              <a:rPr lang="en-US" sz="17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1700" dirty="0"/>
          </a:p>
        </p:txBody>
      </p:sp>
      <p:sp>
        <p:nvSpPr>
          <p:cNvPr id="18" name="Text 15"/>
          <p:cNvSpPr/>
          <p:nvPr/>
        </p:nvSpPr>
        <p:spPr>
          <a:xfrm>
            <a:off x="1386930" y="5252839"/>
            <a:ext cx="2056061" cy="275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20"/>
              </a:lnSpc>
            </a:pPr>
            <a:r>
              <a:rPr lang="en-US" sz="14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Radiação Gama Cósmica</a:t>
            </a:r>
            <a:endParaRPr lang="en-US" sz="1400" dirty="0"/>
          </a:p>
        </p:txBody>
      </p:sp>
      <p:sp>
        <p:nvSpPr>
          <p:cNvPr id="19" name="Text 16"/>
          <p:cNvSpPr/>
          <p:nvPr/>
        </p:nvSpPr>
        <p:spPr>
          <a:xfrm>
            <a:off x="1386930" y="5633641"/>
            <a:ext cx="3865736" cy="563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55"/>
              </a:lnSpc>
            </a:pPr>
            <a:r>
              <a:rPr lang="en-US" sz="12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Fótons de altíssima energia emitidos por fenômenos astronômicos violentos, como explosões de raios gama.</a:t>
            </a:r>
            <a:endParaRPr lang="en-US" sz="1200" dirty="0"/>
          </a:p>
        </p:txBody>
      </p:sp>
      <p:pic>
        <p:nvPicPr>
          <p:cNvPr id="20" name="Image 0" descr="preencoded.png">
            <a:extLst>
              <a:ext uri="{FF2B5EF4-FFF2-40B4-BE49-F238E27FC236}">
                <a16:creationId xmlns:a16="http://schemas.microsoft.com/office/drawing/2014/main" xmlns="" id="{4EBB86B3-B7F7-5C87-A626-7E44947D7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677" y="484683"/>
            <a:ext cx="1933303" cy="2944317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xmlns="" id="{71007717-2527-8CBD-8710-4E77030FF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2518" y="3850580"/>
            <a:ext cx="3718461" cy="283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051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96" y="908720"/>
            <a:ext cx="9217514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9295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96" y="908720"/>
            <a:ext cx="9217514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32131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61943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714375"/>
            <a:ext cx="6780213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de seta reta 3"/>
          <p:cNvCxnSpPr/>
          <p:nvPr/>
        </p:nvCxnSpPr>
        <p:spPr>
          <a:xfrm flipH="1" flipV="1">
            <a:off x="1979712" y="5589240"/>
            <a:ext cx="288032" cy="36004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7248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32655"/>
            <a:ext cx="6217975" cy="641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36112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32655"/>
            <a:ext cx="6217975" cy="641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730" y="476672"/>
            <a:ext cx="9227730" cy="48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64417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523875"/>
            <a:ext cx="7743825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5751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1626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8" y="583999"/>
            <a:ext cx="5103168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885"/>
              </a:lnSpc>
            </a:pPr>
            <a:r>
              <a:rPr lang="en-US" sz="31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Raios cósmicos e sua origem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496119" y="1637010"/>
            <a:ext cx="379394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25"/>
              </a:lnSpc>
            </a:pPr>
            <a:r>
              <a:rPr lang="en-US" sz="15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Origens Astrofísicas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496119" y="2121297"/>
            <a:ext cx="5323284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95"/>
              </a:lnSpc>
            </a:pPr>
            <a:r>
              <a:rPr lang="en-US" sz="12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Os raios cósmicos são produzidos por eventos violentos no Universo, como explosões de supernovas, jatos de buracos negros e regiões de intensa atividade estelar.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96119" y="3235393"/>
            <a:ext cx="5188815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25"/>
              </a:lnSpc>
            </a:pPr>
            <a:r>
              <a:rPr lang="en-US" sz="15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Aceleração a Altas Energias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496119" y="3719679"/>
            <a:ext cx="5323284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95"/>
              </a:lnSpc>
            </a:pPr>
            <a:r>
              <a:rPr lang="en-US" sz="12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Campos magnéticos e ondas de choque nesses ambientes cósmicos são capazes de acelerar partículas a velocidades próximas à da luz.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96119" y="4794877"/>
            <a:ext cx="379394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25"/>
              </a:lnSpc>
            </a:pPr>
            <a:r>
              <a:rPr lang="en-US" sz="15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Impacto na Terra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496119" y="5279163"/>
            <a:ext cx="5323283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95"/>
              </a:lnSpc>
            </a:pPr>
            <a:r>
              <a:rPr lang="en-US" sz="12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Ao chegarem na Terra, os raios cósmicos interagem com a atmosfera e podem produzir chuveiros de partículas secundárias.</a:t>
            </a:r>
            <a:endParaRPr lang="en-US" sz="12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813B4104-95C8-1D00-A411-95E67ECCE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830" y="1577251"/>
            <a:ext cx="3474170" cy="524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16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6E30A7D-569A-5B1E-DCDE-5AEA3460F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DD0D8BF5-2A37-EFA8-93C3-30600300306C}"/>
              </a:ext>
            </a:extLst>
          </p:cNvPr>
          <p:cNvSpPr/>
          <p:nvPr/>
        </p:nvSpPr>
        <p:spPr>
          <a:xfrm>
            <a:off x="7993680" y="6435653"/>
            <a:ext cx="1067693" cy="376409"/>
          </a:xfrm>
          <a:prstGeom prst="rect">
            <a:avLst/>
          </a:prstGeom>
          <a:solidFill>
            <a:srgbClr val="0D0A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" tIns="32004" rIns="64008" bIns="32004" rtlCol="0" anchor="ctr"/>
          <a:lstStyle/>
          <a:p>
            <a:pPr algn="ctr"/>
            <a:endParaRPr lang="pt-BR"/>
          </a:p>
        </p:txBody>
      </p:sp>
      <p:pic>
        <p:nvPicPr>
          <p:cNvPr id="15" name="Imagem 14">
            <a:hlinkClick r:id="rId3"/>
            <a:extLst>
              <a:ext uri="{FF2B5EF4-FFF2-40B4-BE49-F238E27FC236}">
                <a16:creationId xmlns:a16="http://schemas.microsoft.com/office/drawing/2014/main" xmlns="" id="{0A5871E9-D2A9-2374-DB03-E227ABE30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2156" y="1670892"/>
            <a:ext cx="4867248" cy="4952965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xmlns="" id="{F1F2B9F8-DA70-24E1-6327-1AD23D922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6784" y="146893"/>
            <a:ext cx="3725184" cy="3745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5DA9B1AA-9230-84BF-F13A-E06660975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36384" y="146892"/>
            <a:ext cx="663020" cy="1377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8269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EE167EA-F56C-1937-FA6D-27492A5E4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E3BFFD41-7C0A-6A3A-2635-6C4D22998972}"/>
              </a:ext>
            </a:extLst>
          </p:cNvPr>
          <p:cNvSpPr/>
          <p:nvPr/>
        </p:nvSpPr>
        <p:spPr>
          <a:xfrm>
            <a:off x="7993680" y="6435653"/>
            <a:ext cx="1067693" cy="376409"/>
          </a:xfrm>
          <a:prstGeom prst="rect">
            <a:avLst/>
          </a:prstGeom>
          <a:solidFill>
            <a:srgbClr val="0D0A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" tIns="32004" rIns="64008" bIns="32004"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hlinkClick r:id="rId3"/>
            <a:extLst>
              <a:ext uri="{FF2B5EF4-FFF2-40B4-BE49-F238E27FC236}">
                <a16:creationId xmlns:a16="http://schemas.microsoft.com/office/drawing/2014/main" xmlns="" id="{2B091521-8F26-AEC3-2BB9-C082FF99B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441" y="0"/>
            <a:ext cx="64151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5B8E029-CB5E-0C11-CA65-1E415CCEB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815" y="170613"/>
            <a:ext cx="108942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0309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0" y="404664"/>
            <a:ext cx="9039338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1700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6632"/>
            <a:ext cx="6120680" cy="667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0555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421</Words>
  <Application>Microsoft Office PowerPoint</Application>
  <PresentationFormat>Apresentação na tela (4:3)</PresentationFormat>
  <Paragraphs>70</Paragraphs>
  <Slides>46</Slides>
  <Notes>6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46</vt:i4>
      </vt:variant>
    </vt:vector>
  </HeadingPairs>
  <TitlesOfParts>
    <vt:vector size="47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Marcelo Augusto Leigui de Oliveira</dc:creator>
  <cp:lastModifiedBy>Marcelo Augusto Leigui de Oliveira</cp:lastModifiedBy>
  <cp:revision>19</cp:revision>
  <dcterms:created xsi:type="dcterms:W3CDTF">2025-08-21T13:42:22Z</dcterms:created>
  <dcterms:modified xsi:type="dcterms:W3CDTF">2026-05-26T19:35:41Z</dcterms:modified>
</cp:coreProperties>
</file>