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2">
  <p:sldMasterIdLst>
    <p:sldMasterId id="2147483678" r:id="rId1"/>
    <p:sldMasterId id="2147483692" r:id="rId2"/>
    <p:sldMasterId id="2147483706" r:id="rId3"/>
    <p:sldMasterId id="2147483749" r:id="rId4"/>
  </p:sldMasterIdLst>
  <p:notesMasterIdLst>
    <p:notesMasterId r:id="rId192"/>
  </p:notesMasterIdLst>
  <p:sldIdLst>
    <p:sldId id="652" r:id="rId5"/>
    <p:sldId id="863" r:id="rId6"/>
    <p:sldId id="830" r:id="rId7"/>
    <p:sldId id="953" r:id="rId8"/>
    <p:sldId id="864" r:id="rId9"/>
    <p:sldId id="869" r:id="rId10"/>
    <p:sldId id="993" r:id="rId11"/>
    <p:sldId id="961" r:id="rId12"/>
    <p:sldId id="962" r:id="rId13"/>
    <p:sldId id="857" r:id="rId14"/>
    <p:sldId id="868" r:id="rId15"/>
    <p:sldId id="994" r:id="rId16"/>
    <p:sldId id="967" r:id="rId17"/>
    <p:sldId id="1049" r:id="rId18"/>
    <p:sldId id="1053" r:id="rId19"/>
    <p:sldId id="1050" r:id="rId20"/>
    <p:sldId id="675" r:id="rId21"/>
    <p:sldId id="997" r:id="rId22"/>
    <p:sldId id="998" r:id="rId23"/>
    <p:sldId id="999" r:id="rId24"/>
    <p:sldId id="1000" r:id="rId25"/>
    <p:sldId id="995" r:id="rId26"/>
    <p:sldId id="1046" r:id="rId27"/>
    <p:sldId id="1001" r:id="rId28"/>
    <p:sldId id="978" r:id="rId29"/>
    <p:sldId id="1034" r:id="rId30"/>
    <p:sldId id="1035" r:id="rId31"/>
    <p:sldId id="1054" r:id="rId32"/>
    <p:sldId id="1056" r:id="rId33"/>
    <p:sldId id="1057" r:id="rId34"/>
    <p:sldId id="1022" r:id="rId35"/>
    <p:sldId id="1023" r:id="rId36"/>
    <p:sldId id="1059" r:id="rId37"/>
    <p:sldId id="1042" r:id="rId38"/>
    <p:sldId id="1039" r:id="rId39"/>
    <p:sldId id="1043" r:id="rId40"/>
    <p:sldId id="1031" r:id="rId41"/>
    <p:sldId id="1032" r:id="rId42"/>
    <p:sldId id="1058" r:id="rId43"/>
    <p:sldId id="1033" r:id="rId44"/>
    <p:sldId id="925" r:id="rId45"/>
    <p:sldId id="926" r:id="rId46"/>
    <p:sldId id="927" r:id="rId47"/>
    <p:sldId id="928" r:id="rId48"/>
    <p:sldId id="929" r:id="rId49"/>
    <p:sldId id="930" r:id="rId50"/>
    <p:sldId id="931" r:id="rId51"/>
    <p:sldId id="1061" r:id="rId52"/>
    <p:sldId id="933" r:id="rId53"/>
    <p:sldId id="1062" r:id="rId54"/>
    <p:sldId id="1003" r:id="rId55"/>
    <p:sldId id="934" r:id="rId56"/>
    <p:sldId id="935" r:id="rId57"/>
    <p:sldId id="936" r:id="rId58"/>
    <p:sldId id="937" r:id="rId59"/>
    <p:sldId id="547" r:id="rId60"/>
    <p:sldId id="1002" r:id="rId61"/>
    <p:sldId id="974" r:id="rId62"/>
    <p:sldId id="973" r:id="rId63"/>
    <p:sldId id="972" r:id="rId64"/>
    <p:sldId id="551" r:id="rId65"/>
    <p:sldId id="761" r:id="rId66"/>
    <p:sldId id="820" r:id="rId67"/>
    <p:sldId id="1060" r:id="rId68"/>
    <p:sldId id="1064" r:id="rId69"/>
    <p:sldId id="1029" r:id="rId70"/>
    <p:sldId id="1063" r:id="rId71"/>
    <p:sldId id="839" r:id="rId72"/>
    <p:sldId id="773" r:id="rId73"/>
    <p:sldId id="774" r:id="rId74"/>
    <p:sldId id="775" r:id="rId75"/>
    <p:sldId id="776" r:id="rId76"/>
    <p:sldId id="565" r:id="rId77"/>
    <p:sldId id="566" r:id="rId78"/>
    <p:sldId id="865" r:id="rId79"/>
    <p:sldId id="866" r:id="rId80"/>
    <p:sldId id="821" r:id="rId81"/>
    <p:sldId id="871" r:id="rId82"/>
    <p:sldId id="979" r:id="rId83"/>
    <p:sldId id="960" r:id="rId84"/>
    <p:sldId id="831" r:id="rId85"/>
    <p:sldId id="795" r:id="rId86"/>
    <p:sldId id="805" r:id="rId87"/>
    <p:sldId id="796" r:id="rId88"/>
    <p:sldId id="797" r:id="rId89"/>
    <p:sldId id="798" r:id="rId90"/>
    <p:sldId id="799" r:id="rId91"/>
    <p:sldId id="800" r:id="rId92"/>
    <p:sldId id="801" r:id="rId93"/>
    <p:sldId id="802" r:id="rId94"/>
    <p:sldId id="803" r:id="rId95"/>
    <p:sldId id="833" r:id="rId96"/>
    <p:sldId id="968" r:id="rId97"/>
    <p:sldId id="804" r:id="rId98"/>
    <p:sldId id="631" r:id="rId99"/>
    <p:sldId id="1066" r:id="rId100"/>
    <p:sldId id="1067" r:id="rId101"/>
    <p:sldId id="1065" r:id="rId102"/>
    <p:sldId id="955" r:id="rId103"/>
    <p:sldId id="957" r:id="rId104"/>
    <p:sldId id="958" r:id="rId105"/>
    <p:sldId id="837" r:id="rId106"/>
    <p:sldId id="956" r:id="rId107"/>
    <p:sldId id="838" r:id="rId108"/>
    <p:sldId id="904" r:id="rId109"/>
    <p:sldId id="712" r:id="rId110"/>
    <p:sldId id="637" r:id="rId111"/>
    <p:sldId id="638" r:id="rId112"/>
    <p:sldId id="762" r:id="rId113"/>
    <p:sldId id="671" r:id="rId114"/>
    <p:sldId id="777" r:id="rId115"/>
    <p:sldId id="639" r:id="rId116"/>
    <p:sldId id="765" r:id="rId117"/>
    <p:sldId id="766" r:id="rId118"/>
    <p:sldId id="768" r:id="rId119"/>
    <p:sldId id="769" r:id="rId120"/>
    <p:sldId id="767" r:id="rId121"/>
    <p:sldId id="919" r:id="rId122"/>
    <p:sldId id="778" r:id="rId123"/>
    <p:sldId id="720" r:id="rId124"/>
    <p:sldId id="779" r:id="rId125"/>
    <p:sldId id="722" r:id="rId126"/>
    <p:sldId id="1004" r:id="rId127"/>
    <p:sldId id="1005" r:id="rId128"/>
    <p:sldId id="1006" r:id="rId129"/>
    <p:sldId id="724" r:id="rId130"/>
    <p:sldId id="725" r:id="rId131"/>
    <p:sldId id="726" r:id="rId132"/>
    <p:sldId id="727" r:id="rId133"/>
    <p:sldId id="728" r:id="rId134"/>
    <p:sldId id="729" r:id="rId135"/>
    <p:sldId id="731" r:id="rId136"/>
    <p:sldId id="730" r:id="rId137"/>
    <p:sldId id="732" r:id="rId138"/>
    <p:sldId id="733" r:id="rId139"/>
    <p:sldId id="734" r:id="rId140"/>
    <p:sldId id="735" r:id="rId141"/>
    <p:sldId id="736" r:id="rId142"/>
    <p:sldId id="737" r:id="rId143"/>
    <p:sldId id="1007" r:id="rId144"/>
    <p:sldId id="738" r:id="rId145"/>
    <p:sldId id="740" r:id="rId146"/>
    <p:sldId id="741" r:id="rId147"/>
    <p:sldId id="747" r:id="rId148"/>
    <p:sldId id="682" r:id="rId149"/>
    <p:sldId id="646" r:id="rId150"/>
    <p:sldId id="981" r:id="rId151"/>
    <p:sldId id="982" r:id="rId152"/>
    <p:sldId id="986" r:id="rId153"/>
    <p:sldId id="780" r:id="rId154"/>
    <p:sldId id="985" r:id="rId155"/>
    <p:sldId id="984" r:id="rId156"/>
    <p:sldId id="987" r:id="rId157"/>
    <p:sldId id="983" r:id="rId158"/>
    <p:sldId id="781" r:id="rId159"/>
    <p:sldId id="783" r:id="rId160"/>
    <p:sldId id="784" r:id="rId161"/>
    <p:sldId id="785" r:id="rId162"/>
    <p:sldId id="787" r:id="rId163"/>
    <p:sldId id="790" r:id="rId164"/>
    <p:sldId id="792" r:id="rId165"/>
    <p:sldId id="793" r:id="rId166"/>
    <p:sldId id="696" r:id="rId167"/>
    <p:sldId id="1009" r:id="rId168"/>
    <p:sldId id="1010" r:id="rId169"/>
    <p:sldId id="1012" r:id="rId170"/>
    <p:sldId id="1011" r:id="rId171"/>
    <p:sldId id="1013" r:id="rId172"/>
    <p:sldId id="1014" r:id="rId173"/>
    <p:sldId id="1015" r:id="rId174"/>
    <p:sldId id="1016" r:id="rId175"/>
    <p:sldId id="628" r:id="rId176"/>
    <p:sldId id="585" r:id="rId177"/>
    <p:sldId id="642" r:id="rId178"/>
    <p:sldId id="650" r:id="rId179"/>
    <p:sldId id="643" r:id="rId180"/>
    <p:sldId id="644" r:id="rId181"/>
    <p:sldId id="645" r:id="rId182"/>
    <p:sldId id="988" r:id="rId183"/>
    <p:sldId id="989" r:id="rId184"/>
    <p:sldId id="794" r:id="rId185"/>
    <p:sldId id="1068" r:id="rId186"/>
    <p:sldId id="903" r:id="rId187"/>
    <p:sldId id="920" r:id="rId188"/>
    <p:sldId id="921" r:id="rId189"/>
    <p:sldId id="922" r:id="rId190"/>
    <p:sldId id="923" r:id="rId191"/>
  </p:sldIdLst>
  <p:sldSz cx="9144000" cy="6858000" type="screen4x3"/>
  <p:notesSz cx="7099300" cy="102346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EBEB"/>
    <a:srgbClr val="FFFF66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90" autoAdjust="0"/>
    <p:restoredTop sz="94631" autoAdjust="0"/>
  </p:normalViewPr>
  <p:slideViewPr>
    <p:cSldViewPr>
      <p:cViewPr varScale="1">
        <p:scale>
          <a:sx n="106" d="100"/>
          <a:sy n="106" d="100"/>
        </p:scale>
        <p:origin x="2178" y="11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1369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slide" Target="slides/slide155.xml"/><Relationship Id="rId170" Type="http://schemas.openxmlformats.org/officeDocument/2006/relationships/slide" Target="slides/slide166.xml"/><Relationship Id="rId191" Type="http://schemas.openxmlformats.org/officeDocument/2006/relationships/slide" Target="slides/slide187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181" Type="http://schemas.openxmlformats.org/officeDocument/2006/relationships/slide" Target="slides/slide177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71" Type="http://schemas.openxmlformats.org/officeDocument/2006/relationships/slide" Target="slides/slide167.xml"/><Relationship Id="rId192" Type="http://schemas.openxmlformats.org/officeDocument/2006/relationships/notesMaster" Target="notesMasters/notesMaster1.xml"/><Relationship Id="rId12" Type="http://schemas.openxmlformats.org/officeDocument/2006/relationships/slide" Target="slides/slide8.xml"/><Relationship Id="rId33" Type="http://schemas.openxmlformats.org/officeDocument/2006/relationships/slide" Target="slides/slide29.xml"/><Relationship Id="rId108" Type="http://schemas.openxmlformats.org/officeDocument/2006/relationships/slide" Target="slides/slide104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5" Type="http://schemas.openxmlformats.org/officeDocument/2006/relationships/slide" Target="slides/slide71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61" Type="http://schemas.openxmlformats.org/officeDocument/2006/relationships/slide" Target="slides/slide157.xml"/><Relationship Id="rId182" Type="http://schemas.openxmlformats.org/officeDocument/2006/relationships/slide" Target="slides/slide178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5" Type="http://schemas.openxmlformats.org/officeDocument/2006/relationships/slide" Target="slides/slide61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51" Type="http://schemas.openxmlformats.org/officeDocument/2006/relationships/slide" Target="slides/slide147.xml"/><Relationship Id="rId172" Type="http://schemas.openxmlformats.org/officeDocument/2006/relationships/slide" Target="slides/slide168.xml"/><Relationship Id="rId193" Type="http://schemas.openxmlformats.org/officeDocument/2006/relationships/presProps" Target="presProps.xml"/><Relationship Id="rId13" Type="http://schemas.openxmlformats.org/officeDocument/2006/relationships/slide" Target="slides/slide9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167" Type="http://schemas.openxmlformats.org/officeDocument/2006/relationships/slide" Target="slides/slide163.xml"/><Relationship Id="rId188" Type="http://schemas.openxmlformats.org/officeDocument/2006/relationships/slide" Target="slides/slide184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162" Type="http://schemas.openxmlformats.org/officeDocument/2006/relationships/slide" Target="slides/slide158.xml"/><Relationship Id="rId183" Type="http://schemas.openxmlformats.org/officeDocument/2006/relationships/slide" Target="slides/slide17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178" Type="http://schemas.openxmlformats.org/officeDocument/2006/relationships/slide" Target="slides/slide174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73" Type="http://schemas.openxmlformats.org/officeDocument/2006/relationships/slide" Target="slides/slide169.xml"/><Relationship Id="rId194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slide" Target="slides/slide164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184" Type="http://schemas.openxmlformats.org/officeDocument/2006/relationships/slide" Target="slides/slide180.xml"/><Relationship Id="rId189" Type="http://schemas.openxmlformats.org/officeDocument/2006/relationships/slide" Target="slides/slide18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74" Type="http://schemas.openxmlformats.org/officeDocument/2006/relationships/slide" Target="slides/slide170.xml"/><Relationship Id="rId179" Type="http://schemas.openxmlformats.org/officeDocument/2006/relationships/slide" Target="slides/slide175.xml"/><Relationship Id="rId195" Type="http://schemas.openxmlformats.org/officeDocument/2006/relationships/theme" Target="theme/theme1.xml"/><Relationship Id="rId190" Type="http://schemas.openxmlformats.org/officeDocument/2006/relationships/slide" Target="slides/slide186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64" Type="http://schemas.openxmlformats.org/officeDocument/2006/relationships/slide" Target="slides/slide160.xml"/><Relationship Id="rId169" Type="http://schemas.openxmlformats.org/officeDocument/2006/relationships/slide" Target="slides/slide165.xml"/><Relationship Id="rId185" Type="http://schemas.openxmlformats.org/officeDocument/2006/relationships/slide" Target="slides/slide18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80" Type="http://schemas.openxmlformats.org/officeDocument/2006/relationships/slide" Target="slides/slide176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75" Type="http://schemas.openxmlformats.org/officeDocument/2006/relationships/slide" Target="slides/slide171.xml"/><Relationship Id="rId196" Type="http://schemas.openxmlformats.org/officeDocument/2006/relationships/tableStyles" Target="tableStyles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186" Type="http://schemas.openxmlformats.org/officeDocument/2006/relationships/slide" Target="slides/slide182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6" Type="http://schemas.openxmlformats.org/officeDocument/2006/relationships/slide" Target="slides/slide172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Relationship Id="rId70" Type="http://schemas.openxmlformats.org/officeDocument/2006/relationships/slide" Target="slides/slide66.xml"/><Relationship Id="rId91" Type="http://schemas.openxmlformats.org/officeDocument/2006/relationships/slide" Target="slides/slide87.xml"/><Relationship Id="rId145" Type="http://schemas.openxmlformats.org/officeDocument/2006/relationships/slide" Target="slides/slide141.xml"/><Relationship Id="rId166" Type="http://schemas.openxmlformats.org/officeDocument/2006/relationships/slide" Target="slides/slide162.xml"/><Relationship Id="rId187" Type="http://schemas.openxmlformats.org/officeDocument/2006/relationships/slide" Target="slides/slide183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60" Type="http://schemas.openxmlformats.org/officeDocument/2006/relationships/slide" Target="slides/slide56.xml"/><Relationship Id="rId81" Type="http://schemas.openxmlformats.org/officeDocument/2006/relationships/slide" Target="slides/slide77.xml"/><Relationship Id="rId135" Type="http://schemas.openxmlformats.org/officeDocument/2006/relationships/slide" Target="slides/slide131.xml"/><Relationship Id="rId156" Type="http://schemas.openxmlformats.org/officeDocument/2006/relationships/slide" Target="slides/slide152.xml"/><Relationship Id="rId177" Type="http://schemas.openxmlformats.org/officeDocument/2006/relationships/slide" Target="slides/slide173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round/>
            <a:headEnd/>
            <a:tailEnd/>
          </a:ln>
        </p:spPr>
        <p:txBody>
          <a:bodyPr wrap="none" lIns="99048" tIns="49524" rIns="99048" bIns="49524" anchor="ctr"/>
          <a:lstStyle/>
          <a:p>
            <a:endParaRPr lang="pt-BR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9048" tIns="49524" rIns="99048" bIns="49524" anchor="ctr"/>
          <a:lstStyle/>
          <a:p>
            <a:endParaRPr lang="pt-BR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9048" tIns="49524" rIns="99048" bIns="49524" anchor="ctr"/>
          <a:lstStyle/>
          <a:p>
            <a:endParaRPr lang="pt-BR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9048" tIns="49524" rIns="99048" bIns="49524" anchor="ctr"/>
          <a:lstStyle/>
          <a:p>
            <a:endParaRPr lang="pt-BR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9048" tIns="49524" rIns="99048" bIns="49524" anchor="ctr"/>
          <a:lstStyle/>
          <a:p>
            <a:endParaRPr lang="pt-BR"/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9048" tIns="49524" rIns="99048" bIns="49524" anchor="ctr"/>
          <a:lstStyle/>
          <a:p>
            <a:endParaRPr lang="pt-BR"/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9048" tIns="49524" rIns="99048" bIns="49524" anchor="ctr"/>
          <a:lstStyle/>
          <a:p>
            <a:endParaRPr lang="pt-BR"/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1" y="0"/>
            <a:ext cx="7097657" cy="10232837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9048" tIns="49524" rIns="99048" bIns="49524" anchor="ctr"/>
          <a:lstStyle/>
          <a:p>
            <a:endParaRPr lang="pt-BR"/>
          </a:p>
        </p:txBody>
      </p:sp>
      <p:sp>
        <p:nvSpPr>
          <p:cNvPr id="2057" name="Rectangle 9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946574" y="4861442"/>
            <a:ext cx="5204510" cy="2077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828" tIns="49914" rIns="99828" bIns="49914">
            <a:spAutoFit/>
          </a:bodyPr>
          <a:lstStyle/>
          <a:p>
            <a:pPr eaLnBrk="0" hangingPunct="0">
              <a:lnSpc>
                <a:spcPct val="94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84922" algn="l"/>
                <a:tab pos="971563" algn="l"/>
                <a:tab pos="1458204" algn="l"/>
                <a:tab pos="1944846" algn="l"/>
                <a:tab pos="2431486" algn="l"/>
                <a:tab pos="2918128" algn="l"/>
                <a:tab pos="3404768" algn="l"/>
                <a:tab pos="3891410" algn="l"/>
                <a:tab pos="4378051" algn="l"/>
                <a:tab pos="4864692" algn="l"/>
                <a:tab pos="5351333" algn="l"/>
                <a:tab pos="5837975" algn="l"/>
                <a:tab pos="6324615" algn="l"/>
                <a:tab pos="6811257" algn="l"/>
                <a:tab pos="7297898" algn="l"/>
                <a:tab pos="7784539" algn="l"/>
                <a:tab pos="8271180" algn="l"/>
                <a:tab pos="8757821" algn="l"/>
                <a:tab pos="9244462" algn="l"/>
                <a:tab pos="9731104" algn="l"/>
              </a:tabLst>
            </a:pPr>
            <a:r>
              <a:rPr lang="en-GB" sz="2600" dirty="0" err="1">
                <a:latin typeface="Times" charset="0"/>
              </a:rPr>
              <a:t>Mastertextformat</a:t>
            </a:r>
            <a:r>
              <a:rPr lang="en-GB" sz="2600" dirty="0">
                <a:latin typeface="Times" charset="0"/>
              </a:rPr>
              <a:t> </a:t>
            </a:r>
            <a:r>
              <a:rPr lang="en-GB" sz="2600" dirty="0" err="1">
                <a:latin typeface="Times" charset="0"/>
              </a:rPr>
              <a:t>bearbeiten</a:t>
            </a:r>
            <a:endParaRPr lang="en-GB" sz="2600" dirty="0">
              <a:latin typeface="Times" charset="0"/>
            </a:endParaRPr>
          </a:p>
          <a:p>
            <a:pPr lvl="1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84922" algn="l"/>
                <a:tab pos="971563" algn="l"/>
                <a:tab pos="1458204" algn="l"/>
                <a:tab pos="1944846" algn="l"/>
                <a:tab pos="2431486" algn="l"/>
                <a:tab pos="2918128" algn="l"/>
                <a:tab pos="3404768" algn="l"/>
                <a:tab pos="3891410" algn="l"/>
                <a:tab pos="4378051" algn="l"/>
                <a:tab pos="4864692" algn="l"/>
                <a:tab pos="5351333" algn="l"/>
                <a:tab pos="5837975" algn="l"/>
                <a:tab pos="6324615" algn="l"/>
                <a:tab pos="6811257" algn="l"/>
                <a:tab pos="7297898" algn="l"/>
                <a:tab pos="7784539" algn="l"/>
                <a:tab pos="8271180" algn="l"/>
                <a:tab pos="8757821" algn="l"/>
                <a:tab pos="9244462" algn="l"/>
                <a:tab pos="9731104" algn="l"/>
              </a:tabLst>
            </a:pPr>
            <a:r>
              <a:rPr lang="en-GB" sz="2600" dirty="0" err="1">
                <a:solidFill>
                  <a:srgbClr val="000000"/>
                </a:solidFill>
                <a:latin typeface="Times" charset="0"/>
              </a:rPr>
              <a:t>Zweite</a:t>
            </a:r>
            <a:r>
              <a:rPr lang="en-GB" sz="2600" dirty="0">
                <a:solidFill>
                  <a:srgbClr val="000000"/>
                </a:solidFill>
                <a:latin typeface="Times" charset="0"/>
              </a:rPr>
              <a:t> </a:t>
            </a:r>
            <a:r>
              <a:rPr lang="en-GB" sz="2600" dirty="0" err="1">
                <a:solidFill>
                  <a:srgbClr val="000000"/>
                </a:solidFill>
                <a:latin typeface="Times" charset="0"/>
              </a:rPr>
              <a:t>Ebene</a:t>
            </a:r>
            <a:endParaRPr lang="en-GB" sz="2600" dirty="0">
              <a:solidFill>
                <a:srgbClr val="000000"/>
              </a:solidFill>
              <a:latin typeface="Times" charset="0"/>
            </a:endParaRPr>
          </a:p>
          <a:p>
            <a:pPr lvl="2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84922" algn="l"/>
                <a:tab pos="971563" algn="l"/>
                <a:tab pos="1458204" algn="l"/>
                <a:tab pos="1944846" algn="l"/>
                <a:tab pos="2431486" algn="l"/>
                <a:tab pos="2918128" algn="l"/>
                <a:tab pos="3404768" algn="l"/>
                <a:tab pos="3891410" algn="l"/>
                <a:tab pos="4378051" algn="l"/>
                <a:tab pos="4864692" algn="l"/>
                <a:tab pos="5351333" algn="l"/>
                <a:tab pos="5837975" algn="l"/>
                <a:tab pos="6324615" algn="l"/>
                <a:tab pos="6811257" algn="l"/>
                <a:tab pos="7297898" algn="l"/>
                <a:tab pos="7784539" algn="l"/>
                <a:tab pos="8271180" algn="l"/>
                <a:tab pos="8757821" algn="l"/>
                <a:tab pos="9244462" algn="l"/>
                <a:tab pos="9731104" algn="l"/>
              </a:tabLst>
            </a:pPr>
            <a:r>
              <a:rPr lang="en-GB" sz="2600" dirty="0" err="1">
                <a:solidFill>
                  <a:srgbClr val="000000"/>
                </a:solidFill>
                <a:latin typeface="Times" charset="0"/>
              </a:rPr>
              <a:t>Dritte</a:t>
            </a:r>
            <a:r>
              <a:rPr lang="en-GB" sz="2600" dirty="0">
                <a:solidFill>
                  <a:srgbClr val="000000"/>
                </a:solidFill>
                <a:latin typeface="Times" charset="0"/>
              </a:rPr>
              <a:t> </a:t>
            </a:r>
            <a:r>
              <a:rPr lang="en-GB" sz="2600" dirty="0" err="1">
                <a:solidFill>
                  <a:srgbClr val="000000"/>
                </a:solidFill>
                <a:latin typeface="Times" charset="0"/>
              </a:rPr>
              <a:t>Ebene</a:t>
            </a:r>
            <a:endParaRPr lang="en-GB" sz="2600" dirty="0">
              <a:solidFill>
                <a:srgbClr val="000000"/>
              </a:solidFill>
              <a:latin typeface="Times" charset="0"/>
            </a:endParaRPr>
          </a:p>
          <a:p>
            <a:pPr lvl="3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84922" algn="l"/>
                <a:tab pos="971563" algn="l"/>
                <a:tab pos="1458204" algn="l"/>
                <a:tab pos="1944846" algn="l"/>
                <a:tab pos="2431486" algn="l"/>
                <a:tab pos="2918128" algn="l"/>
                <a:tab pos="3404768" algn="l"/>
                <a:tab pos="3891410" algn="l"/>
                <a:tab pos="4378051" algn="l"/>
                <a:tab pos="4864692" algn="l"/>
                <a:tab pos="5351333" algn="l"/>
                <a:tab pos="5837975" algn="l"/>
                <a:tab pos="6324615" algn="l"/>
                <a:tab pos="6811257" algn="l"/>
                <a:tab pos="7297898" algn="l"/>
                <a:tab pos="7784539" algn="l"/>
                <a:tab pos="8271180" algn="l"/>
                <a:tab pos="8757821" algn="l"/>
                <a:tab pos="9244462" algn="l"/>
                <a:tab pos="9731104" algn="l"/>
              </a:tabLst>
            </a:pPr>
            <a:r>
              <a:rPr lang="en-GB" sz="2600" dirty="0" err="1">
                <a:solidFill>
                  <a:srgbClr val="000000"/>
                </a:solidFill>
                <a:latin typeface="Times" charset="0"/>
              </a:rPr>
              <a:t>Vierte</a:t>
            </a:r>
            <a:r>
              <a:rPr lang="en-GB" sz="2600" dirty="0">
                <a:solidFill>
                  <a:srgbClr val="000000"/>
                </a:solidFill>
                <a:latin typeface="Times" charset="0"/>
              </a:rPr>
              <a:t> </a:t>
            </a:r>
            <a:r>
              <a:rPr lang="en-GB" sz="2600" dirty="0" err="1">
                <a:solidFill>
                  <a:srgbClr val="000000"/>
                </a:solidFill>
                <a:latin typeface="Times" charset="0"/>
              </a:rPr>
              <a:t>Ebene</a:t>
            </a:r>
            <a:endParaRPr lang="en-GB" sz="2600" dirty="0">
              <a:solidFill>
                <a:srgbClr val="000000"/>
              </a:solidFill>
              <a:latin typeface="Times" charset="0"/>
            </a:endParaRPr>
          </a:p>
          <a:p>
            <a:pPr lvl="4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84922" algn="l"/>
                <a:tab pos="971563" algn="l"/>
                <a:tab pos="1458204" algn="l"/>
                <a:tab pos="1944846" algn="l"/>
                <a:tab pos="2431486" algn="l"/>
                <a:tab pos="2918128" algn="l"/>
                <a:tab pos="3404768" algn="l"/>
                <a:tab pos="3891410" algn="l"/>
                <a:tab pos="4378051" algn="l"/>
                <a:tab pos="4864692" algn="l"/>
                <a:tab pos="5351333" algn="l"/>
                <a:tab pos="5837975" algn="l"/>
                <a:tab pos="6324615" algn="l"/>
                <a:tab pos="6811257" algn="l"/>
                <a:tab pos="7297898" algn="l"/>
                <a:tab pos="7784539" algn="l"/>
                <a:tab pos="8271180" algn="l"/>
                <a:tab pos="8757821" algn="l"/>
                <a:tab pos="9244462" algn="l"/>
                <a:tab pos="9731104" algn="l"/>
              </a:tabLst>
            </a:pPr>
            <a:r>
              <a:rPr lang="en-GB" sz="2600" dirty="0" err="1">
                <a:solidFill>
                  <a:srgbClr val="000000"/>
                </a:solidFill>
                <a:latin typeface="Times" charset="0"/>
              </a:rPr>
              <a:t>Fünfte</a:t>
            </a:r>
            <a:r>
              <a:rPr lang="en-GB" sz="2600" dirty="0">
                <a:solidFill>
                  <a:srgbClr val="000000"/>
                </a:solidFill>
                <a:latin typeface="Times" charset="0"/>
              </a:rPr>
              <a:t> </a:t>
            </a:r>
            <a:r>
              <a:rPr lang="en-GB" sz="2600" dirty="0" err="1">
                <a:solidFill>
                  <a:srgbClr val="000000"/>
                </a:solidFill>
                <a:latin typeface="Times" charset="0"/>
              </a:rPr>
              <a:t>Ebene</a:t>
            </a:r>
            <a:endParaRPr lang="en-GB" sz="2600" dirty="0">
              <a:solidFill>
                <a:srgbClr val="000000"/>
              </a:solidFill>
              <a:latin typeface="Times" charset="0"/>
            </a:endParaRPr>
          </a:p>
        </p:txBody>
      </p:sp>
      <p:sp>
        <p:nvSpPr>
          <p:cNvPr id="2059" name="Rectangle 11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40355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427613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126359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EF24A1EB-7346-9044-8E0C-773F6E75AEDF}" type="slidenum">
              <a:rPr lang="pt-BR" altLang="pt-BR" sz="2400">
                <a:latin typeface="Arial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158</a:t>
            </a:fld>
            <a:endParaRPr lang="pt-BR" altLang="pt-BR" sz="2400">
              <a:latin typeface="Arial" charset="0"/>
            </a:endParaRPr>
          </a:p>
        </p:txBody>
      </p:sp>
      <p:sp>
        <p:nvSpPr>
          <p:cNvPr id="604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042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0460615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3E54CF96-381E-B446-8DAC-FC5694A65D6D}" type="slidenum">
              <a:rPr lang="pt-BR" altLang="pt-BR" sz="2400">
                <a:latin typeface="Arial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159</a:t>
            </a:fld>
            <a:endParaRPr lang="pt-BR" altLang="pt-BR" sz="2400">
              <a:latin typeface="Arial" charset="0"/>
            </a:endParaRPr>
          </a:p>
        </p:txBody>
      </p:sp>
      <p:sp>
        <p:nvSpPr>
          <p:cNvPr id="624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246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pt-BR" altLang="pt-BR">
              <a:ea typeface="MS PGothic" charset="-128"/>
            </a:endParaRPr>
          </a:p>
        </p:txBody>
      </p:sp>
      <p:sp>
        <p:nvSpPr>
          <p:cNvPr id="6246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E1F427AD-6947-1248-861C-A4C5AA82295D}" type="slidenum">
              <a:rPr lang="pt-BR" altLang="pt-BR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159</a:t>
            </a:fld>
            <a:endParaRPr lang="pt-BR" altLang="pt-B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795403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8868820-05BF-7E4D-9080-55969A0DE4AF}" type="slidenum">
              <a:rPr lang="pt-BR" altLang="pt-BR" sz="2400">
                <a:latin typeface="Arial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160</a:t>
            </a:fld>
            <a:endParaRPr lang="pt-BR" altLang="pt-BR" sz="2400">
              <a:latin typeface="Arial" charset="0"/>
            </a:endParaRPr>
          </a:p>
        </p:txBody>
      </p:sp>
      <p:sp>
        <p:nvSpPr>
          <p:cNvPr id="655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55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5389490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85800"/>
            <a:ext cx="4560887" cy="3421063"/>
          </a:xfrm>
          <a:ln/>
        </p:spPr>
      </p:sp>
      <p:sp>
        <p:nvSpPr>
          <p:cNvPr id="67587" name="Text Box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spAutoFit/>
          </a:bodyPr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2935626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85800"/>
            <a:ext cx="4560887" cy="3421063"/>
          </a:xfrm>
          <a:ln/>
        </p:spPr>
      </p:sp>
      <p:sp>
        <p:nvSpPr>
          <p:cNvPr id="67587" name="Text Box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spAutoFit/>
          </a:bodyPr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9812373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85800"/>
            <a:ext cx="4560887" cy="3421063"/>
          </a:xfrm>
          <a:ln/>
        </p:spPr>
      </p:sp>
      <p:sp>
        <p:nvSpPr>
          <p:cNvPr id="68611" name="Text Box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spAutoFit/>
          </a:bodyPr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8658121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85800"/>
            <a:ext cx="4560887" cy="3421063"/>
          </a:xfrm>
          <a:ln/>
        </p:spPr>
      </p:sp>
      <p:sp>
        <p:nvSpPr>
          <p:cNvPr id="68611" name="Text Box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spAutoFit/>
          </a:bodyPr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3741824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85800"/>
            <a:ext cx="4560887" cy="3421063"/>
          </a:xfrm>
          <a:ln/>
        </p:spPr>
      </p:sp>
      <p:sp>
        <p:nvSpPr>
          <p:cNvPr id="68611" name="Text Box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spAutoFit/>
          </a:bodyPr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5380166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85800"/>
            <a:ext cx="4560887" cy="3421063"/>
          </a:xfrm>
          <a:ln/>
        </p:spPr>
      </p:sp>
      <p:sp>
        <p:nvSpPr>
          <p:cNvPr id="68611" name="Text Box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spAutoFit/>
          </a:bodyPr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8858840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85800"/>
            <a:ext cx="4560887" cy="3421063"/>
          </a:xfrm>
          <a:ln/>
        </p:spPr>
      </p:sp>
      <p:sp>
        <p:nvSpPr>
          <p:cNvPr id="68611" name="Text Box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spAutoFit/>
          </a:bodyPr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1225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9306531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85800"/>
            <a:ext cx="4560887" cy="3421063"/>
          </a:xfrm>
          <a:ln/>
        </p:spPr>
      </p:sp>
      <p:sp>
        <p:nvSpPr>
          <p:cNvPr id="68611" name="Text Box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spAutoFit/>
          </a:bodyPr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6997378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85800"/>
            <a:ext cx="4560887" cy="3421063"/>
          </a:xfrm>
          <a:ln/>
        </p:spPr>
      </p:sp>
      <p:sp>
        <p:nvSpPr>
          <p:cNvPr id="68611" name="Text Box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spAutoFit/>
          </a:bodyPr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638062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85800"/>
            <a:ext cx="4560887" cy="3421063"/>
          </a:xfrm>
          <a:ln/>
        </p:spPr>
      </p:sp>
      <p:sp>
        <p:nvSpPr>
          <p:cNvPr id="68611" name="Text Box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spAutoFit/>
          </a:bodyPr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5750800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85800"/>
            <a:ext cx="4560887" cy="3421063"/>
          </a:xfrm>
          <a:ln/>
        </p:spPr>
      </p:sp>
      <p:sp>
        <p:nvSpPr>
          <p:cNvPr id="68611" name="Text Box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spAutoFit/>
          </a:bodyPr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3654945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/>
          <a:lstStyle/>
          <a:p>
            <a:fld id="{6580C0DA-EE77-4E8E-B754-981C3E75823F}" type="slidenum">
              <a:rPr lang="en-US" smtClean="0">
                <a:solidFill>
                  <a:prstClr val="black"/>
                </a:solidFill>
              </a:rPr>
              <a:pPr/>
              <a:t>172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2343873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14024172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208328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6157308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0603006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5F45BA-5231-6B55-1453-FDCDA97A3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>
            <a:extLst>
              <a:ext uri="{FF2B5EF4-FFF2-40B4-BE49-F238E27FC236}">
                <a16:creationId xmlns:a16="http://schemas.microsoft.com/office/drawing/2014/main" id="{1C2A3708-AC76-A612-0F74-7D8025464F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D66AB0C6-4C1F-2E09-ED9E-F320CCC265C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6025641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85800"/>
            <a:ext cx="4560887" cy="3421063"/>
          </a:xfrm>
          <a:ln/>
        </p:spPr>
      </p:sp>
      <p:sp>
        <p:nvSpPr>
          <p:cNvPr id="41987" name="Text Box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spAutoFit/>
          </a:bodyPr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42916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91460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0903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43269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8238" y="685800"/>
            <a:ext cx="4560887" cy="34210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13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03238" y="4316413"/>
            <a:ext cx="5835650" cy="4051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endParaRPr lang="pt-BR" altLang="x-none"/>
          </a:p>
        </p:txBody>
      </p:sp>
    </p:spTree>
    <p:extLst>
      <p:ext uri="{BB962C8B-B14F-4D97-AF65-F5344CB8AC3E}">
        <p14:creationId xmlns:p14="http://schemas.microsoft.com/office/powerpoint/2010/main" val="1061650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8238" y="685800"/>
            <a:ext cx="4560887" cy="34210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13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03238" y="4316413"/>
            <a:ext cx="5835650" cy="4051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endParaRPr lang="pt-BR" altLang="x-none"/>
          </a:p>
        </p:txBody>
      </p:sp>
    </p:spTree>
    <p:extLst>
      <p:ext uri="{BB962C8B-B14F-4D97-AF65-F5344CB8AC3E}">
        <p14:creationId xmlns:p14="http://schemas.microsoft.com/office/powerpoint/2010/main" val="1452199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78A972-4BEE-87AE-04C8-10A7F9B30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B8A505F7-F568-F67D-9B07-A7E7EBB47D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BA0C54CE-DF62-286F-3D32-BE81A6A6B01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553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9753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19133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20120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03652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06441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445374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86632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641959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223652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025599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621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93221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18805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35EF3A-3F92-541F-50C7-2903E32F2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778F0A01-976A-7125-CC70-444014ECEE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13927EA9-1CF6-0678-A0A9-6467E270FB0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05014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9029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1E6DE8-90B7-D152-DBFB-7F2F9322D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B3EEBB8D-6AD6-C509-5256-FD54D91726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447B1094-78F9-D7B3-988F-88BD6A2888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32057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593727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88102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95805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9031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237768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588" y="587375"/>
            <a:ext cx="6945312" cy="5210175"/>
          </a:xfrm>
          <a:ln/>
        </p:spPr>
      </p:sp>
      <p:sp>
        <p:nvSpPr>
          <p:cNvPr id="48131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233357" y="5964862"/>
            <a:ext cx="6653951" cy="3528809"/>
          </a:xfrm>
          <a:noFill/>
          <a:ln/>
        </p:spPr>
        <p:txBody>
          <a:bodyPr lIns="98008" tIns="49005" rIns="98008" bIns="49005"/>
          <a:lstStyle/>
          <a:p>
            <a:pPr>
              <a:spcBef>
                <a:spcPct val="0"/>
              </a:spcBef>
            </a:pPr>
            <a:r>
              <a:rPr lang="en-US" sz="2600" dirty="0"/>
              <a:t>Give scale and relationship to the domain that high energy physicists work in.</a:t>
            </a:r>
          </a:p>
          <a:p>
            <a:pPr>
              <a:spcBef>
                <a:spcPct val="0"/>
              </a:spcBef>
            </a:pPr>
            <a:r>
              <a:rPr lang="en-US" sz="2600" dirty="0"/>
              <a:t>Introduce the fundamental bits of matter loosely so that audience can point back to bulk matter.</a:t>
            </a:r>
          </a:p>
          <a:p>
            <a:pPr>
              <a:spcBef>
                <a:spcPct val="0"/>
              </a:spcBef>
            </a:pPr>
            <a:r>
              <a:rPr lang="en-US" sz="2600" dirty="0"/>
              <a:t>Domain.</a:t>
            </a:r>
          </a:p>
        </p:txBody>
      </p:sp>
    </p:spTree>
    <p:extLst>
      <p:ext uri="{BB962C8B-B14F-4D97-AF65-F5344CB8AC3E}">
        <p14:creationId xmlns:p14="http://schemas.microsoft.com/office/powerpoint/2010/main" val="114291204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504708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89526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03238" y="4316413"/>
            <a:ext cx="5854700" cy="40576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791675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84E7C5-32FE-53D1-9354-DC17EFB8A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C2C0CC19-C4FD-FD44-4918-E88050F034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CB00E45F-2504-6A6E-9E73-39C4402950A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926114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79F207-D5CF-461B-15EB-CF3FA8261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>
            <a:extLst>
              <a:ext uri="{FF2B5EF4-FFF2-40B4-BE49-F238E27FC236}">
                <a16:creationId xmlns:a16="http://schemas.microsoft.com/office/drawing/2014/main" id="{4257AE3A-DFEB-5F68-B7F9-C5098A14B1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8238" y="685800"/>
            <a:ext cx="4560887" cy="34210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2" name="Text Box 2">
            <a:extLst>
              <a:ext uri="{FF2B5EF4-FFF2-40B4-BE49-F238E27FC236}">
                <a16:creationId xmlns:a16="http://schemas.microsoft.com/office/drawing/2014/main" id="{1196A1E6-3354-69FB-DF8A-2E97A9E8774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03238" y="4316413"/>
            <a:ext cx="5835650" cy="4051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endParaRPr lang="pt-BR" altLang="x-none"/>
          </a:p>
        </p:txBody>
      </p:sp>
    </p:spTree>
    <p:extLst>
      <p:ext uri="{BB962C8B-B14F-4D97-AF65-F5344CB8AC3E}">
        <p14:creationId xmlns:p14="http://schemas.microsoft.com/office/powerpoint/2010/main" val="155086008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61E46C-1BD6-CED8-9CF9-411E87244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>
            <a:extLst>
              <a:ext uri="{FF2B5EF4-FFF2-40B4-BE49-F238E27FC236}">
                <a16:creationId xmlns:a16="http://schemas.microsoft.com/office/drawing/2014/main" id="{720A49C4-FB12-224F-1CA3-BB171450BB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8238" y="685800"/>
            <a:ext cx="4560887" cy="34210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2" name="Text Box 2">
            <a:extLst>
              <a:ext uri="{FF2B5EF4-FFF2-40B4-BE49-F238E27FC236}">
                <a16:creationId xmlns:a16="http://schemas.microsoft.com/office/drawing/2014/main" id="{F2970492-AA8E-F999-5D92-D7239FB543C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03238" y="4316413"/>
            <a:ext cx="5835650" cy="4051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endParaRPr lang="pt-BR" altLang="x-none"/>
          </a:p>
        </p:txBody>
      </p:sp>
    </p:spTree>
    <p:extLst>
      <p:ext uri="{BB962C8B-B14F-4D97-AF65-F5344CB8AC3E}">
        <p14:creationId xmlns:p14="http://schemas.microsoft.com/office/powerpoint/2010/main" val="213258085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272643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3943992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5466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583430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613831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873902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4581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4F14E9C0-2FBF-43C8-A36A-180B4DAF3D1A}" type="slidenum">
              <a:rPr lang="en-US"/>
              <a:pPr/>
              <a:t>77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6569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701561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892693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8238" y="685800"/>
            <a:ext cx="4560887" cy="34210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427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03238" y="4316413"/>
            <a:ext cx="5835650" cy="4051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endParaRPr lang="pt-BR" altLang="x-none"/>
          </a:p>
        </p:txBody>
      </p:sp>
    </p:spTree>
    <p:extLst>
      <p:ext uri="{BB962C8B-B14F-4D97-AF65-F5344CB8AC3E}">
        <p14:creationId xmlns:p14="http://schemas.microsoft.com/office/powerpoint/2010/main" val="4293907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8238" y="685800"/>
            <a:ext cx="4560887" cy="34210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529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03238" y="4316413"/>
            <a:ext cx="5835650" cy="4051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endParaRPr lang="pt-BR" altLang="x-none"/>
          </a:p>
        </p:txBody>
      </p:sp>
    </p:spTree>
    <p:extLst>
      <p:ext uri="{BB962C8B-B14F-4D97-AF65-F5344CB8AC3E}">
        <p14:creationId xmlns:p14="http://schemas.microsoft.com/office/powerpoint/2010/main" val="1023414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944249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8238" y="685800"/>
            <a:ext cx="4560887" cy="34210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632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03238" y="4316413"/>
            <a:ext cx="5835650" cy="4051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endParaRPr lang="pt-BR" altLang="x-none"/>
          </a:p>
        </p:txBody>
      </p:sp>
    </p:spTree>
    <p:extLst>
      <p:ext uri="{BB962C8B-B14F-4D97-AF65-F5344CB8AC3E}">
        <p14:creationId xmlns:p14="http://schemas.microsoft.com/office/powerpoint/2010/main" val="53262192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8238" y="685800"/>
            <a:ext cx="4560887" cy="34210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734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03238" y="4316413"/>
            <a:ext cx="5835650" cy="4051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endParaRPr lang="pt-BR" altLang="x-none"/>
          </a:p>
        </p:txBody>
      </p:sp>
    </p:spTree>
    <p:extLst>
      <p:ext uri="{BB962C8B-B14F-4D97-AF65-F5344CB8AC3E}">
        <p14:creationId xmlns:p14="http://schemas.microsoft.com/office/powerpoint/2010/main" val="171695095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8238" y="685800"/>
            <a:ext cx="4560887" cy="34210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837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03238" y="4316413"/>
            <a:ext cx="5835650" cy="4051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endParaRPr lang="pt-BR" altLang="x-none"/>
          </a:p>
        </p:txBody>
      </p:sp>
    </p:spTree>
    <p:extLst>
      <p:ext uri="{BB962C8B-B14F-4D97-AF65-F5344CB8AC3E}">
        <p14:creationId xmlns:p14="http://schemas.microsoft.com/office/powerpoint/2010/main" val="152024958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8238" y="685800"/>
            <a:ext cx="4560887" cy="34210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939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03238" y="4316413"/>
            <a:ext cx="5835650" cy="4051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endParaRPr lang="pt-BR" altLang="x-none"/>
          </a:p>
        </p:txBody>
      </p:sp>
    </p:spTree>
    <p:extLst>
      <p:ext uri="{BB962C8B-B14F-4D97-AF65-F5344CB8AC3E}">
        <p14:creationId xmlns:p14="http://schemas.microsoft.com/office/powerpoint/2010/main" val="21376476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8238" y="685800"/>
            <a:ext cx="4560887" cy="34210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041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03238" y="4316413"/>
            <a:ext cx="5835650" cy="4051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endParaRPr lang="pt-BR" altLang="x-none"/>
          </a:p>
        </p:txBody>
      </p:sp>
    </p:spTree>
    <p:extLst>
      <p:ext uri="{BB962C8B-B14F-4D97-AF65-F5344CB8AC3E}">
        <p14:creationId xmlns:p14="http://schemas.microsoft.com/office/powerpoint/2010/main" val="136176081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8238" y="685800"/>
            <a:ext cx="4560887" cy="34210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4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03238" y="4316413"/>
            <a:ext cx="5835650" cy="4051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endParaRPr lang="pt-BR" altLang="x-none"/>
          </a:p>
        </p:txBody>
      </p:sp>
    </p:spTree>
    <p:extLst>
      <p:ext uri="{BB962C8B-B14F-4D97-AF65-F5344CB8AC3E}">
        <p14:creationId xmlns:p14="http://schemas.microsoft.com/office/powerpoint/2010/main" val="125656870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8238" y="685800"/>
            <a:ext cx="4560887" cy="34210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246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03238" y="4316413"/>
            <a:ext cx="5835650" cy="4051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endParaRPr lang="pt-BR" altLang="x-none"/>
          </a:p>
        </p:txBody>
      </p:sp>
    </p:spTree>
    <p:extLst>
      <p:ext uri="{BB962C8B-B14F-4D97-AF65-F5344CB8AC3E}">
        <p14:creationId xmlns:p14="http://schemas.microsoft.com/office/powerpoint/2010/main" val="96193055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766602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5566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83774322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5568703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03238" y="4316413"/>
            <a:ext cx="5854700" cy="40576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412101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1122023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71886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03238" y="4316413"/>
            <a:ext cx="5854700" cy="40576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846658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08725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5063" y="685800"/>
            <a:ext cx="4567237" cy="3427413"/>
          </a:xfrm>
          <a:ln/>
        </p:spPr>
      </p:sp>
      <p:sp>
        <p:nvSpPr>
          <p:cNvPr id="45059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311851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5063" y="685800"/>
            <a:ext cx="4567237" cy="3427413"/>
          </a:xfrm>
          <a:ln/>
        </p:spPr>
      </p:sp>
      <p:sp>
        <p:nvSpPr>
          <p:cNvPr id="44035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8055805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45013" cy="3408363"/>
          </a:xfrm>
          <a:ln/>
        </p:spPr>
      </p:sp>
      <p:sp>
        <p:nvSpPr>
          <p:cNvPr id="47107" name="Text Box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spAutoFit/>
          </a:bodyPr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2612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0806154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54537" cy="3416300"/>
          </a:xfrm>
          <a:ln/>
        </p:spPr>
      </p:sp>
      <p:sp>
        <p:nvSpPr>
          <p:cNvPr id="48131" name="Text Box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spAutoFit/>
          </a:bodyPr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2740347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5063" y="685800"/>
            <a:ext cx="4567237" cy="3427413"/>
          </a:xfrm>
          <a:ln/>
        </p:spPr>
      </p:sp>
      <p:sp>
        <p:nvSpPr>
          <p:cNvPr id="50179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355547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51363" cy="3414713"/>
          </a:xfrm>
          <a:ln/>
        </p:spPr>
      </p:sp>
      <p:sp>
        <p:nvSpPr>
          <p:cNvPr id="51203" name="Text Box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spAutoFit/>
          </a:bodyPr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8704639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5063" y="685800"/>
            <a:ext cx="4567237" cy="3427413"/>
          </a:xfrm>
          <a:ln/>
        </p:spPr>
      </p:sp>
      <p:sp>
        <p:nvSpPr>
          <p:cNvPr id="49155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1785086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367222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4833956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4818753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360AC8A-3DC9-A54E-8DAF-B9EDFC2FD875}" type="slidenum">
              <a:rPr lang="pt-BR" altLang="pt-BR" sz="2400">
                <a:latin typeface="Arial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145</a:t>
            </a:fld>
            <a:endParaRPr lang="pt-BR" altLang="pt-BR" sz="2400">
              <a:latin typeface="Arial" charset="0"/>
            </a:endParaRPr>
          </a:p>
        </p:txBody>
      </p:sp>
      <p:sp>
        <p:nvSpPr>
          <p:cNvPr id="542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42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7259688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39428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0944" y="4831235"/>
            <a:ext cx="6060699" cy="45416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34134119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3206776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 txBox="1">
            <a:spLocks noGrp="1"/>
          </p:cNvSpPr>
          <p:nvPr/>
        </p:nvSpPr>
        <p:spPr>
          <a:xfrm>
            <a:off x="4281488" y="0"/>
            <a:ext cx="3276600" cy="536575"/>
          </a:xfrm>
          <a:prstGeom prst="rect">
            <a:avLst/>
          </a:prstGeom>
          <a:noFill/>
        </p:spPr>
        <p:txBody>
          <a:bodyPr vert="horz" lIns="91440" tIns="45720" rIns="91440" bIns="45720"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888886-972F-47F3-A951-BF1E26B1A3F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12"/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4BB0EF-DE55-4417-97EA-3F6A32CB9471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/>
                <a:ea typeface="DejaVu Sans" pitchFamily="2"/>
                <a:cs typeface="DejaVu Sans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149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11" name="Slide Number Placeholder 6"/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CFFE28-E54B-4A58-A724-33DC155ECFDF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/>
                <a:ea typeface="DejaVu Sans" pitchFamily="2"/>
                <a:cs typeface="DejaVu Sans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149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040"/>
          </a:xfrm>
          <a:noFill/>
          <a:ln>
            <a:noFill/>
          </a:ln>
        </p:spPr>
        <p:txBody>
          <a:bodyPr lIns="0" tIns="0" rIns="0" bIns="0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590598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AF106FC-E7A3-464A-A8CF-21131BAEB806}" type="slidenum">
              <a:rPr lang="pt-BR" altLang="pt-BR" sz="2400">
                <a:latin typeface="Arial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150</a:t>
            </a:fld>
            <a:endParaRPr lang="pt-BR" altLang="pt-BR" sz="2400">
              <a:latin typeface="Arial" charset="0"/>
            </a:endParaRPr>
          </a:p>
        </p:txBody>
      </p:sp>
      <p:sp>
        <p:nvSpPr>
          <p:cNvPr id="552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530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7581935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 txBox="1">
            <a:spLocks noGrp="1"/>
          </p:cNvSpPr>
          <p:nvPr/>
        </p:nvSpPr>
        <p:spPr>
          <a:xfrm>
            <a:off x="4281488" y="0"/>
            <a:ext cx="3276600" cy="536575"/>
          </a:xfrm>
          <a:prstGeom prst="rect">
            <a:avLst/>
          </a:prstGeom>
          <a:noFill/>
        </p:spPr>
        <p:txBody>
          <a:bodyPr vert="horz" lIns="91440" tIns="45720" rIns="91440" bIns="45720"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888886-972F-47F3-A951-BF1E26B1A3F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12"/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A579EB-BD70-4B01-84EC-DC3070414E12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/>
                <a:ea typeface="DejaVu Sans" pitchFamily="2"/>
                <a:cs typeface="DejaVu Sans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151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11" name="Slide Number Placeholder 6"/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9EB23-EF4B-4827-9DD2-CD1A88687F8C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/>
                <a:ea typeface="DejaVu Sans" pitchFamily="2"/>
                <a:cs typeface="DejaVu Sans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040"/>
          </a:xfrm>
          <a:noFill/>
          <a:ln>
            <a:noFill/>
          </a:ln>
        </p:spPr>
        <p:txBody>
          <a:bodyPr lIns="0" tIns="0" rIns="0" bIns="0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5915505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 txBox="1">
            <a:spLocks noGrp="1"/>
          </p:cNvSpPr>
          <p:nvPr/>
        </p:nvSpPr>
        <p:spPr>
          <a:xfrm>
            <a:off x="4281488" y="0"/>
            <a:ext cx="3276600" cy="536575"/>
          </a:xfrm>
          <a:prstGeom prst="rect">
            <a:avLst/>
          </a:prstGeom>
          <a:noFill/>
        </p:spPr>
        <p:txBody>
          <a:bodyPr vert="horz" lIns="91440" tIns="45720" rIns="91440" bIns="45720"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888886-972F-47F3-A951-BF1E26B1A3F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12"/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201BAB-162C-42AC-8FF9-A1813C987635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/>
                <a:ea typeface="DejaVu Sans" pitchFamily="2"/>
                <a:cs typeface="DejaVu Sans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152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11" name="Slide Number Placeholder 6"/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B12A9-A1DF-4FCF-AB2E-02AD89A3C8DF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/>
                <a:ea typeface="DejaVu Sans" pitchFamily="2"/>
                <a:cs typeface="DejaVu Sans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152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040"/>
          </a:xfrm>
          <a:noFill/>
          <a:ln>
            <a:noFill/>
          </a:ln>
        </p:spPr>
        <p:txBody>
          <a:bodyPr lIns="0" tIns="0" rIns="0" bIns="0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1767282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 txBox="1">
            <a:spLocks noGrp="1"/>
          </p:cNvSpPr>
          <p:nvPr/>
        </p:nvSpPr>
        <p:spPr>
          <a:xfrm>
            <a:off x="4281488" y="0"/>
            <a:ext cx="3276600" cy="536575"/>
          </a:xfrm>
          <a:prstGeom prst="rect">
            <a:avLst/>
          </a:prstGeom>
          <a:noFill/>
        </p:spPr>
        <p:txBody>
          <a:bodyPr vert="horz" lIns="91440" tIns="45720" rIns="91440" bIns="45720"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888886-972F-47F3-A951-BF1E26B1A3F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12"/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201BAB-162C-42AC-8FF9-A1813C987635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/>
                <a:ea typeface="DejaVu Sans" pitchFamily="2"/>
                <a:cs typeface="DejaVu Sans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153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11" name="Slide Number Placeholder 6"/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B12A9-A1DF-4FCF-AB2E-02AD89A3C8DF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/>
                <a:ea typeface="DejaVu Sans" pitchFamily="2"/>
                <a:cs typeface="DejaVu Sans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153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040"/>
          </a:xfrm>
          <a:noFill/>
          <a:ln>
            <a:noFill/>
          </a:ln>
        </p:spPr>
        <p:txBody>
          <a:bodyPr lIns="0" tIns="0" rIns="0" bIns="0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805079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 txBox="1">
            <a:spLocks noGrp="1"/>
          </p:cNvSpPr>
          <p:nvPr/>
        </p:nvSpPr>
        <p:spPr>
          <a:xfrm>
            <a:off x="4281488" y="0"/>
            <a:ext cx="3276600" cy="536575"/>
          </a:xfrm>
          <a:prstGeom prst="rect">
            <a:avLst/>
          </a:prstGeom>
          <a:noFill/>
        </p:spPr>
        <p:txBody>
          <a:bodyPr vert="horz" lIns="91440" tIns="45720" rIns="91440" bIns="45720"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888886-972F-47F3-A951-BF1E26B1A3F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12"/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F80EFA-F9B4-47BD-A3D4-6B0B8B4B0044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/>
                <a:ea typeface="DejaVu Sans" pitchFamily="2"/>
                <a:cs typeface="DejaVu Sans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154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11" name="Slide Number Placeholder 6"/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7A8EB1-F504-428E-93DB-3C1BDC14230E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/>
                <a:ea typeface="DejaVu Sans" pitchFamily="2"/>
                <a:cs typeface="DejaVu Sans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154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8075" y="801688"/>
            <a:ext cx="5345113" cy="4010025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TextBox 2"/>
          <p:cNvSpPr txBox="1"/>
          <p:nvPr/>
        </p:nvSpPr>
        <p:spPr>
          <a:xfrm>
            <a:off x="756000" y="5078520"/>
            <a:ext cx="6048000" cy="481140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 anchor="ctr" anchorCtr="0">
            <a:noAutofit/>
          </a:bodyPr>
          <a:lstStyle/>
          <a:p>
            <a:pPr marL="216000" marR="0" lvl="0" indent="-216000" rtl="0" hangingPunct="0">
              <a:buNone/>
              <a:tabLst/>
            </a:pPr>
            <a:endParaRPr lang="pt-BR" sz="2000" b="0" i="0" u="none" strike="noStrike" kern="1200" cap="none">
              <a:ln>
                <a:noFill/>
              </a:ln>
              <a:highlight>
                <a:scrgbClr r="0" g="0" b="0">
                  <a:alpha val="0"/>
                </a:scrgbClr>
              </a:highlight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6109161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3365426-63D3-6848-8E31-2F88B3EAC565}" type="slidenum">
              <a:rPr lang="pt-BR" altLang="pt-BR" sz="2400">
                <a:latin typeface="Arial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155</a:t>
            </a:fld>
            <a:endParaRPr lang="pt-BR" altLang="pt-BR" sz="2400">
              <a:latin typeface="Arial" charset="0"/>
            </a:endParaRPr>
          </a:p>
        </p:txBody>
      </p:sp>
      <p:sp>
        <p:nvSpPr>
          <p:cNvPr id="56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632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862553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54D4385-7DD1-DF40-91B1-8803CE6804E8}" type="slidenum">
              <a:rPr lang="pt-BR" altLang="pt-BR" sz="2400">
                <a:latin typeface="Arial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156</a:t>
            </a:fld>
            <a:endParaRPr lang="pt-BR" altLang="pt-BR" sz="2400">
              <a:latin typeface="Arial" charset="0"/>
            </a:endParaRPr>
          </a:p>
        </p:txBody>
      </p:sp>
      <p:sp>
        <p:nvSpPr>
          <p:cNvPr id="583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83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0711621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216DB13-F251-7849-909A-9B15E90EF472}" type="slidenum">
              <a:rPr lang="pt-BR" altLang="pt-BR" sz="2400">
                <a:latin typeface="Arial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157</a:t>
            </a:fld>
            <a:endParaRPr lang="pt-BR" altLang="pt-BR" sz="2400">
              <a:latin typeface="Arial" charset="0"/>
            </a:endParaRPr>
          </a:p>
        </p:txBody>
      </p:sp>
      <p:sp>
        <p:nvSpPr>
          <p:cNvPr id="593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93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pt-BR" altLang="pt-BR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0738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010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17101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pt-BR" sz="2400">
                <a:latin typeface="Times New Roman" pitchFamily="18" charset="0"/>
              </a:endParaRPr>
            </a:p>
          </p:txBody>
        </p:sp>
        <p:sp>
          <p:nvSpPr>
            <p:cNvPr id="171012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pt-BR" sz="2400">
                <a:latin typeface="Times New Roman" pitchFamily="18" charset="0"/>
              </a:endParaRPr>
            </a:p>
          </p:txBody>
        </p:sp>
      </p:grpSp>
      <p:grpSp>
        <p:nvGrpSpPr>
          <p:cNvPr id="171013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171014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71015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17101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71017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  <p:sp>
        <p:nvSpPr>
          <p:cNvPr id="171018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pt-BR"/>
          </a:p>
        </p:txBody>
      </p:sp>
      <p:sp>
        <p:nvSpPr>
          <p:cNvPr id="171019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80E6F3EE-8AF7-4EED-9677-DB9B2B5D414C}" type="slidenum">
              <a:rPr lang="pt-BR"/>
              <a:pPr/>
              <a:t>‹nº›</a:t>
            </a:fld>
            <a:endParaRPr lang="pt-BR"/>
          </a:p>
        </p:txBody>
      </p:sp>
      <p:sp>
        <p:nvSpPr>
          <p:cNvPr id="171020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333279-978E-4C53-A5C0-32F020AE9F13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FB46B4-25EA-45CD-894D-E8A90AB42C1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762000" y="762000"/>
            <a:ext cx="7924800" cy="532447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B7BE0567-7B65-43E3-8D80-534D3DA0DA8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49CF3A93-2747-41BC-8D80-6F94CDAD4253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010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17101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pt-BR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171012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pt-BR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71013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171014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>
                <a:solidFill>
                  <a:srgbClr val="003366"/>
                </a:solidFill>
              </a:endParaRPr>
            </a:p>
          </p:txBody>
        </p:sp>
        <p:sp>
          <p:nvSpPr>
            <p:cNvPr id="171015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>
                <a:solidFill>
                  <a:srgbClr val="003366"/>
                </a:solidFill>
              </a:endParaRPr>
            </a:p>
          </p:txBody>
        </p:sp>
      </p:grpSp>
      <p:sp>
        <p:nvSpPr>
          <p:cNvPr id="17101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71017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171018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171019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80E6F3EE-8AF7-4EED-9677-DB9B2B5D414C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  <p:sp>
        <p:nvSpPr>
          <p:cNvPr id="171020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012398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6CE28D-6D9E-4611-B0C7-706A8790BDAE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612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B9FE2C-0F09-4E55-90CD-46DDD77ADA01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740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BA3EB-E2FA-481E-A65B-9D8C3FF9EB2C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3072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B1EA76-57C5-4A50-9C71-179E1323BA60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781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2EA35A-41A2-43CE-8845-6B0EB3DD236D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577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6CE28D-6D9E-4611-B0C7-706A8790BDAE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341AF5-4ACC-49CF-99AE-A3E34CEB1DD4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8431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107CC1-8E31-411E-A9D7-BED5F4D5CDB2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1564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8E408F-8F69-40DF-B65C-644E24F248D7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9975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333279-978E-4C53-A5C0-32F020AE9F13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486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FB46B4-25EA-45CD-894D-E8A90AB42C1A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5615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762000" y="762000"/>
            <a:ext cx="7924800" cy="532447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B7BE0567-7B65-43E3-8D80-534D3DA0DA8D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2877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49CF3A93-2747-41BC-8D80-6F94CDAD4253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965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6108027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5324502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90806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B9FE2C-0F09-4E55-90CD-46DDD77ADA01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90500" y="1366838"/>
            <a:ext cx="4298950" cy="5300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1850" y="1366838"/>
            <a:ext cx="4298950" cy="5300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5762089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8257378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1217763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48671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3355186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2445960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1503600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53225" y="230188"/>
            <a:ext cx="2187575" cy="6437312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90500" y="230188"/>
            <a:ext cx="6410325" cy="6437312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9379269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0500" y="230188"/>
            <a:ext cx="8750300" cy="792162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190500" y="1366838"/>
            <a:ext cx="4298950" cy="5300662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1850" y="1366838"/>
            <a:ext cx="4298950" cy="2573337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1850" y="4092575"/>
            <a:ext cx="4298950" cy="257492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8075221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0500" y="230188"/>
            <a:ext cx="8750300" cy="792162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190500" y="1366838"/>
            <a:ext cx="4298950" cy="5300662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1850" y="1366838"/>
            <a:ext cx="4298950" cy="5300662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207300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BA3EB-E2FA-481E-A65B-9D8C3FF9EB2C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762000" y="762000"/>
            <a:ext cx="7924800" cy="532447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7BE0567-7B65-43E3-8D80-534D3DA0DA8D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804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010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17101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pt-BR" sz="2400">
                <a:latin typeface="Times New Roman" pitchFamily="18" charset="0"/>
              </a:endParaRPr>
            </a:p>
          </p:txBody>
        </p:sp>
        <p:sp>
          <p:nvSpPr>
            <p:cNvPr id="171012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pt-BR" sz="2400">
                <a:latin typeface="Times New Roman" pitchFamily="18" charset="0"/>
              </a:endParaRPr>
            </a:p>
          </p:txBody>
        </p:sp>
      </p:grpSp>
      <p:grpSp>
        <p:nvGrpSpPr>
          <p:cNvPr id="171013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171014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71015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17101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71017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  <p:sp>
        <p:nvSpPr>
          <p:cNvPr id="171018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pt-BR"/>
          </a:p>
        </p:txBody>
      </p:sp>
      <p:sp>
        <p:nvSpPr>
          <p:cNvPr id="171019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80E6F3EE-8AF7-4EED-9677-DB9B2B5D414C}" type="slidenum">
              <a:rPr lang="pt-BR"/>
              <a:pPr/>
              <a:t>‹nº›</a:t>
            </a:fld>
            <a:endParaRPr lang="pt-BR"/>
          </a:p>
        </p:txBody>
      </p:sp>
      <p:sp>
        <p:nvSpPr>
          <p:cNvPr id="171020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8200881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6CE28D-6D9E-4611-B0C7-706A8790BDAE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7479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B9FE2C-0F09-4E55-90CD-46DDD77ADA01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67742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BA3EB-E2FA-481E-A65B-9D8C3FF9EB2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22513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B1EA76-57C5-4A50-9C71-179E1323BA6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91896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2EA35A-41A2-43CE-8845-6B0EB3DD236D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47305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341AF5-4ACC-49CF-99AE-A3E34CEB1DD4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23243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107CC1-8E31-411E-A9D7-BED5F4D5CDB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08933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8E408F-8F69-40DF-B65C-644E24F248D7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2627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B1EA76-57C5-4A50-9C71-179E1323BA60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333279-978E-4C53-A5C0-32F020AE9F1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76223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FB46B4-25EA-45CD-894D-E8A90AB42C1A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74826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762000" y="762000"/>
            <a:ext cx="7924800" cy="532447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B7BE0567-7B65-43E3-8D80-534D3DA0DA8D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63632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49CF3A93-2747-41BC-8D80-6F94CDAD425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0536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2EA35A-41A2-43CE-8845-6B0EB3DD236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341AF5-4ACC-49CF-99AE-A3E34CEB1DD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107CC1-8E31-411E-A9D7-BED5F4D5CDB2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8E408F-8F69-40DF-B65C-644E24F248D7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98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69987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69988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69989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pt-BR"/>
              </a:p>
            </p:txBody>
          </p:sp>
        </p:grpSp>
        <p:grpSp>
          <p:nvGrpSpPr>
            <p:cNvPr id="169990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69991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69992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  <p:sp>
        <p:nvSpPr>
          <p:cNvPr id="169993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699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6999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endParaRPr lang="pt-BR"/>
          </a:p>
        </p:txBody>
      </p:sp>
      <p:sp>
        <p:nvSpPr>
          <p:cNvPr id="16999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t-BR"/>
          </a:p>
        </p:txBody>
      </p:sp>
      <p:sp>
        <p:nvSpPr>
          <p:cNvPr id="1699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fld id="{F8B46A8A-E054-4497-9316-100BF10DB515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98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69987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69988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>
                  <a:solidFill>
                    <a:srgbClr val="003366"/>
                  </a:solidFill>
                </a:endParaRPr>
              </a:p>
            </p:txBody>
          </p:sp>
          <p:sp>
            <p:nvSpPr>
              <p:cNvPr id="169989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pt-BR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169990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69991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>
                  <a:solidFill>
                    <a:srgbClr val="003366"/>
                  </a:solidFill>
                </a:endParaRPr>
              </a:p>
            </p:txBody>
          </p:sp>
          <p:sp>
            <p:nvSpPr>
              <p:cNvPr id="169992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>
                  <a:solidFill>
                    <a:srgbClr val="003366"/>
                  </a:solidFill>
                </a:endParaRPr>
              </a:p>
            </p:txBody>
          </p:sp>
        </p:grpSp>
      </p:grpSp>
      <p:sp>
        <p:nvSpPr>
          <p:cNvPr id="169993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699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6999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16999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t-BR">
              <a:solidFill>
                <a:srgbClr val="003366"/>
              </a:solidFill>
            </a:endParaRPr>
          </a:p>
        </p:txBody>
      </p:sp>
      <p:sp>
        <p:nvSpPr>
          <p:cNvPr id="1699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fld id="{F8B46A8A-E054-4497-9316-100BF10DB515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911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90500" y="230188"/>
            <a:ext cx="87503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60" tIns="46080" rIns="92160" bIns="4608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título de texto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" y="1366838"/>
            <a:ext cx="8750300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60" tIns="46080" rIns="92160" bIns="460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em estrutura de tópicos</a:t>
            </a:r>
          </a:p>
          <a:p>
            <a:pPr lvl="1"/>
            <a:r>
              <a:rPr lang="en-GB"/>
              <a:t>Segundo Nível da Estrutura de Tópicos</a:t>
            </a:r>
          </a:p>
          <a:p>
            <a:pPr lvl="2"/>
            <a:r>
              <a:rPr lang="en-GB"/>
              <a:t>Terceiro Nível da Estrutura de Tópicos</a:t>
            </a:r>
          </a:p>
          <a:p>
            <a:pPr lvl="3"/>
            <a:r>
              <a:rPr lang="en-GB"/>
              <a:t>Quarto Nível da Estrutura de Tópicos</a:t>
            </a:r>
          </a:p>
          <a:p>
            <a:pPr lvl="4"/>
            <a:r>
              <a:rPr lang="en-GB"/>
              <a:t>Quinto Nível da Estrutura de Tópicos</a:t>
            </a:r>
          </a:p>
          <a:p>
            <a:pPr lvl="4"/>
            <a:r>
              <a:rPr lang="en-GB"/>
              <a:t>Sexto Nível da Estrutura de Tópicos</a:t>
            </a:r>
          </a:p>
          <a:p>
            <a:pPr lvl="4"/>
            <a:r>
              <a:rPr lang="en-GB"/>
              <a:t>Sétimo Nível da Estrutura de Tópicos</a:t>
            </a:r>
          </a:p>
          <a:p>
            <a:pPr lvl="4"/>
            <a:r>
              <a:rPr lang="en-GB"/>
              <a:t>Oitavo Nível da Estrutura de Tópicos</a:t>
            </a:r>
          </a:p>
          <a:p>
            <a:pPr lvl="4"/>
            <a:r>
              <a:rPr lang="en-GB"/>
              <a:t>Nono Nível da Estrutura de Tópicos</a:t>
            </a:r>
          </a:p>
        </p:txBody>
      </p:sp>
    </p:spTree>
    <p:extLst>
      <p:ext uri="{BB962C8B-B14F-4D97-AF65-F5344CB8AC3E}">
        <p14:creationId xmlns:p14="http://schemas.microsoft.com/office/powerpoint/2010/main" val="1697168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48" r:id="rId14"/>
  </p:sldLayoutIdLst>
  <p:txStyles>
    <p:titleStyle>
      <a:lvl1pPr algn="ctr" defTabSz="449263" rtl="0" eaLnBrk="0" fontAlgn="base" hangingPunct="0">
        <a:lnSpc>
          <a:spcPct val="126000"/>
        </a:lnSpc>
        <a:spcBef>
          <a:spcPct val="0"/>
        </a:spcBef>
        <a:spcAft>
          <a:spcPct val="0"/>
        </a:spcAft>
        <a:buClr>
          <a:srgbClr val="4C4C4C"/>
        </a:buClr>
        <a:buSzPct val="100000"/>
        <a:buFont typeface="Times" charset="0"/>
        <a:defRPr sz="3600" b="1">
          <a:solidFill>
            <a:srgbClr val="4C4C4C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126000"/>
        </a:lnSpc>
        <a:spcBef>
          <a:spcPct val="0"/>
        </a:spcBef>
        <a:spcAft>
          <a:spcPct val="0"/>
        </a:spcAft>
        <a:buClr>
          <a:srgbClr val="4C4C4C"/>
        </a:buClr>
        <a:buSzPct val="100000"/>
        <a:buFont typeface="Times" charset="0"/>
        <a:defRPr sz="3600" b="1">
          <a:solidFill>
            <a:srgbClr val="4C4C4C"/>
          </a:solidFill>
          <a:latin typeface="Arial Narrow" pitchFamily="34" charset="0"/>
        </a:defRPr>
      </a:lvl2pPr>
      <a:lvl3pPr algn="ctr" defTabSz="449263" rtl="0" eaLnBrk="0" fontAlgn="base" hangingPunct="0">
        <a:lnSpc>
          <a:spcPct val="126000"/>
        </a:lnSpc>
        <a:spcBef>
          <a:spcPct val="0"/>
        </a:spcBef>
        <a:spcAft>
          <a:spcPct val="0"/>
        </a:spcAft>
        <a:buClr>
          <a:srgbClr val="4C4C4C"/>
        </a:buClr>
        <a:buSzPct val="100000"/>
        <a:buFont typeface="Times" charset="0"/>
        <a:defRPr sz="3600" b="1">
          <a:solidFill>
            <a:srgbClr val="4C4C4C"/>
          </a:solidFill>
          <a:latin typeface="Arial Narrow" pitchFamily="34" charset="0"/>
        </a:defRPr>
      </a:lvl3pPr>
      <a:lvl4pPr algn="ctr" defTabSz="449263" rtl="0" eaLnBrk="0" fontAlgn="base" hangingPunct="0">
        <a:lnSpc>
          <a:spcPct val="126000"/>
        </a:lnSpc>
        <a:spcBef>
          <a:spcPct val="0"/>
        </a:spcBef>
        <a:spcAft>
          <a:spcPct val="0"/>
        </a:spcAft>
        <a:buClr>
          <a:srgbClr val="4C4C4C"/>
        </a:buClr>
        <a:buSzPct val="100000"/>
        <a:buFont typeface="Times" charset="0"/>
        <a:defRPr sz="3600" b="1">
          <a:solidFill>
            <a:srgbClr val="4C4C4C"/>
          </a:solidFill>
          <a:latin typeface="Arial Narrow" pitchFamily="34" charset="0"/>
        </a:defRPr>
      </a:lvl4pPr>
      <a:lvl5pPr algn="ctr" defTabSz="449263" rtl="0" eaLnBrk="0" fontAlgn="base" hangingPunct="0">
        <a:lnSpc>
          <a:spcPct val="126000"/>
        </a:lnSpc>
        <a:spcBef>
          <a:spcPct val="0"/>
        </a:spcBef>
        <a:spcAft>
          <a:spcPct val="0"/>
        </a:spcAft>
        <a:buClr>
          <a:srgbClr val="4C4C4C"/>
        </a:buClr>
        <a:buSzPct val="100000"/>
        <a:buFont typeface="Times" charset="0"/>
        <a:defRPr sz="3600" b="1">
          <a:solidFill>
            <a:srgbClr val="4C4C4C"/>
          </a:solidFill>
          <a:latin typeface="Arial Narrow" pitchFamily="34" charset="0"/>
        </a:defRPr>
      </a:lvl5pPr>
      <a:lvl6pPr marL="457200" algn="l" defTabSz="449263" rtl="0" eaLnBrk="0" fontAlgn="base" hangingPunct="0">
        <a:spcBef>
          <a:spcPct val="0"/>
        </a:spcBef>
        <a:spcAft>
          <a:spcPct val="0"/>
        </a:spcAft>
        <a:buClr>
          <a:srgbClr val="4C4C4C"/>
        </a:buClr>
        <a:buSzPct val="100000"/>
        <a:buFont typeface="Times" charset="0"/>
        <a:defRPr sz="4400">
          <a:solidFill>
            <a:srgbClr val="000000"/>
          </a:solidFill>
          <a:latin typeface="Times New Roman" pitchFamily="18" charset="0"/>
        </a:defRPr>
      </a:lvl6pPr>
      <a:lvl7pPr marL="914400" algn="l" defTabSz="449263" rtl="0" eaLnBrk="0" fontAlgn="base" hangingPunct="0">
        <a:spcBef>
          <a:spcPct val="0"/>
        </a:spcBef>
        <a:spcAft>
          <a:spcPct val="0"/>
        </a:spcAft>
        <a:buClr>
          <a:srgbClr val="4C4C4C"/>
        </a:buClr>
        <a:buSzPct val="100000"/>
        <a:buFont typeface="Times" charset="0"/>
        <a:defRPr sz="4400">
          <a:solidFill>
            <a:srgbClr val="000000"/>
          </a:solidFill>
          <a:latin typeface="Times New Roman" pitchFamily="18" charset="0"/>
        </a:defRPr>
      </a:lvl7pPr>
      <a:lvl8pPr marL="1371600" algn="l" defTabSz="449263" rtl="0" eaLnBrk="0" fontAlgn="base" hangingPunct="0">
        <a:spcBef>
          <a:spcPct val="0"/>
        </a:spcBef>
        <a:spcAft>
          <a:spcPct val="0"/>
        </a:spcAft>
        <a:buClr>
          <a:srgbClr val="4C4C4C"/>
        </a:buClr>
        <a:buSzPct val="100000"/>
        <a:buFont typeface="Times" charset="0"/>
        <a:defRPr sz="4400">
          <a:solidFill>
            <a:srgbClr val="000000"/>
          </a:solidFill>
          <a:latin typeface="Times New Roman" pitchFamily="18" charset="0"/>
        </a:defRPr>
      </a:lvl8pPr>
      <a:lvl9pPr marL="1828800" algn="l" defTabSz="449263" rtl="0" eaLnBrk="0" fontAlgn="base" hangingPunct="0">
        <a:spcBef>
          <a:spcPct val="0"/>
        </a:spcBef>
        <a:spcAft>
          <a:spcPct val="0"/>
        </a:spcAft>
        <a:buClr>
          <a:srgbClr val="4C4C4C"/>
        </a:buClr>
        <a:buSzPct val="100000"/>
        <a:buFont typeface="Times" charset="0"/>
        <a:defRPr sz="4400">
          <a:solidFill>
            <a:srgbClr val="000000"/>
          </a:solidFill>
          <a:latin typeface="Times New Roman" pitchFamily="18" charset="0"/>
        </a:defRPr>
      </a:lvl9pPr>
    </p:titleStyle>
    <p:bodyStyle>
      <a:lvl1pPr marL="330200" indent="-330200" algn="l" defTabSz="449263" rtl="0" eaLnBrk="0" fontAlgn="base" hangingPunct="0">
        <a:lnSpc>
          <a:spcPct val="126000"/>
        </a:lnSpc>
        <a:spcBef>
          <a:spcPts val="675"/>
        </a:spcBef>
        <a:spcAft>
          <a:spcPct val="0"/>
        </a:spcAft>
        <a:buClr>
          <a:srgbClr val="000000"/>
        </a:buClr>
        <a:buSzPct val="100000"/>
        <a:buFont typeface="Times" charset="0"/>
        <a:buChar char="•"/>
        <a:defRPr sz="3200" b="1">
          <a:solidFill>
            <a:srgbClr val="000000"/>
          </a:solidFill>
          <a:latin typeface="+mn-lt"/>
          <a:ea typeface="+mn-ea"/>
          <a:cs typeface="+mn-cs"/>
        </a:defRPr>
      </a:lvl1pPr>
      <a:lvl2pPr marL="730250" indent="-273050" algn="l" defTabSz="449263" rtl="0" eaLnBrk="0" fontAlgn="base" hangingPunct="0">
        <a:lnSpc>
          <a:spcPct val="126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" charset="0"/>
        <a:buChar char="–"/>
        <a:defRPr sz="2800" b="1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lnSpc>
          <a:spcPts val="2400"/>
        </a:lnSpc>
        <a:spcBef>
          <a:spcPts val="488"/>
        </a:spcBef>
        <a:spcAft>
          <a:spcPct val="0"/>
        </a:spcAft>
        <a:buClr>
          <a:srgbClr val="000000"/>
        </a:buClr>
        <a:buSzPct val="100000"/>
        <a:buFont typeface="Times" charset="0"/>
        <a:buChar char="•"/>
        <a:defRPr sz="2400" b="1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lnSpc>
          <a:spcPts val="2400"/>
        </a:lnSpc>
        <a:spcBef>
          <a:spcPts val="388"/>
        </a:spcBef>
        <a:spcAft>
          <a:spcPct val="0"/>
        </a:spcAft>
        <a:buClr>
          <a:srgbClr val="000000"/>
        </a:buClr>
        <a:buSzPct val="100000"/>
        <a:buFont typeface="Times" charset="0"/>
        <a:buChar char="–"/>
        <a:defRPr sz="2000" b="1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lnSpc>
          <a:spcPts val="2400"/>
        </a:lnSpc>
        <a:spcBef>
          <a:spcPts val="388"/>
        </a:spcBef>
        <a:spcAft>
          <a:spcPct val="0"/>
        </a:spcAft>
        <a:buClr>
          <a:srgbClr val="000000"/>
        </a:buClr>
        <a:buSzPct val="100000"/>
        <a:buFont typeface="Times" charset="0"/>
        <a:buChar char="»"/>
        <a:defRPr sz="2000" b="1">
          <a:solidFill>
            <a:srgbClr val="000000"/>
          </a:solidFill>
          <a:latin typeface="+mn-lt"/>
        </a:defRPr>
      </a:lvl5pPr>
      <a:lvl6pPr marL="2514600" indent="-228600" algn="l" defTabSz="449263" rtl="0" eaLnBrk="0" fontAlgn="base" hangingPunct="0">
        <a:lnSpc>
          <a:spcPts val="2400"/>
        </a:lnSpc>
        <a:spcBef>
          <a:spcPts val="388"/>
        </a:spcBef>
        <a:spcAft>
          <a:spcPct val="0"/>
        </a:spcAft>
        <a:buClr>
          <a:srgbClr val="000000"/>
        </a:buClr>
        <a:buSzPct val="100000"/>
        <a:buFont typeface="Times" charset="0"/>
        <a:buChar char="»"/>
        <a:defRPr sz="2000" b="1">
          <a:solidFill>
            <a:srgbClr val="000000"/>
          </a:solidFill>
          <a:latin typeface="+mn-lt"/>
        </a:defRPr>
      </a:lvl6pPr>
      <a:lvl7pPr marL="2971800" indent="-228600" algn="l" defTabSz="449263" rtl="0" eaLnBrk="0" fontAlgn="base" hangingPunct="0">
        <a:lnSpc>
          <a:spcPts val="2400"/>
        </a:lnSpc>
        <a:spcBef>
          <a:spcPts val="388"/>
        </a:spcBef>
        <a:spcAft>
          <a:spcPct val="0"/>
        </a:spcAft>
        <a:buClr>
          <a:srgbClr val="000000"/>
        </a:buClr>
        <a:buSzPct val="100000"/>
        <a:buFont typeface="Times" charset="0"/>
        <a:buChar char="»"/>
        <a:defRPr sz="2000" b="1">
          <a:solidFill>
            <a:srgbClr val="000000"/>
          </a:solidFill>
          <a:latin typeface="+mn-lt"/>
        </a:defRPr>
      </a:lvl7pPr>
      <a:lvl8pPr marL="3429000" indent="-228600" algn="l" defTabSz="449263" rtl="0" eaLnBrk="0" fontAlgn="base" hangingPunct="0">
        <a:lnSpc>
          <a:spcPts val="2400"/>
        </a:lnSpc>
        <a:spcBef>
          <a:spcPts val="388"/>
        </a:spcBef>
        <a:spcAft>
          <a:spcPct val="0"/>
        </a:spcAft>
        <a:buClr>
          <a:srgbClr val="000000"/>
        </a:buClr>
        <a:buSzPct val="100000"/>
        <a:buFont typeface="Times" charset="0"/>
        <a:buChar char="»"/>
        <a:defRPr sz="2000" b="1">
          <a:solidFill>
            <a:srgbClr val="000000"/>
          </a:solidFill>
          <a:latin typeface="+mn-lt"/>
        </a:defRPr>
      </a:lvl8pPr>
      <a:lvl9pPr marL="3886200" indent="-228600" algn="l" defTabSz="449263" rtl="0" eaLnBrk="0" fontAlgn="base" hangingPunct="0">
        <a:lnSpc>
          <a:spcPts val="2400"/>
        </a:lnSpc>
        <a:spcBef>
          <a:spcPts val="388"/>
        </a:spcBef>
        <a:spcAft>
          <a:spcPct val="0"/>
        </a:spcAft>
        <a:buClr>
          <a:srgbClr val="000000"/>
        </a:buClr>
        <a:buSzPct val="100000"/>
        <a:buFont typeface="Times" charset="0"/>
        <a:buChar char="»"/>
        <a:defRPr sz="2000" b="1">
          <a:solidFill>
            <a:srgbClr val="000000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98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69987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69988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69989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pt-BR"/>
              </a:p>
            </p:txBody>
          </p:sp>
        </p:grpSp>
        <p:grpSp>
          <p:nvGrpSpPr>
            <p:cNvPr id="169990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69991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69992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  <p:sp>
        <p:nvSpPr>
          <p:cNvPr id="169993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699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6999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endParaRPr lang="pt-BR"/>
          </a:p>
        </p:txBody>
      </p:sp>
      <p:sp>
        <p:nvSpPr>
          <p:cNvPr id="16999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t-BR"/>
          </a:p>
        </p:txBody>
      </p:sp>
      <p:sp>
        <p:nvSpPr>
          <p:cNvPr id="1699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fld id="{F8B46A8A-E054-4497-9316-100BF10DB515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7150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leigui@ufabc.edu.br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0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0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0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0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3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40.xml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jpeg"/><Relationship Id="rId3" Type="http://schemas.openxmlformats.org/officeDocument/2006/relationships/image" Target="../media/image213.png"/><Relationship Id="rId7" Type="http://schemas.openxmlformats.org/officeDocument/2006/relationships/image" Target="../media/image217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16.jpeg"/><Relationship Id="rId5" Type="http://schemas.openxmlformats.org/officeDocument/2006/relationships/image" Target="../media/image215.jpeg"/><Relationship Id="rId10" Type="http://schemas.openxmlformats.org/officeDocument/2006/relationships/image" Target="../media/image3.png"/><Relationship Id="rId4" Type="http://schemas.openxmlformats.org/officeDocument/2006/relationships/image" Target="../media/image214.jpeg"/><Relationship Id="rId9" Type="http://schemas.openxmlformats.org/officeDocument/2006/relationships/image" Target="../media/image219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3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mosplanejados.com.br/capitulos/assuntos/assunto.asp?codcapitulo=25&amp;codassunto=104&amp;numero=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3.gif"/><Relationship Id="rId5" Type="http://schemas.openxmlformats.org/officeDocument/2006/relationships/hyperlink" Target="http://groups.yahoo.com/group/Ancient-Mysteries/message/6415" TargetMode="External"/><Relationship Id="rId4" Type="http://schemas.openxmlformats.org/officeDocument/2006/relationships/image" Target="../media/image18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24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27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eg"/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31.png"/><Relationship Id="rId5" Type="http://schemas.openxmlformats.org/officeDocument/2006/relationships/image" Target="../media/image3.png"/><Relationship Id="rId4" Type="http://schemas.openxmlformats.org/officeDocument/2006/relationships/image" Target="../media/image230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33.png"/><Relationship Id="rId4" Type="http://schemas.openxmlformats.org/officeDocument/2006/relationships/image" Target="../media/image3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37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36.png"/><Relationship Id="rId5" Type="http://schemas.openxmlformats.org/officeDocument/2006/relationships/image" Target="../media/image235.png"/><Relationship Id="rId4" Type="http://schemas.openxmlformats.org/officeDocument/2006/relationships/image" Target="../media/image234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.png"/><Relationship Id="rId5" Type="http://schemas.openxmlformats.org/officeDocument/2006/relationships/image" Target="../media/image239.png"/><Relationship Id="rId4" Type="http://schemas.openxmlformats.org/officeDocument/2006/relationships/image" Target="../media/image238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40.jpeg"/><Relationship Id="rId7" Type="http://schemas.openxmlformats.org/officeDocument/2006/relationships/image" Target="../media/image244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43.jpeg"/><Relationship Id="rId5" Type="http://schemas.openxmlformats.org/officeDocument/2006/relationships/image" Target="../media/image242.jpeg"/><Relationship Id="rId4" Type="http://schemas.openxmlformats.org/officeDocument/2006/relationships/image" Target="../media/image241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3.png"/><Relationship Id="rId4" Type="http://schemas.openxmlformats.org/officeDocument/2006/relationships/image" Target="../media/image248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png"/><Relationship Id="rId3" Type="http://schemas.openxmlformats.org/officeDocument/2006/relationships/image" Target="../media/image3.png"/><Relationship Id="rId7" Type="http://schemas.openxmlformats.org/officeDocument/2006/relationships/image" Target="../media/image252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51.png"/><Relationship Id="rId11" Type="http://schemas.openxmlformats.org/officeDocument/2006/relationships/image" Target="../media/image256.png"/><Relationship Id="rId5" Type="http://schemas.openxmlformats.org/officeDocument/2006/relationships/image" Target="../media/image250.png"/><Relationship Id="rId10" Type="http://schemas.openxmlformats.org/officeDocument/2006/relationships/image" Target="../media/image255.png"/><Relationship Id="rId4" Type="http://schemas.openxmlformats.org/officeDocument/2006/relationships/image" Target="../media/image249.png"/><Relationship Id="rId9" Type="http://schemas.openxmlformats.org/officeDocument/2006/relationships/image" Target="../media/image254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28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8.wmf"/><Relationship Id="rId1" Type="http://schemas.openxmlformats.org/officeDocument/2006/relationships/slideLayout" Target="../slideLayouts/slideLayout33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3.png"/><Relationship Id="rId4" Type="http://schemas.openxmlformats.org/officeDocument/2006/relationships/image" Target="../media/image260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63.emf"/><Relationship Id="rId4" Type="http://schemas.openxmlformats.org/officeDocument/2006/relationships/image" Target="../media/image262.emf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8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52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66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8.png"/><Relationship Id="rId1" Type="http://schemas.openxmlformats.org/officeDocument/2006/relationships/slideLayout" Target="../slideLayouts/slideLayout28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28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wmf"/><Relationship Id="rId1" Type="http://schemas.openxmlformats.org/officeDocument/2006/relationships/slideLayout" Target="../slideLayouts/slideLayout33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1.png"/><Relationship Id="rId1" Type="http://schemas.openxmlformats.org/officeDocument/2006/relationships/slideLayout" Target="../slideLayouts/slideLayout33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73.emf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4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75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6.png"/><Relationship Id="rId1" Type="http://schemas.openxmlformats.org/officeDocument/2006/relationships/slideLayout" Target="../slideLayouts/slideLayout28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7.png"/><Relationship Id="rId1" Type="http://schemas.openxmlformats.org/officeDocument/2006/relationships/slideLayout" Target="../slideLayouts/slideLayout28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80.png"/><Relationship Id="rId4" Type="http://schemas.openxmlformats.org/officeDocument/2006/relationships/image" Target="../media/image279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8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7.jpe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3.emf"/><Relationship Id="rId1" Type="http://schemas.openxmlformats.org/officeDocument/2006/relationships/slideLayout" Target="../slideLayouts/slideLayout28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4.png"/><Relationship Id="rId1" Type="http://schemas.openxmlformats.org/officeDocument/2006/relationships/slideLayout" Target="../slideLayouts/slideLayout28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8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7.png"/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8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90.emf"/><Relationship Id="rId4" Type="http://schemas.openxmlformats.org/officeDocument/2006/relationships/image" Target="../media/image289.emf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1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2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93.png"/><Relationship Id="rId4" Type="http://schemas.openxmlformats.org/officeDocument/2006/relationships/notesSlide" Target="../notesSlides/notesSlide88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4.jp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95.jp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6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97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8.emf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7" Type="http://schemas.openxmlformats.org/officeDocument/2006/relationships/image" Target="../media/image303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2.png"/><Relationship Id="rId5" Type="http://schemas.openxmlformats.org/officeDocument/2006/relationships/image" Target="../media/image301.png"/><Relationship Id="rId4" Type="http://schemas.openxmlformats.org/officeDocument/2006/relationships/image" Target="../media/image292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4.png"/><Relationship Id="rId7" Type="http://schemas.openxmlformats.org/officeDocument/2006/relationships/image" Target="../media/image306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2.png"/><Relationship Id="rId5" Type="http://schemas.openxmlformats.org/officeDocument/2006/relationships/image" Target="../media/image301.png"/><Relationship Id="rId4" Type="http://schemas.openxmlformats.org/officeDocument/2006/relationships/image" Target="../media/image305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7.jpe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9.png"/><Relationship Id="rId4" Type="http://schemas.openxmlformats.org/officeDocument/2006/relationships/image" Target="../media/image308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7.jpe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9.png"/><Relationship Id="rId4" Type="http://schemas.openxmlformats.org/officeDocument/2006/relationships/image" Target="../media/image308.png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4.png"/><Relationship Id="rId3" Type="http://schemas.openxmlformats.org/officeDocument/2006/relationships/image" Target="../media/image302.png"/><Relationship Id="rId7" Type="http://schemas.openxmlformats.org/officeDocument/2006/relationships/image" Target="../media/image313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2.png"/><Relationship Id="rId11" Type="http://schemas.openxmlformats.org/officeDocument/2006/relationships/image" Target="../media/image316.png"/><Relationship Id="rId5" Type="http://schemas.openxmlformats.org/officeDocument/2006/relationships/image" Target="../media/image311.png"/><Relationship Id="rId10" Type="http://schemas.openxmlformats.org/officeDocument/2006/relationships/image" Target="../media/image306.png"/><Relationship Id="rId4" Type="http://schemas.openxmlformats.org/officeDocument/2006/relationships/image" Target="../media/image310.png"/><Relationship Id="rId9" Type="http://schemas.openxmlformats.org/officeDocument/2006/relationships/image" Target="../media/image315.pn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7.png"/><Relationship Id="rId7" Type="http://schemas.openxmlformats.org/officeDocument/2006/relationships/image" Target="../media/image292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0.png"/><Relationship Id="rId5" Type="http://schemas.openxmlformats.org/officeDocument/2006/relationships/image" Target="../media/image319.png"/><Relationship Id="rId4" Type="http://schemas.openxmlformats.org/officeDocument/2006/relationships/image" Target="../media/image318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6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2.png"/><Relationship Id="rId4" Type="http://schemas.openxmlformats.org/officeDocument/2006/relationships/image" Target="../media/image321.pn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3.jpe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4.jpe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5.jpeg"/><Relationship Id="rId4" Type="http://schemas.openxmlformats.org/officeDocument/2006/relationships/image" Target="../media/image29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5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2.pn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6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7.jpe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8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9.emf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emf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1.emf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2.emf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3.emf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4.emf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netnature.files.wordpress.com/2011/04/neb-de-orion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42.jpeg"/><Relationship Id="rId5" Type="http://schemas.openxmlformats.org/officeDocument/2006/relationships/image" Target="../media/image41.gif"/><Relationship Id="rId4" Type="http://schemas.openxmlformats.org/officeDocument/2006/relationships/image" Target="../media/image40.jpeg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5.emf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6.emf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7.png"/><Relationship Id="rId7" Type="http://schemas.openxmlformats.org/officeDocument/2006/relationships/image" Target="../media/image341.jpe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0.jpeg"/><Relationship Id="rId5" Type="http://schemas.openxmlformats.org/officeDocument/2006/relationships/image" Target="../media/image339.png"/><Relationship Id="rId4" Type="http://schemas.openxmlformats.org/officeDocument/2006/relationships/image" Target="../media/image338.png"/></Relationships>
</file>

<file path=ppt/slides/_rels/slide1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5.jpeg"/><Relationship Id="rId3" Type="http://schemas.openxmlformats.org/officeDocument/2006/relationships/image" Target="../media/image338.png"/><Relationship Id="rId7" Type="http://schemas.openxmlformats.org/officeDocument/2006/relationships/image" Target="../media/image344.jpe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3.jpeg"/><Relationship Id="rId11" Type="http://schemas.openxmlformats.org/officeDocument/2006/relationships/image" Target="../media/image347.png"/><Relationship Id="rId5" Type="http://schemas.openxmlformats.org/officeDocument/2006/relationships/image" Target="../media/image342.jpeg"/><Relationship Id="rId10" Type="http://schemas.openxmlformats.org/officeDocument/2006/relationships/image" Target="../media/image3.png"/><Relationship Id="rId4" Type="http://schemas.openxmlformats.org/officeDocument/2006/relationships/image" Target="../media/image339.png"/><Relationship Id="rId9" Type="http://schemas.openxmlformats.org/officeDocument/2006/relationships/image" Target="../media/image346.jpeg"/></Relationships>
</file>

<file path=ppt/slides/_rels/slide1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7.png"/><Relationship Id="rId3" Type="http://schemas.openxmlformats.org/officeDocument/2006/relationships/image" Target="../media/image338.png"/><Relationship Id="rId7" Type="http://schemas.openxmlformats.org/officeDocument/2006/relationships/image" Target="../media/image342.jpe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9.png"/><Relationship Id="rId5" Type="http://schemas.openxmlformats.org/officeDocument/2006/relationships/image" Target="../media/image348.png"/><Relationship Id="rId4" Type="http://schemas.openxmlformats.org/officeDocument/2006/relationships/image" Target="../media/image339.png"/></Relationships>
</file>

<file path=ppt/slides/_rels/slide1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3.png"/><Relationship Id="rId3" Type="http://schemas.openxmlformats.org/officeDocument/2006/relationships/image" Target="../media/image338.png"/><Relationship Id="rId7" Type="http://schemas.openxmlformats.org/officeDocument/2006/relationships/image" Target="../media/image352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1.png"/><Relationship Id="rId5" Type="http://schemas.openxmlformats.org/officeDocument/2006/relationships/image" Target="../media/image350.png"/><Relationship Id="rId4" Type="http://schemas.openxmlformats.org/officeDocument/2006/relationships/image" Target="../media/image339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8.png"/><Relationship Id="rId7" Type="http://schemas.openxmlformats.org/officeDocument/2006/relationships/image" Target="../media/image356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5.png"/><Relationship Id="rId5" Type="http://schemas.openxmlformats.org/officeDocument/2006/relationships/image" Target="../media/image354.png"/><Relationship Id="rId4" Type="http://schemas.openxmlformats.org/officeDocument/2006/relationships/image" Target="../media/image339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8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7.png"/><Relationship Id="rId4" Type="http://schemas.openxmlformats.org/officeDocument/2006/relationships/image" Target="../media/image339.pn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8.png"/><Relationship Id="rId7" Type="http://schemas.openxmlformats.org/officeDocument/2006/relationships/image" Target="../media/image359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8.png"/><Relationship Id="rId5" Type="http://schemas.openxmlformats.org/officeDocument/2006/relationships/image" Target="../media/image357.png"/><Relationship Id="rId4" Type="http://schemas.openxmlformats.org/officeDocument/2006/relationships/image" Target="../media/image339.pn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8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0.tiff"/><Relationship Id="rId5" Type="http://schemas.openxmlformats.org/officeDocument/2006/relationships/hyperlink" Target="http://professor.ufabc.edu.br/~leigui/index.html" TargetMode="External"/><Relationship Id="rId4" Type="http://schemas.openxmlformats.org/officeDocument/2006/relationships/image" Target="../media/image33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8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1.tiff"/><Relationship Id="rId5" Type="http://schemas.openxmlformats.org/officeDocument/2006/relationships/hyperlink" Target="http://www.ufabc.edu.br/" TargetMode="External"/><Relationship Id="rId4" Type="http://schemas.openxmlformats.org/officeDocument/2006/relationships/image" Target="../media/image339.pn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2.jpeg"/><Relationship Id="rId7" Type="http://schemas.openxmlformats.org/officeDocument/2006/relationships/image" Target="../media/image363.jpe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leigui@ufabc.edu.br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4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6.jpeg"/><Relationship Id="rId4" Type="http://schemas.openxmlformats.org/officeDocument/2006/relationships/image" Target="../media/image365.pn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8.png"/><Relationship Id="rId2" Type="http://schemas.openxmlformats.org/officeDocument/2006/relationships/image" Target="../media/image3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370.png"/><Relationship Id="rId4" Type="http://schemas.openxmlformats.org/officeDocument/2006/relationships/image" Target="../media/image369.png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2.png"/><Relationship Id="rId7" Type="http://schemas.openxmlformats.org/officeDocument/2006/relationships/image" Target="../media/image3.png"/><Relationship Id="rId2" Type="http://schemas.openxmlformats.org/officeDocument/2006/relationships/image" Target="../media/image3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5.png"/><Relationship Id="rId5" Type="http://schemas.openxmlformats.org/officeDocument/2006/relationships/image" Target="../media/image374.png"/><Relationship Id="rId4" Type="http://schemas.openxmlformats.org/officeDocument/2006/relationships/image" Target="../media/image373.png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7.png"/><Relationship Id="rId2" Type="http://schemas.openxmlformats.org/officeDocument/2006/relationships/image" Target="../media/image37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78.png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3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382.png"/><Relationship Id="rId4" Type="http://schemas.openxmlformats.org/officeDocument/2006/relationships/image" Target="../media/image38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www.inovacaotecnologica.com.br/noticias/noticia.php?artigo=supernovas-vida-terra-parecem-intimamente-conectadas&amp;id=010125220107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www.nature.com/articles/d41586-021-02879-8?sap-outbound-id=8F0A6DB80A27B1C3651818D46B3BED7200E956D3" TargetMode="Externa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https://www.inovacaotecnologica.com.br/noticias/noticia.php?artigo=descoberta-correlacao-entre-terremotos-raios-cosmicos&amp;id=010125230616" TargetMode="Externa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5.emf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7.gif"/><Relationship Id="rId9" Type="http://schemas.openxmlformats.org/officeDocument/2006/relationships/image" Target="../media/image62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56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1.png"/><Relationship Id="rId5" Type="http://schemas.openxmlformats.org/officeDocument/2006/relationships/image" Target="../media/image70.tiff"/><Relationship Id="rId4" Type="http://schemas.openxmlformats.org/officeDocument/2006/relationships/image" Target="../media/image69.tif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5.png"/><Relationship Id="rId4" Type="http://schemas.openxmlformats.org/officeDocument/2006/relationships/hyperlink" Target="https://en.wikipedia.org/wiki/List_of_largest_optical_reflecting_telescopes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78.jpeg"/><Relationship Id="rId2" Type="http://schemas.openxmlformats.org/officeDocument/2006/relationships/hyperlink" Target="By%20&amp;lt;a%20href=&amp;quot;/commons.wikimedia.org/wiki/User:Cmglee&amp;quot;%20title=&amp;quot;User:Cmglee&amp;quot;&amp;gt;Cmglee&amp;lt;/a&amp;gt;;%20data%20on%20holes%20in%20mirrors%20provided%20by%20an%20anonymous%20user%20from%20IP%20&amp;lt;a%20href=&amp;quot;/commons.wikimedia.org/w/index.php?title=User:71.41.210.146&amp;amp;amp;action=edit&amp;amp;amp;redlink=1&amp;quot;%20class=&amp;quot;new&amp;quot;%20title=&amp;quot;User:71.41.210.146%20(page%20does%20not%20exist)&amp;quot;&amp;gt;71.41.210.146&amp;lt;\a&amp;gt;%20-%20&amp;lt;span%20class=&amp;quot;int-own-work&amp;quot;%20lang=&amp;quot;en&amp;quot;&amp;gt;Own%20work&amp;lt;\span&amp;gt;,%20%3ca%20href=%22https:\\creativecommons.org\licenses\by-sa\3.0%22%20title=%22Creative%20Commons%20Attribution-Share%20Alike%203.0%22%3eCC%20BY-SA%203.0%3c\a%3e,%20%3ca%20href=%22https:\\commons.wikimedia.org\w\index.php?curid=33613161%22%3eLink%3c\a%3e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By%20T.%20Wynne%20/%20JPL%20-%20&amp;lt;a%20rel=&amp;quot;nofollow&amp;quot;%20class=&amp;quot;external%20free&amp;quot;%20href=&amp;quot;http:/planetquest.jpl.nasa.gov/images/keckTelescopes-hi.tif&amp;quot;&amp;gt;http:/planetquest.jpl.nasa.gov/images/keckTelescopes-hi.tif&amp;lt;/a&amp;gt;,%20Public%20Domain,%20%3ca%20href=%22https:/commons.wikimedia.org/w/index.php?curid=4963229%22%3eLink%3c\a%3e" TargetMode="External"/><Relationship Id="rId5" Type="http://schemas.openxmlformats.org/officeDocument/2006/relationships/image" Target="../media/image77.jpeg"/><Relationship Id="rId4" Type="http://schemas.openxmlformats.org/officeDocument/2006/relationships/hyperlink" Target="By%20&amp;lt;a%20href=&amp;quot;/commons.wikimedia.org/w/index.php?title=User:Pachango&amp;amp;amp;action=edit&amp;amp;amp;redlink=1&amp;quot;%20class=&amp;quot;new&amp;quot;%20title=&amp;quot;User:Pachango%20(page%20does%20not%20exist)&amp;quot;&amp;gt;Pachango&amp;lt;\a&amp;gt;%20-%20&amp;lt;span%20class=&amp;quot;int-own-work&amp;quot;%20lang=&amp;quot;en&amp;quot;&amp;gt;Own%20work&amp;lt;\span&amp;gt;,%20%3ca%20href=%22https:\\creativecommons.org\licenses\by-sa\3.0%22%20title=%22Creative%20Commons%20Attribution-Share%20Alike%203.0%22%3eCC%20BY-SA%203.0%3c\a%3e,%20%3ca%20href=%22https:\\commons.wikimedia.org\w\index.php?curid=6880933%22%3eLink%3c\a%3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92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tiff"/><Relationship Id="rId3" Type="http://schemas.openxmlformats.org/officeDocument/2006/relationships/image" Target="../media/image56.png"/><Relationship Id="rId7" Type="http://schemas.openxmlformats.org/officeDocument/2006/relationships/image" Target="../media/image9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Relationship Id="rId9" Type="http://schemas.openxmlformats.org/officeDocument/2006/relationships/image" Target="../media/image98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wmf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106.wmf"/><Relationship Id="rId3" Type="http://schemas.openxmlformats.org/officeDocument/2006/relationships/image" Target="../media/image56.png"/><Relationship Id="rId21" Type="http://schemas.openxmlformats.org/officeDocument/2006/relationships/image" Target="../media/image108.wmf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03.wmf"/><Relationship Id="rId17" Type="http://schemas.openxmlformats.org/officeDocument/2006/relationships/oleObject" Target="../embeddings/oleObject7.bin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05.wmf"/><Relationship Id="rId20" Type="http://schemas.openxmlformats.org/officeDocument/2006/relationships/oleObject" Target="../embeddings/oleObject8.bin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0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23" Type="http://schemas.openxmlformats.org/officeDocument/2006/relationships/image" Target="../media/image110.jpeg"/><Relationship Id="rId10" Type="http://schemas.openxmlformats.org/officeDocument/2006/relationships/image" Target="../media/image102.wmf"/><Relationship Id="rId19" Type="http://schemas.openxmlformats.org/officeDocument/2006/relationships/image" Target="../media/image107.jpeg"/><Relationship Id="rId4" Type="http://schemas.openxmlformats.org/officeDocument/2006/relationships/image" Target="../media/image99.pn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104.wmf"/><Relationship Id="rId22" Type="http://schemas.openxmlformats.org/officeDocument/2006/relationships/image" Target="../media/image10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tiff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tiff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tiff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1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20.jpe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20.jpeg"/><Relationship Id="rId4" Type="http://schemas.openxmlformats.org/officeDocument/2006/relationships/image" Target="../media/image11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56.png"/><Relationship Id="rId7" Type="http://schemas.openxmlformats.org/officeDocument/2006/relationships/image" Target="../media/image12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20.jpe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2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1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27.jpeg"/><Relationship Id="rId5" Type="http://schemas.openxmlformats.org/officeDocument/2006/relationships/image" Target="../media/image124.png"/><Relationship Id="rId4" Type="http://schemas.openxmlformats.org/officeDocument/2006/relationships/image" Target="../media/image12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2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31.gif"/><Relationship Id="rId5" Type="http://schemas.openxmlformats.org/officeDocument/2006/relationships/image" Target="../media/image124.png"/><Relationship Id="rId4" Type="http://schemas.openxmlformats.org/officeDocument/2006/relationships/image" Target="../media/image130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13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32.gif"/><Relationship Id="rId5" Type="http://schemas.openxmlformats.org/officeDocument/2006/relationships/image" Target="../media/image131.gif"/><Relationship Id="rId4" Type="http://schemas.openxmlformats.org/officeDocument/2006/relationships/image" Target="../media/image13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3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7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8.jpeg"/><Relationship Id="rId5" Type="http://schemas.openxmlformats.org/officeDocument/2006/relationships/hyperlink" Target="http://www.fomosplanejados.com.br/capitulos/assuntos/assunto.asp?codcapitulo=25&amp;codassunto=104&amp;numero=1" TargetMode="External"/><Relationship Id="rId4" Type="http://schemas.openxmlformats.org/officeDocument/2006/relationships/image" Target="../media/image161.pn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3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36.jpeg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37.jpeg"/><Relationship Id="rId4" Type="http://schemas.openxmlformats.org/officeDocument/2006/relationships/image" Target="../media/image13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38.jpeg"/><Relationship Id="rId5" Type="http://schemas.openxmlformats.org/officeDocument/2006/relationships/image" Target="../media/image137.jpeg"/><Relationship Id="rId4" Type="http://schemas.openxmlformats.org/officeDocument/2006/relationships/image" Target="../media/image13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13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38.jpeg"/><Relationship Id="rId5" Type="http://schemas.openxmlformats.org/officeDocument/2006/relationships/image" Target="../media/image137.jpeg"/><Relationship Id="rId4" Type="http://schemas.openxmlformats.org/officeDocument/2006/relationships/image" Target="../media/image134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jpeg"/><Relationship Id="rId3" Type="http://schemas.openxmlformats.org/officeDocument/2006/relationships/image" Target="../media/image56.png"/><Relationship Id="rId7" Type="http://schemas.openxmlformats.org/officeDocument/2006/relationships/image" Target="../media/image13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38.jpeg"/><Relationship Id="rId5" Type="http://schemas.openxmlformats.org/officeDocument/2006/relationships/image" Target="../media/image137.jpeg"/><Relationship Id="rId4" Type="http://schemas.openxmlformats.org/officeDocument/2006/relationships/image" Target="../media/image13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144.tif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jpeg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47.jpeg"/><Relationship Id="rId5" Type="http://schemas.openxmlformats.org/officeDocument/2006/relationships/image" Target="../media/image146.jpeg"/><Relationship Id="rId4" Type="http://schemas.openxmlformats.org/officeDocument/2006/relationships/image" Target="../media/image14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45.png"/><Relationship Id="rId4" Type="http://schemas.openxmlformats.org/officeDocument/2006/relationships/image" Target="../media/image150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4.jpeg"/><Relationship Id="rId4" Type="http://schemas.openxmlformats.org/officeDocument/2006/relationships/image" Target="../media/image153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15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58.jpeg"/><Relationship Id="rId5" Type="http://schemas.openxmlformats.org/officeDocument/2006/relationships/image" Target="../media/image157.jpeg"/><Relationship Id="rId4" Type="http://schemas.openxmlformats.org/officeDocument/2006/relationships/image" Target="../media/image156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0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63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1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7.jpeg"/><Relationship Id="rId4" Type="http://schemas.openxmlformats.org/officeDocument/2006/relationships/image" Target="../media/image16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4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172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1.jpeg"/><Relationship Id="rId5" Type="http://schemas.openxmlformats.org/officeDocument/2006/relationships/image" Target="../media/image170.jpeg"/><Relationship Id="rId4" Type="http://schemas.openxmlformats.org/officeDocument/2006/relationships/image" Target="../media/image169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9.jpeg"/><Relationship Id="rId5" Type="http://schemas.openxmlformats.org/officeDocument/2006/relationships/hyperlink" Target="https://en.wikipedia.org/wiki/Oh-My-God_particle" TargetMode="External"/><Relationship Id="rId4" Type="http://schemas.openxmlformats.org/officeDocument/2006/relationships/image" Target="../media/image17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5.png"/><Relationship Id="rId4" Type="http://schemas.openxmlformats.org/officeDocument/2006/relationships/hyperlink" Target="http://www.mpi-hd.mpg.de/hfm/HESS/pages/press/2012/HESS_II_first_light/images/Image_02.jpg" TargetMode="Externa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jpeg"/><Relationship Id="rId3" Type="http://schemas.openxmlformats.org/officeDocument/2006/relationships/image" Target="../media/image56.png"/><Relationship Id="rId7" Type="http://schemas.openxmlformats.org/officeDocument/2006/relationships/hyperlink" Target="http://en.wikipedia.org/wiki/File:MMT_FLWO_Amado_AZ_10359.jpg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7.jpeg"/><Relationship Id="rId5" Type="http://schemas.openxmlformats.org/officeDocument/2006/relationships/image" Target="../media/image176.jpeg"/><Relationship Id="rId4" Type="http://schemas.openxmlformats.org/officeDocument/2006/relationships/hyperlink" Target="http://wwwmagic.mppmu.mpg.de/gallery/pictures/IMG_0785_med.jpg" TargetMode="Externa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39.png"/><Relationship Id="rId4" Type="http://schemas.openxmlformats.org/officeDocument/2006/relationships/image" Target="../media/image180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0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3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0.jpe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6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0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3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0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20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0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0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0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0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0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8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0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0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33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15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0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1.png"/><Relationship Id="rId4" Type="http://schemas.openxmlformats.org/officeDocument/2006/relationships/notesSlide" Target="../notesSlides/notesSlide6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.png"/><Relationship Id="rId4" Type="http://schemas.openxmlformats.org/officeDocument/2006/relationships/image" Target="../media/image204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15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15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3901" y="-1"/>
            <a:ext cx="537356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Imagem 8" descr="_cor_sobre_preto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49" y="0"/>
            <a:ext cx="1457307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AutoShape 5" descr="data:image/jpeg;base64,/9j/4AAQSkZJRgABAQAAAQABAAD/2wCEAAkGBhQSERUUExQWFRQUFxcVFxUUFRQUFBcXGBQYFxQUFRcXHCYeFxokHBccHy8gIycpLCwsGB8xNTAqNSYsLCkBCQoKDgwOGg8PGiwkHCQpLCwsLCkpLCksKSwqLSksLCksLCwsLCwsLCksNCkpLCwsLCwpLCksLCwsLCksKSwsKf/AABEIAOQA3QMBIgACEQEDEQH/xAAbAAACAwEBAQAAAAAAAAAAAAAAAwECBAYFB//EAEEQAAEDAgIGBQoEBgICAwAAAAEAAhEDIRIxBEFRYXGBBQYikaETMkJSg7HBwtHwYnKCwxQjkqLh8bKz0uIzQ2P/xAAbAQEBAQEBAQEBAAAAAAAAAAAAAQIDBAYFB//EACoRAQACAQMDAwMEAwAAAAAAAAABAhEDEiEEEzEiQXFhwfAFMlGRobHh/9oADAMBAAIRAxEAPwD4mhCEAhRClASiUIIQCFCEAhCmEEKUIRAhCEEolCEDMmcXe4f+yXK0U9Hc7CGjVJ1AST8IVq3Rj2ibEDYfqs7ozjLWJZUIQtIEIQglCAhQCEIQC6vqIL1vZ/OuUK6rqLnW9n+4g5RQpQqgUIIQgEBCIRRCEAIQEIQhAIQhEAQgFCCUIVqLZcBtI96K6TobQC+m5zRZrsLjqGFrRJ/ztK9PRuiXubYT2g21+1MEHv8ABc30L1kq6K9zqZBD/PY4EseJkSAQQd4INzqJn0ukuv1WpT8nTpUaAIwudTDy8g5gOe44berBg5rw6mhe18x4do1IiHPaY0Co8NgtDnBpGUBxgjdCShC9riEIQqJQhCgEIQgF1XUU3rez+dcqV1XUXOt7P51RyqiFaFCiIQVIChUCFKhBCFKEEKYQhBCFKEEKQEIQCbo+ZMZNceFoB7yEtrSTAzyXu6A406NTDBlrS6YIcJ82CMsJJ34gs2nENVjMvBhC0aTQw3b5p8NcHlcbucZ4WmQgIQioKlCEAiVICFAIQhALquomdb2fzrlV1XUTOt7P9xUctClCFEQoVlCCCoVlBCCIQFMIQRCFKFRCIQhABShNpiBiPIbTtO4f42qBuj0wM9ku3N9UbC6Y3A8VoZU7BxGMUk6vSaTb8pHILNUBgNzc4hzuJ8wdxn9S0axGptRwn8Mx4U1mzpT3+P8AjPRq9m9wLOGstJsRsIJsd41SEmtSwnaDcHaNvw3EEalYOwuMjWQQO4gK7YEsdlNnbCRZ35SIndB1LTnDMgKajCCQbEWP3rUKqFClCAlSFCmVAQoVlVBK6rqIb1vZ/OuVXVdRM63s/nQczCIVlEIiIRClCIqQoV1EIKwiFMIhBVEKyiEEQiFdb+kNIZWe3yVEUgGNbhaS4FwADnknab84RqPGcsFOnOeQz+g3lNp3JcR2W3jV+FnM+ElRpIwksBBDSRIycQYLhu2bo3qa4wgM15u/MchyHiSiQrScS/EbkS88RJnvhaKQ/mAf/k4d9Fzj71np+adpIaPefcE5x/n/AKsPyhZny6U8TP1j7stQXsZyvxE/4VnCWg622PDV9O5Q7Jtot33In4clbRoxAEwCYJ2A2JPDPktOSW9sAekB2fxD1OOzu2LNhT61LC4iQYOYyOxw3HNMdTLxiaCXekAJn8YA8d99dq0yyoViFVBKkKIUoAhQplCgAuq6iG9b2fzrlQuq6im9b2fzoOdhRCbhVCFcNYUhTCtCiFEwrCghXwqCETCkIVoQiYVhClS1k/dhvKAYyfuwG0pzXNg2JAHCXHzSTqAuY3HbZb3iIGW3Wd5+i0fwzsLW9kAkOnaXAQ3a6BGWWIyiEUG5uOTb3yJnsj4xsBSXGbm5O3fmt2lPa1ppAB0ODvKS4XggtDZiMr59k7ViARZadHb2qY34j3j4N8UrRnfzWna9vi4JzPPd+Brh3NwjxWajZzTsII5FZ95dPFI+Z+zU+iPIgek3t5ZtLsJ7iB3nevPletVgaQABiGDBByd2C0i2ouBg7wvO0mkGm12m7TtG/fmDvBWoLwfpDsV8OGwIGotydH6gT3jUl6G7tR6wLbbYlv8AcAhr+yDiu10Bp1A9qRumZG8bVB7JDm21jcRq5H4I5gV5Byk6yAZO45tPOEwUGRLg9pESLQ6dYkW1bc9yppmj4XG1ndpv5TcfRWoaQ63aIwgQCThIBJwnbungmVU8qzUyfzOLv+OFVqVZ1NHBoHjn4ptTSXwJggyRiaxxzyxRPjsSn1Q4ea0b24r95I8EC0IKiEErquomdb2fzrlV1XUQXrez/cQeIAoLU0hVLV0y67VC1VLEzCghOEwVhUFqdCqWKYTBMKCE3CgsUwhbWSficgNpVqj7QMvfvP0V6h1DLxJ2n6JZCiYM0R8GcOICHOMSQ0OAMTIbnEkawmNdBl3nEEnOzfV2y7LcDvMTSaGU8RPnEgMtBw4SC78IJy1kDkhxOEkm7zrzgZk8Sf7VEmMQpWmbiDA8QDPPPmp0fzgdna7rqa7b5zZt/wBItyy5IYOy47Yb3mT/AMY5ozhNHzXncB3uH0TuiSBVaSAYl1zYYQXTxEW1TqKXEUuLx4NP/kp0JglxNuy4Di5pA+Pcsfy7+Jr8feZaawAqU3ahUcOQqk8vOS6v/wAb6dj5J5IBFxiIa4jm1u3Pmp0gy3PKqYG5waZ5GO9UJiq8gWc1zoIsWmHFpGyxCQ1P5/TFQE4mhuIkW2gghxI5NI5qKTpBbNjcbnau/L/SY0gOBaSADINsQHulVqUQHloIImARkRNiujznaQ0YntviBhsXuLOEePLes6fpT+2XtNw4zuMnCfDvG9KdqMgyJtaDrEasu6FI8Af2gTIkZjKfxbzOf+0pWDoIPvv4K9RkjEBYk2mY2Duy4IpRKFJCgBAArquohvW9n865cBdV1FzrcKf7iI8wsVCxa/JqhppFnt2sxCjCtBpquBXLOCMKiE4sUFquUmpEITSxVwK5Z2llqZQ0XE6Pp8bTx9wKadHw+fY+qPO5+rzvuVnuGE+gREAScWLMuOzDb9XFTdEs7WfSnh7paIGTWzMAWAnWdfElKrC8ahYcsz3yeadSGZ2Cefo/XkqNoyQBrIHfZXDOOSqovlG7ktekUy2hTECHOdUJtMkNDQdgDRi/Wm9I6K3yoFIkh+GCR6XmmNoxDO07AlaaWmSD6ZAbkMDWtax0bSBHJZjlZrjgiqOwwfmPjHwVGVYAECzsXHIQd2feU7Sm+aNjR9T70jCs1jhrU4t/X+IbtNoxTBabmMQjIObTc1073NPC222Lo98VASbXE7iCNdtfBbi/E/CcqlNgtMAtYMNhsIj66/PeyDBzFvqkRxgt5iYZw0rbQpzUonCACWDVBLXAOMbcs+OtIwJ1F8AnFdhBa3aTYkHURDe7crLjgmnVvJyOY3G/fr4hApXLYBmIOWsQZOQIOvbuVRTTabJgZkZbxNwff3ojK5XpuAIkSNe2NxTq1YOcQ+xk9oZzOTh6Q358cko08OfEEXB1WKKiswiDBg3B2iY+Co0JuMZGYvlqO2MtUKjEErqeoudbhT/cXLrqeoudbhT/AHEQnCq4VrdQVDSXN+ptZSxBYtDqaoaarO1nNNVLFpwquBMptZfJq2OPNEb/AEu/0eScWKppJljDM2mCQMht95V9KmcJzbIOu5Mkk7chyWnRwASXCbG2/VfVdIFPEd5OfvJWss4IeyGgbbn3D4nmmaGyMbpgtacO0uItHAe8bQioJJ2auGpWoMJDhMBrXEDVm2e+B3BJngrHLRRpRTFUGDT8oAMnCXBtN2+HOM7IG1ee5stHZsXOuIvIZ2dwFv6lv0vs0qYBu/GXcBUdHeZP6Qs9On5l57Tuz6sYb8/lSJxEybMzEfBGlGXnu7gkpz7k7yVXAt14iIYvGbTP1DzBYRnAI5OI+CU8k5/doC0V29ln5fncR70ohIZmCsKbow7UBuIu7AFrl1mxOvFHu1qCojYrhjBeFTTsQZi4vsvmnV2gOMHEDeeIBvvvB3hUYO0IE3FuazMJgvSqQkluRJjvyP3rCSyth3tObTMf4O8LQw5tOR26jqPDVzWZ9jluUZXqUwRLTI1g+cPqN45gJDUFS0ILhdT1FzrcKf7i5UGF1XUQ3rcKf7iI9R1BUdo69R2jqhoLy7n7OHlmglvoff3kvUdQVHaMtbkw8qpRSzQXquoJZ0dN5h5ZpKuBeg/R1VmjTt2mIJjWeULW5NrJUaWtAtDoeYz9IAHkZjepoaO0sqOMy0CIylzgCTymw1ncnnR8ToaMzAHE2CZVB8kRaMTW2FiGNcZ5mpM7+65ZmryTTVWgiQBOK3iD8FpLFfRAMcn0AX3yOG7RG90Dmrlia4ZtPZ28IyYAzObt847LuLjzCKbOy3sxGPtet5tuXxQWp2HsZyINtkmD3wCpa3C0r6o/PDzixVLVrNNU8l98Vvc5bVdJbf8AKGD+wA+Kzli2Vmy92wk++ySWJFuEmvJGFRhTnMVPJbz4fRayxNRWJLW2ADZbIi9y++8Ys9g3LOKoxAExcX2Xz+K1MoAtcHOdkHAai4ECD+lzr/VILI4eHNXLE1lkLtn+FFZ8xOevfGR4/Ra36PPFIfSgEH72JhzmssxKGlS5QAoytK6nqJnW9n+4uVLV1PUQXrez+dB3BoKp0dekaCWaP3rX5PcfQ7HmuoJbqK9M0Up9FXuJsec+glHR16bqCo6kr3E2PJfRUeQhsznaBExYmdl4435+maEwAL5KlWlOzIDVnF78VruM7Hl+QABtmIadUyCT3W5qmkaP2GDWcR7zh+RenpFDVMhtgchmSfGVTTKUkCPNa0R+mT4krXcZ2vDdo6HUcNMn13YeTYc63Es7l6LqKXplKC1vqgA6rntO5gujktRdJq8fySY9nYFoN5O29vdC1uocFNahZvAkf1O+M96s6mcNRXz8PLLVagO0NxB7rrU6ioo0oJOxrvFuEe9b3cOe1gLVDmLU6kqGmtRZzmjMWKuBaTTVCxXczNCaJAcCRIGYOR2jcoqUC0lpF2kgjeDBCbhU1m3BmZAJ2g6we7uIV3M7WE0txj71LO+iPD7zXpYUjSGHUt1s42o8mqbopC6ZpjYd3e5X0dtu+/1XR58clOYum6i51vZ/OuZruvAXUdRKR/ncKfzoy+oFiq5it5VVL18fHUS+z7EqOYlliaXKMS6R1DPYkl1NIdTWwkJcLca7HZllDMzMEZRnM+FrpYpQCYBHm32xnHDukLbVbFjqv3hKqNGU2Hvi/wB8F07zHaYfIzA2kDvUaUJe47XH32W6g0YwTkO1/SCfgspprUarE6TPRoS4A5ZngLnwlYa4xOJOZMnmZK9ZrYa47Yb33MchH6lhey/3tXSNVntsbqUffcqPp2HD4n4J+l12UwC84QSAN52LH0p01TpMY4uD8QBDWHtQS4yZy13XWk2t4hm00pWd0gsQ2lZ3ADxH0SNC6bpVSA0kOPoutssDrXoGn2eJHgP8rVpms4liu28ZrLz3Ukt1Jbn00t1NarqE6bAaSoaa3mkl1GgGNZyW41GJowmmrOaSyIHZcb6+0BAO0dgnmdq0PpIpUwZBMAg8yAS0HdIjmtxdiaMBYsrtJGLDv1X4LfpDYBPwJ1ZkBc5Ury4GMoHGNq9Gn6nk17bMQv0if5h5e5XoVhguMgef3KyPdJJ+9yiV3eLd6pk3RaWJ3C5XZ9SWXrcKf7i5Po1tyb/D7+i7PqWy9bhT+dM+zda+nLrBpgR/FBcu3pXK+uD9e9Mp9LA6858P9r42elvD+iej+XSfxKk6SFzek9ImJGY7ksdPjK4dsO6JurHTXmMwxbt1nFpdP5dQysJvlrjOwyXhjpQbfuFo/j4ESLwY17hzz7lmNG0LNKvUbXIl2zbtg3+KUay8HTumGtbh1hvaGvMg2/1ksWh9Zi6A4QLXg32mNnvXpjptSa5h47amjW0VmeZddSqWcfwx3uA+qQX715ek9N06dMlzgCSIG0NBJjvC853WOjVGBry0usCWuGE6ibLVOn1bYxE4+HLU1dCkzE2jPy9vpPpenR8m17gC4Yrmxxa51DCB3rmdJ67NBdhbiAiCZEmRIN+Nxutdcr0hpxq1HOJJBPZB1N9EbrQFllfs6fQUr+7l83rfqN7cUjEN2kacatZzzaSXRJMQJA8FTT3MxDBNmw6fWDnZbsOFU0Lzvv1gD7yjTC6W4onAyI9XAMPOIXtrEROI9nitMzXM+85VpUyXWtFydg22+5XR6J1udDg5gLWtBEWcYcBJ1T2r21LwqNRuHDa4lxM5gGAI7hvPCF6J50H0g5vMtIb/AHQs6mnW/wC6DT1LafNZdR0X1kFV2B7YcfNw3B3HZbWvRq6Y1rsJt2cZJFgJi/NcFSfBB2XV3aW4uxEyd8m2zgvPbpKzbMcQ9en19ori3MveqdYi2oQYwAwLXi3a7tSz1+mmlzSJEE3m8TrXjPfI33+s+JVJXeNGkezzz1OpMYy9ev084zGuwO6+rbfPck0el3NcDMgOBg3sHAx4Lz5RK3GnWPEOc6158y6Ot0uG+c2CROGZEOEtuNrSDzXhaTVDnEgQNiitENMySLg3ggkAcMIHilBSunFfC6mtbU4lKhEoXRxXbUjau46j9IA+VsRAp/OuEXV9RM63s/nUxlqLTDw9Nrlrpa6xG1KHSjxEGI17eKyOMqFmKRjEus69902rOPh656eJsRbjdUq6bjjDMjMx3Ly1ZjyMtSzGlWPEOlus1bxi9suo0SpGomLuOuPSO5Z9O6UIcXB2EsGJoAaTiLhAE6gJM7htXl0tMe1ufn+4HXsEjwVNPqea0tLXgEvxCCSTblgDe87VyroRFsy9Wr+ozfS2V4JNd2033qrqxOZPf3KiF6cPy8y1VzFKmNZxuPNwaP8Ar8VOhNIbUfqa3CDl2qnZA/pxn9Kb0rSIcxjvQp02xsxMFU85eUqu0tpUx65NTlJYzxDzzRGRS2nKc1twdyuW+KMTZOjsEOg/eF3xhK0oNBGEkjC2Z9bCMYG4GQOCa1sNPH4s+hV9KwucD+FjebabWnxBUjzLrecRWPp/thUk+CZVpgCyUtMRORKIQpRUKQhCCQUIQgfRBcx4ABww8n0gAcJjd2xI3TqSE/QiMbQ4kNJDXEGDhJh3glVGYSQYkGLGRIMGDrCCqEIQC6vqJnW9n865RdX1E/8Au9n86DkyphQhABBCEINGkANe6AIa4iNRDTF+MX4lLr1i9xc4y5xLidpNz4lCEC4UhqEINvTTj/EVt1WoOQeQPAI6ZEVYmQxrGidgptAH3tQhRWFaGOQhGLHv8yeHveo6TMPgepS/6GIQs193W3iPiGQuJVSEIW2AphCFAQhQhBKAEIQELZ0pozWOZh9KlSeeLqbS7xuhCDGpI+/vgoQgmF1XURt63s/3FKFR/9k="/>
          <p:cNvSpPr>
            <a:spLocks noChangeAspect="1" noChangeArrowheads="1"/>
          </p:cNvSpPr>
          <p:nvPr/>
        </p:nvSpPr>
        <p:spPr bwMode="auto">
          <a:xfrm>
            <a:off x="63500" y="-1046163"/>
            <a:ext cx="2105025" cy="2171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963" y="0"/>
            <a:ext cx="1273457" cy="8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1444670" y="1484784"/>
            <a:ext cx="6336704" cy="504056"/>
          </a:xfrm>
        </p:spPr>
        <p:txBody>
          <a:bodyPr/>
          <a:lstStyle/>
          <a:p>
            <a:pPr algn="ctr">
              <a:lnSpc>
                <a:spcPct val="94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800" b="0" i="0" dirty="0">
                <a:solidFill>
                  <a:srgbClr val="FFFF66"/>
                </a:solidFill>
                <a:effectLst/>
                <a:latin typeface="Arial" panose="020B0604020202020204" pitchFamily="34" charset="0"/>
              </a:rPr>
              <a:t>Mensageiros Cósmicos</a:t>
            </a:r>
            <a:endParaRPr lang="en-GB" sz="2800" b="0" i="1" dirty="0">
              <a:solidFill>
                <a:srgbClr val="FFFF66"/>
              </a:solidFill>
            </a:endParaRPr>
          </a:p>
        </p:txBody>
      </p:sp>
      <p:pic>
        <p:nvPicPr>
          <p:cNvPr id="1026" name="Picture 2" descr="Fronteiras da Física | UFABC para Todos 2024">
            <a:extLst>
              <a:ext uri="{FF2B5EF4-FFF2-40B4-BE49-F238E27FC236}">
                <a16:creationId xmlns:a16="http://schemas.microsoft.com/office/drawing/2014/main" id="{89A4C8A9-96A8-CB04-13A1-41F104288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800" y="5562009"/>
            <a:ext cx="2225200" cy="129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452F0B33-3A05-02E0-D7A4-160A176AB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1276" y="5559969"/>
            <a:ext cx="5292625" cy="1301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160" tIns="46080" rIns="92160" bIns="46080">
            <a:spAutoFit/>
          </a:bodyPr>
          <a:lstStyle/>
          <a:p>
            <a:pPr algn="ctr">
              <a:lnSpc>
                <a:spcPts val="2400"/>
              </a:lnSpc>
              <a:buClr>
                <a:srgbClr val="000000"/>
              </a:buClr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000" b="1" i="1" dirty="0">
                <a:solidFill>
                  <a:srgbClr val="FFFF00"/>
                </a:solidFill>
                <a:latin typeface="Times" charset="0"/>
              </a:rPr>
              <a:t>Marcelo Augusto Leigui de Oliveira</a:t>
            </a:r>
            <a:br>
              <a:rPr lang="en-GB" sz="2000" b="1" i="1" dirty="0">
                <a:solidFill>
                  <a:srgbClr val="FFFF00"/>
                </a:solidFill>
                <a:latin typeface="Times" charset="0"/>
              </a:rPr>
            </a:br>
            <a:r>
              <a:rPr lang="en-GB" sz="1800" i="1" u="sng" dirty="0">
                <a:solidFill>
                  <a:srgbClr val="FFFF00"/>
                </a:solidFill>
                <a:latin typeface="Times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leigui@ufabc.edu.br</a:t>
            </a:r>
            <a:endParaRPr lang="en-GB" sz="1800" i="1" u="sng" dirty="0">
              <a:solidFill>
                <a:srgbClr val="FFFF00"/>
              </a:solidFill>
              <a:latin typeface="Times" charset="0"/>
            </a:endParaRPr>
          </a:p>
          <a:p>
            <a:pPr algn="ctr">
              <a:lnSpc>
                <a:spcPts val="2400"/>
              </a:lnSpc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dirty="0">
                <a:solidFill>
                  <a:srgbClr val="FFFF00"/>
                </a:solidFill>
              </a:rPr>
              <a:t>http://www.ufabc.edu.br</a:t>
            </a:r>
          </a:p>
          <a:p>
            <a:pPr algn="ctr">
              <a:lnSpc>
                <a:spcPts val="2400"/>
              </a:lnSpc>
              <a:buClr>
                <a:srgbClr val="000000"/>
              </a:buClr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800" i="1" u="sng" dirty="0">
              <a:solidFill>
                <a:srgbClr val="FFFF00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5134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Vitor\Desktop\raios cosmicos video\imagens\raios_cosmicos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3429000"/>
            <a:ext cx="2714612" cy="1854985"/>
          </a:xfrm>
          <a:prstGeom prst="rect">
            <a:avLst/>
          </a:prstGeom>
          <a:noFill/>
        </p:spPr>
      </p:pic>
      <p:pic>
        <p:nvPicPr>
          <p:cNvPr id="4" name="Picture 2" descr="C:\Users\Vitor\Desktop\raios cosmicos video\imagens\LHC-CERN-ov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3500438"/>
            <a:ext cx="1857363" cy="1857364"/>
          </a:xfrm>
          <a:prstGeom prst="rect">
            <a:avLst/>
          </a:prstGeom>
          <a:noFill/>
        </p:spPr>
      </p:pic>
      <p:pic>
        <p:nvPicPr>
          <p:cNvPr id="5" name="Picture 5" descr="cr_flu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30209"/>
            <a:ext cx="3500430" cy="4627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ector de seta reta 6"/>
          <p:cNvCxnSpPr/>
          <p:nvPr/>
        </p:nvCxnSpPr>
        <p:spPr bwMode="auto">
          <a:xfrm rot="10800000" flipV="1">
            <a:off x="2500298" y="5214950"/>
            <a:ext cx="1928826" cy="1214446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Conector de seta reta 8"/>
          <p:cNvCxnSpPr/>
          <p:nvPr/>
        </p:nvCxnSpPr>
        <p:spPr bwMode="auto">
          <a:xfrm rot="10800000" flipV="1">
            <a:off x="3214678" y="4214818"/>
            <a:ext cx="4857784" cy="2214578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23" name="Picture 2" descr="C:\Users\Vitor\Desktop\raios cosmicos video\imagens\FONT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25510" y="1214422"/>
            <a:ext cx="5518490" cy="20060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06778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7634" name="Picture 2" descr="cosmic-ray air show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32655"/>
            <a:ext cx="7560840" cy="60083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4206044"/>
      </p:ext>
    </p:extLst>
  </p:cSld>
  <p:clrMapOvr>
    <a:masterClrMapping/>
  </p:clrMapOvr>
  <p:transition spd="med"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6738" name="Picture 2" descr="http://www.mpi-hd.mpg.de/hfm/CosmicRay/showe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31498"/>
            <a:ext cx="7632848" cy="60498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6984641"/>
      </p:ext>
    </p:extLst>
  </p:cSld>
  <p:clrMapOvr>
    <a:masterClrMapping/>
  </p:clrMapOvr>
  <p:transition spd="med"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02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53" y="260648"/>
            <a:ext cx="8945294" cy="633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8235422"/>
      </p:ext>
    </p:extLst>
  </p:cSld>
  <p:clrMapOvr>
    <a:masterClrMapping/>
  </p:clrMapOvr>
  <p:transition spd="med"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295508" y="509566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Electromagnetic Processes</a:t>
            </a:r>
          </a:p>
        </p:txBody>
      </p:sp>
      <p:pic>
        <p:nvPicPr>
          <p:cNvPr id="11141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921" y="1128712"/>
            <a:ext cx="7016082" cy="5564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4921546"/>
      </p:ext>
    </p:extLst>
  </p:cSld>
  <p:clrMapOvr>
    <a:masterClrMapping/>
  </p:clrMapOvr>
  <p:transition spd="med"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71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471488"/>
            <a:ext cx="7896225" cy="591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1061492"/>
      </p:ext>
    </p:extLst>
  </p:cSld>
  <p:clrMapOvr>
    <a:masterClrMapping/>
  </p:clrMapOvr>
  <p:transition spd="med"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52736"/>
            <a:ext cx="9149983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7453600"/>
      </p:ext>
    </p:extLst>
  </p:cSld>
  <p:clrMapOvr>
    <a:masterClrMapping/>
  </p:clrMapOvr>
  <p:transition spd="med"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0" y="1371600"/>
            <a:ext cx="4559300" cy="4102100"/>
          </a:xfrm>
          <a:prstGeom prst="rect">
            <a:avLst/>
          </a:prstGeom>
        </p:spPr>
      </p:pic>
      <p:pic>
        <p:nvPicPr>
          <p:cNvPr id="39940" name="Picture 6" descr="coihueco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2636912"/>
            <a:ext cx="187220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5" descr="losleones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221088"/>
            <a:ext cx="1872209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7" descr="losmorados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3356992"/>
            <a:ext cx="192112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323528" y="5733256"/>
            <a:ext cx="4320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accent4"/>
                </a:solidFill>
              </a:rPr>
              <a:t>SD: 2 </a:t>
            </a:r>
            <a:r>
              <a:rPr lang="pt-BR" sz="1600" dirty="0" err="1">
                <a:solidFill>
                  <a:schemeClr val="accent4"/>
                </a:solidFill>
              </a:rPr>
              <a:t>arrays</a:t>
            </a:r>
            <a:r>
              <a:rPr lang="pt-BR" sz="1600" dirty="0">
                <a:solidFill>
                  <a:schemeClr val="accent4"/>
                </a:solidFill>
              </a:rPr>
              <a:t> </a:t>
            </a:r>
            <a:r>
              <a:rPr lang="pt-BR" sz="1600" dirty="0" err="1">
                <a:solidFill>
                  <a:schemeClr val="accent4"/>
                </a:solidFill>
              </a:rPr>
              <a:t>of</a:t>
            </a:r>
            <a:r>
              <a:rPr lang="pt-BR" sz="1600" dirty="0">
                <a:solidFill>
                  <a:schemeClr val="accent4"/>
                </a:solidFill>
              </a:rPr>
              <a:t> </a:t>
            </a:r>
            <a:r>
              <a:rPr lang="pt-BR" sz="1600" dirty="0" err="1">
                <a:solidFill>
                  <a:schemeClr val="accent4"/>
                </a:solidFill>
              </a:rPr>
              <a:t>water</a:t>
            </a:r>
            <a:r>
              <a:rPr lang="pt-BR" sz="1600" dirty="0">
                <a:solidFill>
                  <a:schemeClr val="accent4"/>
                </a:solidFill>
              </a:rPr>
              <a:t>-Cherenkov </a:t>
            </a:r>
            <a:r>
              <a:rPr lang="pt-BR" sz="1600" dirty="0" err="1">
                <a:solidFill>
                  <a:schemeClr val="accent4"/>
                </a:solidFill>
              </a:rPr>
              <a:t>tanks</a:t>
            </a:r>
            <a:endParaRPr lang="pt-BR" sz="1600" dirty="0">
              <a:solidFill>
                <a:schemeClr val="accent4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pt-BR" sz="1600" dirty="0">
                <a:solidFill>
                  <a:schemeClr val="accent4"/>
                </a:solidFill>
              </a:rPr>
              <a:t>  1660 </a:t>
            </a:r>
            <a:r>
              <a:rPr lang="pt-BR" sz="1600" dirty="0" err="1">
                <a:solidFill>
                  <a:schemeClr val="accent4"/>
                </a:solidFill>
              </a:rPr>
              <a:t>with</a:t>
            </a:r>
            <a:r>
              <a:rPr lang="pt-BR" sz="1600" dirty="0">
                <a:solidFill>
                  <a:schemeClr val="accent4"/>
                </a:solidFill>
              </a:rPr>
              <a:t> 1500 m </a:t>
            </a:r>
            <a:r>
              <a:rPr lang="pt-BR" sz="1600" dirty="0" err="1">
                <a:solidFill>
                  <a:schemeClr val="accent4"/>
                </a:solidFill>
              </a:rPr>
              <a:t>spacing</a:t>
            </a:r>
            <a:r>
              <a:rPr lang="pt-BR" sz="1600" dirty="0">
                <a:solidFill>
                  <a:schemeClr val="accent4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pt-BR" sz="1600" dirty="0">
                <a:solidFill>
                  <a:schemeClr val="accent4"/>
                </a:solidFill>
              </a:rPr>
              <a:t>  49 </a:t>
            </a:r>
            <a:r>
              <a:rPr lang="pt-BR" sz="1600" dirty="0" err="1">
                <a:solidFill>
                  <a:schemeClr val="accent4"/>
                </a:solidFill>
              </a:rPr>
              <a:t>with</a:t>
            </a:r>
            <a:r>
              <a:rPr lang="pt-BR" sz="1600" dirty="0">
                <a:solidFill>
                  <a:schemeClr val="accent4"/>
                </a:solidFill>
              </a:rPr>
              <a:t> 750 m </a:t>
            </a:r>
            <a:r>
              <a:rPr lang="pt-BR" sz="1600" dirty="0" err="1">
                <a:solidFill>
                  <a:schemeClr val="accent4"/>
                </a:solidFill>
              </a:rPr>
              <a:t>spacing</a:t>
            </a:r>
            <a:endParaRPr lang="pt-BR" sz="1600" dirty="0">
              <a:solidFill>
                <a:schemeClr val="accent4"/>
              </a:solidFill>
            </a:endParaRPr>
          </a:p>
        </p:txBody>
      </p:sp>
      <p:pic>
        <p:nvPicPr>
          <p:cNvPr id="39938" name="Picture 8" descr="lomaamarilla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7944" y="-31499"/>
            <a:ext cx="194421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ângulo 8"/>
          <p:cNvSpPr/>
          <p:nvPr/>
        </p:nvSpPr>
        <p:spPr>
          <a:xfrm>
            <a:off x="4716016" y="5733256"/>
            <a:ext cx="4211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accent4"/>
                </a:solidFill>
              </a:rPr>
              <a:t>FD: 2 </a:t>
            </a:r>
            <a:r>
              <a:rPr lang="pt-BR" sz="1600" dirty="0" err="1">
                <a:solidFill>
                  <a:schemeClr val="accent4"/>
                </a:solidFill>
              </a:rPr>
              <a:t>types</a:t>
            </a:r>
            <a:r>
              <a:rPr lang="pt-BR" sz="1600" dirty="0">
                <a:solidFill>
                  <a:schemeClr val="accent4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pt-BR" sz="1600" dirty="0">
                <a:solidFill>
                  <a:schemeClr val="accent4"/>
                </a:solidFill>
              </a:rPr>
              <a:t>  4 </a:t>
            </a:r>
            <a:r>
              <a:rPr lang="pt-BR" sz="1600" dirty="0" err="1">
                <a:solidFill>
                  <a:schemeClr val="accent4"/>
                </a:solidFill>
              </a:rPr>
              <a:t>x</a:t>
            </a:r>
            <a:r>
              <a:rPr lang="pt-BR" sz="1600" dirty="0">
                <a:solidFill>
                  <a:schemeClr val="accent4"/>
                </a:solidFill>
              </a:rPr>
              <a:t> 6 = 24 </a:t>
            </a:r>
            <a:r>
              <a:rPr lang="pt-BR" sz="1600" dirty="0" err="1">
                <a:solidFill>
                  <a:schemeClr val="accent4"/>
                </a:solidFill>
              </a:rPr>
              <a:t>with</a:t>
            </a:r>
            <a:r>
              <a:rPr lang="pt-BR" sz="1600" dirty="0">
                <a:solidFill>
                  <a:schemeClr val="accent4"/>
                </a:solidFill>
              </a:rPr>
              <a:t> FOV 30º </a:t>
            </a:r>
            <a:r>
              <a:rPr lang="pt-BR" sz="1600" dirty="0" err="1">
                <a:solidFill>
                  <a:schemeClr val="accent4"/>
                </a:solidFill>
              </a:rPr>
              <a:t>x</a:t>
            </a:r>
            <a:r>
              <a:rPr lang="pt-BR" sz="1600" dirty="0">
                <a:solidFill>
                  <a:schemeClr val="accent4"/>
                </a:solidFill>
              </a:rPr>
              <a:t> (2º - 32º) </a:t>
            </a:r>
          </a:p>
          <a:p>
            <a:pPr>
              <a:buFont typeface="Wingdings" pitchFamily="2" charset="2"/>
              <a:buChar char="Ø"/>
            </a:pPr>
            <a:r>
              <a:rPr lang="pt-BR" sz="1600" dirty="0">
                <a:solidFill>
                  <a:schemeClr val="accent4"/>
                </a:solidFill>
              </a:rPr>
              <a:t>  HEAT: 3 </a:t>
            </a:r>
            <a:r>
              <a:rPr lang="pt-BR" sz="1600" dirty="0" err="1">
                <a:solidFill>
                  <a:schemeClr val="accent4"/>
                </a:solidFill>
              </a:rPr>
              <a:t>with</a:t>
            </a:r>
            <a:r>
              <a:rPr lang="pt-BR" sz="1600" dirty="0">
                <a:solidFill>
                  <a:schemeClr val="accent4"/>
                </a:solidFill>
              </a:rPr>
              <a:t> FOV 30º </a:t>
            </a:r>
            <a:r>
              <a:rPr lang="pt-BR" sz="1600" dirty="0" err="1">
                <a:solidFill>
                  <a:schemeClr val="accent4"/>
                </a:solidFill>
              </a:rPr>
              <a:t>x</a:t>
            </a:r>
            <a:r>
              <a:rPr lang="pt-BR" sz="1600" dirty="0">
                <a:solidFill>
                  <a:schemeClr val="accent4"/>
                </a:solidFill>
              </a:rPr>
              <a:t> (30º - 60º)</a:t>
            </a:r>
          </a:p>
        </p:txBody>
      </p:sp>
      <p:sp>
        <p:nvSpPr>
          <p:cNvPr id="10" name="Retângulo 9"/>
          <p:cNvSpPr/>
          <p:nvPr/>
        </p:nvSpPr>
        <p:spPr>
          <a:xfrm>
            <a:off x="323528" y="332656"/>
            <a:ext cx="277180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rgbClr val="2904C8"/>
                </a:solidFill>
              </a:rPr>
              <a:t>Total </a:t>
            </a:r>
            <a:r>
              <a:rPr lang="pt-BR" sz="1600" dirty="0" err="1">
                <a:solidFill>
                  <a:srgbClr val="2904C8"/>
                </a:solidFill>
              </a:rPr>
              <a:t>area</a:t>
            </a:r>
            <a:r>
              <a:rPr lang="pt-BR" sz="1600" dirty="0">
                <a:solidFill>
                  <a:srgbClr val="2904C8"/>
                </a:solidFill>
              </a:rPr>
              <a:t> ~ 3000 km</a:t>
            </a:r>
            <a:r>
              <a:rPr lang="pt-BR" sz="1600" baseline="30000" dirty="0">
                <a:solidFill>
                  <a:srgbClr val="2904C8"/>
                </a:solidFill>
              </a:rPr>
              <a:t>2</a:t>
            </a:r>
          </a:p>
          <a:p>
            <a:r>
              <a:rPr lang="pt-BR" sz="1600" dirty="0" err="1">
                <a:solidFill>
                  <a:srgbClr val="2904C8"/>
                </a:solidFill>
              </a:rPr>
              <a:t>Aperture</a:t>
            </a:r>
            <a:r>
              <a:rPr lang="pt-BR" sz="1600" dirty="0">
                <a:solidFill>
                  <a:srgbClr val="2904C8"/>
                </a:solidFill>
              </a:rPr>
              <a:t> ~ 50000 km</a:t>
            </a:r>
            <a:r>
              <a:rPr lang="pt-BR" sz="1600" baseline="30000" dirty="0">
                <a:solidFill>
                  <a:srgbClr val="2904C8"/>
                </a:solidFill>
              </a:rPr>
              <a:t>2</a:t>
            </a:r>
            <a:r>
              <a:rPr lang="pt-BR" sz="1600" dirty="0">
                <a:solidFill>
                  <a:srgbClr val="2904C8"/>
                </a:solidFill>
              </a:rPr>
              <a:t> </a:t>
            </a:r>
            <a:r>
              <a:rPr lang="pt-BR" sz="1600" dirty="0" err="1">
                <a:solidFill>
                  <a:srgbClr val="2904C8"/>
                </a:solidFill>
              </a:rPr>
              <a:t>sr</a:t>
            </a:r>
            <a:endParaRPr lang="pt-BR" sz="1600" dirty="0">
              <a:solidFill>
                <a:srgbClr val="2904C8"/>
              </a:solidFill>
            </a:endParaRPr>
          </a:p>
        </p:txBody>
      </p:sp>
      <p:pic>
        <p:nvPicPr>
          <p:cNvPr id="57345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5462" y="1556792"/>
            <a:ext cx="2115662" cy="64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842790" y="4653136"/>
            <a:ext cx="1045817" cy="757684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83168" y="1"/>
            <a:ext cx="1060832" cy="165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6579899"/>
      </p:ext>
    </p:extLst>
  </p:cSld>
  <p:clrMapOvr>
    <a:masterClrMapping/>
  </p:clrMapOvr>
  <p:transition spd="med"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-9722"/>
            <a:ext cx="9147967" cy="6867722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83168" y="1"/>
            <a:ext cx="1060832" cy="165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0510362"/>
      </p:ext>
    </p:extLst>
  </p:cSld>
  <p:clrMapOvr>
    <a:masterClrMapping/>
  </p:clrMapOvr>
  <p:transition spd="med"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3975" y="0"/>
            <a:ext cx="9239250" cy="6858000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83168" y="1"/>
            <a:ext cx="1060832" cy="165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130008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487363"/>
            <a:ext cx="8458200" cy="594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688" y="0"/>
            <a:ext cx="722312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28683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143108" y="357166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FFFF00"/>
                </a:solidFill>
              </a:rPr>
              <a:t>&lt; GeV: campo geomagnético é um escudo contra as radiações solares</a:t>
            </a:r>
          </a:p>
        </p:txBody>
      </p:sp>
      <p:pic>
        <p:nvPicPr>
          <p:cNvPr id="513026" name="Picture 2" descr="D:\Dropbox\SciAtm\figs\magnetic_field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008658"/>
            <a:ext cx="4775645" cy="3500462"/>
          </a:xfrm>
          <a:prstGeom prst="rect">
            <a:avLst/>
          </a:prstGeom>
          <a:noFill/>
        </p:spPr>
      </p:pic>
      <p:pic>
        <p:nvPicPr>
          <p:cNvPr id="513028" name="Picture 4" descr="http://www.glossary.oilfield.slb.com/files/OGL98116.gif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3500438"/>
            <a:ext cx="3810000" cy="27908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3068893"/>
      </p:ext>
    </p:extLst>
  </p:cSld>
  <p:clrMapOvr>
    <a:masterClrMapping/>
  </p:clrMapOvr>
  <p:transition spd="med"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2413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0"/>
            <a:ext cx="2913063" cy="180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Line 3"/>
          <p:cNvSpPr>
            <a:spLocks noChangeShapeType="1"/>
          </p:cNvSpPr>
          <p:nvPr/>
        </p:nvSpPr>
        <p:spPr bwMode="auto">
          <a:xfrm flipV="1">
            <a:off x="6927850" y="1533525"/>
            <a:ext cx="1736725" cy="1131888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6149" name="Line 4"/>
          <p:cNvSpPr>
            <a:spLocks noChangeShapeType="1"/>
          </p:cNvSpPr>
          <p:nvPr/>
        </p:nvSpPr>
        <p:spPr bwMode="auto">
          <a:xfrm flipH="1" flipV="1">
            <a:off x="6289675" y="981075"/>
            <a:ext cx="431800" cy="1628775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6150" name="AutoShape 5"/>
          <p:cNvSpPr>
            <a:spLocks noChangeArrowheads="1"/>
          </p:cNvSpPr>
          <p:nvPr/>
        </p:nvSpPr>
        <p:spPr bwMode="auto">
          <a:xfrm>
            <a:off x="4716463" y="4003675"/>
            <a:ext cx="4427537" cy="2855913"/>
          </a:xfrm>
          <a:prstGeom prst="roundRect">
            <a:avLst>
              <a:gd name="adj" fmla="val 56"/>
            </a:avLst>
          </a:prstGeom>
          <a:solidFill>
            <a:srgbClr val="FFFF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151" name="AutoShape 6"/>
          <p:cNvSpPr>
            <a:spLocks noChangeArrowheads="1"/>
          </p:cNvSpPr>
          <p:nvPr/>
        </p:nvSpPr>
        <p:spPr bwMode="auto">
          <a:xfrm>
            <a:off x="4822825" y="4025900"/>
            <a:ext cx="4210050" cy="2555875"/>
          </a:xfrm>
          <a:prstGeom prst="roundRect">
            <a:avLst>
              <a:gd name="adj" fmla="val 5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160" tIns="46080" rIns="92160" bIns="46080" anchor="ctr" anchorCtr="1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>
              <a:lnSpc>
                <a:spcPts val="2400"/>
              </a:lnSpc>
              <a:spcBef>
                <a:spcPct val="0"/>
              </a:spcBef>
              <a:buSzTx/>
              <a:buFont typeface="Times New Roman" charset="0"/>
              <a:buNone/>
            </a:pPr>
            <a:r>
              <a:rPr lang="en-GB" altLang="pt-BR" sz="1600">
                <a:solidFill>
                  <a:schemeClr val="tx1"/>
                </a:solidFill>
                <a:latin typeface="Times" charset="0"/>
              </a:rPr>
              <a:t>Brazil:</a:t>
            </a:r>
            <a:br>
              <a:rPr lang="en-GB" altLang="pt-BR" sz="1600">
                <a:solidFill>
                  <a:schemeClr val="tx1"/>
                </a:solidFill>
                <a:latin typeface="Times" charset="0"/>
              </a:rPr>
            </a:br>
            <a:br>
              <a:rPr lang="en-GB" altLang="pt-BR" sz="1600">
                <a:solidFill>
                  <a:schemeClr val="tx1"/>
                </a:solidFill>
                <a:latin typeface="Times" charset="0"/>
              </a:rPr>
            </a:br>
            <a:r>
              <a:rPr lang="en-GB" altLang="pt-BR" sz="1600" b="0">
                <a:solidFill>
                  <a:schemeClr val="tx1"/>
                </a:solidFill>
                <a:latin typeface="Times" charset="0"/>
              </a:rPr>
              <a:t>750 rotomolded polyethylene tanks = </a:t>
            </a:r>
            <a:br>
              <a:rPr lang="en-GB" altLang="pt-BR" sz="1600" b="0">
                <a:solidFill>
                  <a:schemeClr val="tx1"/>
                </a:solidFill>
                <a:latin typeface="Times" charset="0"/>
              </a:rPr>
            </a:br>
            <a:r>
              <a:rPr lang="en-GB" altLang="pt-BR" sz="1600" b="0">
                <a:solidFill>
                  <a:schemeClr val="tx1"/>
                </a:solidFill>
                <a:latin typeface="Times" charset="0"/>
              </a:rPr>
              <a:t>   236 by Alpina Termoplásticos (São Paulo-SP) </a:t>
            </a:r>
            <a:br>
              <a:rPr lang="en-GB" altLang="pt-BR" sz="1600" b="0">
                <a:solidFill>
                  <a:schemeClr val="tx1"/>
                </a:solidFill>
                <a:latin typeface="Times" charset="0"/>
              </a:rPr>
            </a:br>
            <a:r>
              <a:rPr lang="en-GB" altLang="pt-BR" sz="1600" b="0">
                <a:solidFill>
                  <a:schemeClr val="tx1"/>
                </a:solidFill>
                <a:latin typeface="Times" charset="0"/>
              </a:rPr>
              <a:t>+ 514 by Rotoplastyc (Carazinho-RS)</a:t>
            </a:r>
          </a:p>
          <a:p>
            <a:pPr>
              <a:lnSpc>
                <a:spcPts val="2400"/>
              </a:lnSpc>
              <a:spcBef>
                <a:spcPct val="0"/>
              </a:spcBef>
              <a:buSzTx/>
              <a:buFont typeface="Times New Roman" charset="0"/>
              <a:buNone/>
            </a:pPr>
            <a:endParaRPr lang="en-GB" altLang="pt-BR" sz="1600" b="0">
              <a:solidFill>
                <a:schemeClr val="tx1"/>
              </a:solidFill>
              <a:latin typeface="Times" charset="0"/>
            </a:endParaRPr>
          </a:p>
          <a:p>
            <a:pPr>
              <a:lnSpc>
                <a:spcPts val="2400"/>
              </a:lnSpc>
              <a:spcBef>
                <a:spcPct val="0"/>
              </a:spcBef>
              <a:buSzTx/>
              <a:buFont typeface="Times New Roman" charset="0"/>
              <a:buNone/>
            </a:pPr>
            <a:r>
              <a:rPr lang="en-GB" altLang="pt-BR" sz="1600" b="0">
                <a:solidFill>
                  <a:schemeClr val="tx1"/>
                </a:solidFill>
                <a:latin typeface="Times" charset="0"/>
              </a:rPr>
              <a:t>3600 batteries by Acumuladores Moura </a:t>
            </a:r>
            <a:br>
              <a:rPr lang="en-GB" altLang="pt-BR" sz="1600" b="0">
                <a:solidFill>
                  <a:schemeClr val="tx1"/>
                </a:solidFill>
                <a:latin typeface="Times" charset="0"/>
              </a:rPr>
            </a:br>
            <a:r>
              <a:rPr lang="en-GB" altLang="pt-BR" sz="1600" b="0">
                <a:solidFill>
                  <a:schemeClr val="tx1"/>
                </a:solidFill>
                <a:latin typeface="Times" charset="0"/>
              </a:rPr>
              <a:t>(Belo Jardim-PE)</a:t>
            </a:r>
          </a:p>
        </p:txBody>
      </p:sp>
      <p:pic>
        <p:nvPicPr>
          <p:cNvPr id="615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688" y="0"/>
            <a:ext cx="722312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03366"/>
      </p:ext>
    </p:extLst>
  </p:cSld>
  <p:clrMapOvr>
    <a:masterClrMapping/>
  </p:clrMapOvr>
  <p:transition spd="med"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268760"/>
            <a:ext cx="4814556" cy="3365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2008"/>
            <a:ext cx="2699792" cy="3734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10"/>
          <p:cNvSpPr/>
          <p:nvPr/>
        </p:nvSpPr>
        <p:spPr>
          <a:xfrm>
            <a:off x="2712616" y="72008"/>
            <a:ext cx="457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accent4"/>
                </a:solidFill>
              </a:rPr>
              <a:t>FD: 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solidFill>
                  <a:schemeClr val="accent4"/>
                </a:solidFill>
              </a:rPr>
              <a:t> longitudinal </a:t>
            </a:r>
            <a:r>
              <a:rPr lang="pt-BR" sz="2000" dirty="0" err="1">
                <a:solidFill>
                  <a:schemeClr val="accent4"/>
                </a:solidFill>
              </a:rPr>
              <a:t>development</a:t>
            </a:r>
            <a:endParaRPr lang="pt-BR" sz="2000" dirty="0">
              <a:solidFill>
                <a:schemeClr val="accent4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t-BR" sz="2000" dirty="0">
                <a:solidFill>
                  <a:schemeClr val="accent4"/>
                </a:solidFill>
              </a:rPr>
              <a:t>13% </a:t>
            </a:r>
            <a:r>
              <a:rPr lang="pt-BR" sz="2000" dirty="0" err="1">
                <a:solidFill>
                  <a:schemeClr val="accent4"/>
                </a:solidFill>
              </a:rPr>
              <a:t>duty</a:t>
            </a:r>
            <a:r>
              <a:rPr lang="pt-BR" sz="2000" dirty="0">
                <a:solidFill>
                  <a:schemeClr val="accent4"/>
                </a:solidFill>
              </a:rPr>
              <a:t> </a:t>
            </a:r>
            <a:r>
              <a:rPr lang="pt-BR" sz="2000" dirty="0" err="1">
                <a:solidFill>
                  <a:schemeClr val="accent4"/>
                </a:solidFill>
              </a:rPr>
              <a:t>cycle</a:t>
            </a:r>
            <a:endParaRPr lang="pt-BR" sz="2000" dirty="0">
              <a:solidFill>
                <a:schemeClr val="accent4"/>
              </a:solidFill>
            </a:endParaRPr>
          </a:p>
          <a:p>
            <a:r>
              <a:rPr lang="pt-BR" sz="2000" dirty="0">
                <a:solidFill>
                  <a:schemeClr val="accent4"/>
                </a:solidFill>
              </a:rPr>
              <a:t> </a:t>
            </a:r>
          </a:p>
        </p:txBody>
      </p:sp>
      <p:pic>
        <p:nvPicPr>
          <p:cNvPr id="12697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4712" y="4653137"/>
            <a:ext cx="5819288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83168" y="1"/>
            <a:ext cx="1060832" cy="165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872475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3" y="0"/>
            <a:ext cx="2760625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653136"/>
            <a:ext cx="3642100" cy="2204864"/>
          </a:xfrm>
          <a:prstGeom prst="rect">
            <a:avLst/>
          </a:prstGeom>
          <a:noFill/>
        </p:spPr>
      </p:pic>
      <p:cxnSp>
        <p:nvCxnSpPr>
          <p:cNvPr id="16" name="Conector de seta reta 15"/>
          <p:cNvCxnSpPr/>
          <p:nvPr/>
        </p:nvCxnSpPr>
        <p:spPr bwMode="auto">
          <a:xfrm>
            <a:off x="1763688" y="3501008"/>
            <a:ext cx="0" cy="122413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Conector de seta reta 26"/>
          <p:cNvCxnSpPr/>
          <p:nvPr/>
        </p:nvCxnSpPr>
        <p:spPr bwMode="auto">
          <a:xfrm flipV="1">
            <a:off x="3059832" y="3645024"/>
            <a:ext cx="1368152" cy="187220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76913" y="3892550"/>
            <a:ext cx="3367087" cy="2965450"/>
          </a:xfrm>
          <a:prstGeom prst="rect">
            <a:avLst/>
          </a:prstGeom>
          <a:noFill/>
        </p:spPr>
      </p:pic>
      <p:cxnSp>
        <p:nvCxnSpPr>
          <p:cNvPr id="38" name="Conector de seta reta 37"/>
          <p:cNvCxnSpPr/>
          <p:nvPr/>
        </p:nvCxnSpPr>
        <p:spPr bwMode="auto">
          <a:xfrm>
            <a:off x="3275856" y="5445224"/>
            <a:ext cx="2448272" cy="158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83168" y="1"/>
            <a:ext cx="1060832" cy="165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4099445" cy="3357736"/>
          </a:xfrm>
          <a:prstGeom prst="rect">
            <a:avLst/>
          </a:prstGeom>
        </p:spPr>
      </p:pic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1619672" y="3801517"/>
            <a:ext cx="39608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000" b="0" dirty="0">
                <a:solidFill>
                  <a:schemeClr val="accent4"/>
                </a:solidFill>
                <a:latin typeface="Times New Roman" charset="0"/>
              </a:rPr>
              <a:t>FD: 24 (+3) </a:t>
            </a:r>
            <a:r>
              <a:rPr lang="pt-BR" altLang="pt-BR" sz="2000" b="0" dirty="0" err="1">
                <a:solidFill>
                  <a:schemeClr val="accent4"/>
                </a:solidFill>
                <a:latin typeface="Times New Roman" charset="0"/>
              </a:rPr>
              <a:t>fluorescence</a:t>
            </a:r>
            <a:r>
              <a:rPr lang="pt-BR" altLang="pt-BR" sz="2000" b="0" dirty="0">
                <a:solidFill>
                  <a:schemeClr val="accent4"/>
                </a:solidFill>
                <a:latin typeface="Times New Roman" charset="0"/>
              </a:rPr>
              <a:t> telescopes</a:t>
            </a:r>
          </a:p>
        </p:txBody>
      </p:sp>
    </p:spTree>
    <p:extLst>
      <p:ext uri="{BB962C8B-B14F-4D97-AF65-F5344CB8AC3E}">
        <p14:creationId xmlns:p14="http://schemas.microsoft.com/office/powerpoint/2010/main" val="250182284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0"/>
            <a:ext cx="7712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Chave esquerda 1"/>
          <p:cNvSpPr>
            <a:spLocks/>
          </p:cNvSpPr>
          <p:nvPr/>
        </p:nvSpPr>
        <p:spPr bwMode="auto">
          <a:xfrm>
            <a:off x="5257800" y="85725"/>
            <a:ext cx="3067050" cy="1039813"/>
          </a:xfrm>
          <a:prstGeom prst="leftBrace">
            <a:avLst>
              <a:gd name="adj1" fmla="val 8333"/>
              <a:gd name="adj2" fmla="val 50000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244" name="Text Box 2"/>
          <p:cNvSpPr txBox="1">
            <a:spLocks noChangeArrowheads="1"/>
          </p:cNvSpPr>
          <p:nvPr/>
        </p:nvSpPr>
        <p:spPr bwMode="auto">
          <a:xfrm>
            <a:off x="6750050" y="60325"/>
            <a:ext cx="15748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60" tIns="46080" rIns="92160" bIns="46080" anchor="ctr" anchorCtr="1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pt-BR" sz="1600">
                <a:solidFill>
                  <a:srgbClr val="FFFF00"/>
                </a:solidFill>
              </a:rPr>
              <a:t>corrector lenses</a:t>
            </a:r>
            <a:br>
              <a:rPr lang="en-GB" altLang="pt-BR" sz="1600">
                <a:solidFill>
                  <a:srgbClr val="92D050"/>
                </a:solidFill>
              </a:rPr>
            </a:br>
            <a:r>
              <a:rPr lang="en-GB" altLang="pt-BR" sz="1600">
                <a:solidFill>
                  <a:srgbClr val="FFFF00"/>
                </a:solidFill>
              </a:rPr>
              <a:t>safety curtain</a:t>
            </a:r>
          </a:p>
          <a:p>
            <a:pPr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pt-BR" sz="1600">
                <a:solidFill>
                  <a:srgbClr val="FFFFFF"/>
                </a:solidFill>
              </a:rPr>
              <a:t>UV filter</a:t>
            </a:r>
            <a:endParaRPr lang="en-GB" altLang="pt-BR" sz="1600">
              <a:solidFill>
                <a:srgbClr val="FFFF00"/>
              </a:solidFill>
            </a:endParaRPr>
          </a:p>
        </p:txBody>
      </p:sp>
      <p:sp>
        <p:nvSpPr>
          <p:cNvPr id="10245" name="Text Box 3"/>
          <p:cNvSpPr txBox="1">
            <a:spLocks noChangeArrowheads="1"/>
          </p:cNvSpPr>
          <p:nvPr/>
        </p:nvSpPr>
        <p:spPr bwMode="auto">
          <a:xfrm>
            <a:off x="5929313" y="5605463"/>
            <a:ext cx="16414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pt-BR" sz="1800">
                <a:solidFill>
                  <a:schemeClr val="bg1"/>
                </a:solidFill>
                <a:latin typeface="Times New Roman" charset="0"/>
              </a:rPr>
              <a:t>PMT camera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4364038" y="466725"/>
            <a:ext cx="16478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pt-BR" sz="1800">
                <a:solidFill>
                  <a:srgbClr val="FFFF00"/>
                </a:solidFill>
                <a:latin typeface="Times New Roman" charset="0"/>
              </a:rPr>
              <a:t>Aperture</a:t>
            </a:r>
            <a:r>
              <a:rPr lang="en-GB" altLang="pt-BR" sz="1800">
                <a:solidFill>
                  <a:srgbClr val="92D050"/>
                </a:solidFill>
                <a:latin typeface="Times New Roman" charset="0"/>
              </a:rPr>
              <a:t> </a:t>
            </a:r>
            <a:r>
              <a:rPr lang="en-GB" altLang="pt-BR" sz="1800">
                <a:solidFill>
                  <a:srgbClr val="FFFF00"/>
                </a:solidFill>
                <a:latin typeface="Times New Roman" charset="0"/>
              </a:rPr>
              <a:t>box</a:t>
            </a:r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4540250" y="6207125"/>
            <a:ext cx="19192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pt-BR" sz="1800">
                <a:solidFill>
                  <a:srgbClr val="FFFF00"/>
                </a:solidFill>
                <a:latin typeface="Times New Roman" charset="0"/>
              </a:rPr>
              <a:t>Corrector lenses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GB" altLang="pt-BR" sz="1800">
              <a:solidFill>
                <a:srgbClr val="FFFF00"/>
              </a:solidFill>
              <a:latin typeface="Times New Roman" charset="0"/>
            </a:endParaRPr>
          </a:p>
        </p:txBody>
      </p:sp>
      <p:sp>
        <p:nvSpPr>
          <p:cNvPr id="10248" name="Line 7"/>
          <p:cNvSpPr>
            <a:spLocks noChangeShapeType="1"/>
          </p:cNvSpPr>
          <p:nvPr/>
        </p:nvSpPr>
        <p:spPr bwMode="auto">
          <a:xfrm flipH="1" flipV="1">
            <a:off x="2627313" y="5281613"/>
            <a:ext cx="1800225" cy="925512"/>
          </a:xfrm>
          <a:prstGeom prst="line">
            <a:avLst/>
          </a:prstGeom>
          <a:noFill/>
          <a:ln w="9360">
            <a:solidFill>
              <a:srgbClr val="FFFF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3519488" y="1628775"/>
            <a:ext cx="13049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pt-BR" sz="1800">
                <a:solidFill>
                  <a:schemeClr val="bg1"/>
                </a:solidFill>
                <a:latin typeface="Times New Roman" charset="0"/>
              </a:rPr>
              <a:t>UV filter</a:t>
            </a:r>
          </a:p>
        </p:txBody>
      </p:sp>
      <p:sp>
        <p:nvSpPr>
          <p:cNvPr id="10250" name="Line 9"/>
          <p:cNvSpPr>
            <a:spLocks noChangeShapeType="1"/>
          </p:cNvSpPr>
          <p:nvPr/>
        </p:nvSpPr>
        <p:spPr bwMode="auto">
          <a:xfrm flipH="1">
            <a:off x="3203575" y="1954213"/>
            <a:ext cx="573088" cy="1474787"/>
          </a:xfrm>
          <a:prstGeom prst="line">
            <a:avLst/>
          </a:prstGeom>
          <a:noFill/>
          <a:ln w="9360">
            <a:solidFill>
              <a:schemeClr val="bg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pic>
        <p:nvPicPr>
          <p:cNvPr id="1025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688" y="0"/>
            <a:ext cx="722312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48620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9388"/>
            <a:ext cx="5219700" cy="655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Text Box 2"/>
          <p:cNvSpPr txBox="1">
            <a:spLocks noChangeArrowheads="1"/>
          </p:cNvSpPr>
          <p:nvPr/>
        </p:nvSpPr>
        <p:spPr bwMode="auto">
          <a:xfrm>
            <a:off x="3246438" y="561975"/>
            <a:ext cx="1465262" cy="2778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>
              <a:defRPr/>
            </a:pPr>
            <a:r>
              <a:rPr lang="en-GB" altLang="pt-B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shutter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688" y="0"/>
            <a:ext cx="722312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700" y="3141663"/>
            <a:ext cx="4418013" cy="359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 Box 2"/>
          <p:cNvSpPr txBox="1">
            <a:spLocks noChangeArrowheads="1"/>
          </p:cNvSpPr>
          <p:nvPr/>
        </p:nvSpPr>
        <p:spPr bwMode="auto">
          <a:xfrm>
            <a:off x="6372225" y="2863850"/>
            <a:ext cx="14652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pt-BR" sz="1800" dirty="0">
                <a:solidFill>
                  <a:schemeClr val="accent4"/>
                </a:solidFill>
                <a:latin typeface="Times New Roman" charset="0"/>
              </a:rPr>
              <a:t>control box</a:t>
            </a:r>
          </a:p>
        </p:txBody>
      </p:sp>
    </p:spTree>
    <p:extLst>
      <p:ext uri="{BB962C8B-B14F-4D97-AF65-F5344CB8AC3E}">
        <p14:creationId xmlns:p14="http://schemas.microsoft.com/office/powerpoint/2010/main" val="105321550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550" y="0"/>
            <a:ext cx="1060450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3425825"/>
            <a:ext cx="3065463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663" y="1052513"/>
            <a:ext cx="4437062" cy="221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3" y="3441700"/>
            <a:ext cx="4402137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25538"/>
            <a:ext cx="26924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7766411"/>
      </p:ext>
    </p:extLst>
  </p:cSld>
  <p:clrMapOvr>
    <a:masterClrMapping/>
  </p:clrMapOvr>
  <p:transition spd="med"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50813"/>
            <a:ext cx="3360738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541713"/>
            <a:ext cx="4632325" cy="267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255713" y="6216650"/>
            <a:ext cx="68008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pt-BR" sz="1600" b="0" dirty="0">
                <a:solidFill>
                  <a:schemeClr val="accent4"/>
                </a:solidFill>
                <a:latin typeface="Times New Roman" charset="0"/>
              </a:rPr>
              <a:t>Polishing machine for the corrector lenses at </a:t>
            </a:r>
            <a:r>
              <a:rPr lang="en-GB" altLang="pt-BR" sz="1600" b="0" dirty="0" err="1">
                <a:solidFill>
                  <a:schemeClr val="accent4"/>
                </a:solidFill>
                <a:latin typeface="Times New Roman" charset="0"/>
              </a:rPr>
              <a:t>Schwantz</a:t>
            </a:r>
            <a:r>
              <a:rPr lang="en-GB" altLang="pt-BR" sz="1600" b="0" dirty="0">
                <a:solidFill>
                  <a:schemeClr val="accent4"/>
                </a:solidFill>
                <a:latin typeface="Times New Roman" charset="0"/>
              </a:rPr>
              <a:t> (</a:t>
            </a:r>
            <a:r>
              <a:rPr lang="en-GB" altLang="pt-BR" sz="1600" b="0" dirty="0" err="1">
                <a:solidFill>
                  <a:schemeClr val="accent4"/>
                </a:solidFill>
                <a:latin typeface="Times New Roman" charset="0"/>
              </a:rPr>
              <a:t>Indaiatuba</a:t>
            </a:r>
            <a:r>
              <a:rPr lang="en-GB" altLang="pt-BR" sz="1600" b="0" dirty="0">
                <a:solidFill>
                  <a:schemeClr val="accent4"/>
                </a:solidFill>
                <a:latin typeface="Times New Roman" charset="0"/>
              </a:rPr>
              <a:t>-SP)</a:t>
            </a:r>
          </a:p>
        </p:txBody>
      </p:sp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3" y="260350"/>
            <a:ext cx="50577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1033463" y="3109913"/>
            <a:ext cx="23463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pt-BR" sz="1600" b="0">
                <a:solidFill>
                  <a:schemeClr val="tx1"/>
                </a:solidFill>
                <a:latin typeface="Times New Roman" charset="0"/>
              </a:rPr>
              <a:t>Design of 1 segment</a:t>
            </a:r>
          </a:p>
        </p:txBody>
      </p:sp>
      <p:pic>
        <p:nvPicPr>
          <p:cNvPr id="1434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688" y="0"/>
            <a:ext cx="722312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335059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8" descr="lomaamarilla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0"/>
            <a:ext cx="2203450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auger_arr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328738"/>
            <a:ext cx="6076950" cy="380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6" descr="coihueco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765175"/>
            <a:ext cx="2268538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losleones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5130800"/>
            <a:ext cx="230346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7" descr="losmorados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708275"/>
            <a:ext cx="223202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550" y="0"/>
            <a:ext cx="1060450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AutoShape 5"/>
          <p:cNvSpPr>
            <a:spLocks noChangeArrowheads="1"/>
          </p:cNvSpPr>
          <p:nvPr/>
        </p:nvSpPr>
        <p:spPr bwMode="auto">
          <a:xfrm>
            <a:off x="3995738" y="4003675"/>
            <a:ext cx="5148262" cy="2854325"/>
          </a:xfrm>
          <a:prstGeom prst="roundRect">
            <a:avLst>
              <a:gd name="adj" fmla="val 56"/>
            </a:avLst>
          </a:prstGeom>
          <a:solidFill>
            <a:srgbClr val="FFFF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2297" name="AutoShape 6"/>
          <p:cNvSpPr>
            <a:spLocks noChangeArrowheads="1"/>
          </p:cNvSpPr>
          <p:nvPr/>
        </p:nvSpPr>
        <p:spPr bwMode="auto">
          <a:xfrm>
            <a:off x="4067175" y="3995738"/>
            <a:ext cx="5076825" cy="2862262"/>
          </a:xfrm>
          <a:prstGeom prst="roundRect">
            <a:avLst>
              <a:gd name="adj" fmla="val 5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160" tIns="46080" rIns="92160" bIns="46080" anchor="ctr" anchorCtr="1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>
              <a:lnSpc>
                <a:spcPts val="2400"/>
              </a:lnSpc>
              <a:spcBef>
                <a:spcPct val="0"/>
              </a:spcBef>
              <a:buSzTx/>
              <a:buFont typeface="Times New Roman" charset="0"/>
              <a:buNone/>
            </a:pPr>
            <a:r>
              <a:rPr lang="en-GB" altLang="pt-BR" sz="1600">
                <a:solidFill>
                  <a:schemeClr val="tx1"/>
                </a:solidFill>
                <a:latin typeface="Times" charset="0"/>
              </a:rPr>
              <a:t>Brazil:</a:t>
            </a:r>
            <a:br>
              <a:rPr lang="en-GB" altLang="pt-BR" sz="1600">
                <a:solidFill>
                  <a:schemeClr val="tx1"/>
                </a:solidFill>
                <a:latin typeface="Times" charset="0"/>
              </a:rPr>
            </a:br>
            <a:r>
              <a:rPr lang="en-GB" altLang="pt-BR" sz="1600" b="0">
                <a:solidFill>
                  <a:schemeClr val="tx1"/>
                </a:solidFill>
                <a:latin typeface="Times" charset="0"/>
              </a:rPr>
              <a:t>6 complete sets (3 @ Los Leones + 3 @ Coihueco) of:</a:t>
            </a:r>
          </a:p>
          <a:p>
            <a:pPr>
              <a:lnSpc>
                <a:spcPts val="2400"/>
              </a:lnSpc>
              <a:spcBef>
                <a:spcPct val="0"/>
              </a:spcBef>
              <a:buSzTx/>
              <a:buFont typeface="Arial" charset="0"/>
              <a:buChar char="•"/>
            </a:pPr>
            <a:r>
              <a:rPr lang="en-GB" altLang="pt-BR" sz="1600" b="0">
                <a:solidFill>
                  <a:schemeClr val="tx1"/>
                </a:solidFill>
                <a:latin typeface="Times" charset="0"/>
              </a:rPr>
              <a:t>Shutters + control boxes</a:t>
            </a:r>
          </a:p>
          <a:p>
            <a:pPr>
              <a:lnSpc>
                <a:spcPts val="2400"/>
              </a:lnSpc>
              <a:spcBef>
                <a:spcPct val="0"/>
              </a:spcBef>
              <a:buSzTx/>
              <a:buFont typeface="Arial" charset="0"/>
              <a:buChar char="•"/>
            </a:pPr>
            <a:r>
              <a:rPr lang="en-GB" altLang="pt-BR" sz="1600" b="0">
                <a:solidFill>
                  <a:schemeClr val="tx1"/>
                </a:solidFill>
                <a:latin typeface="Times" charset="0"/>
              </a:rPr>
              <a:t>Mechanical structures of the aperture boxes</a:t>
            </a:r>
          </a:p>
          <a:p>
            <a:pPr>
              <a:lnSpc>
                <a:spcPts val="2400"/>
              </a:lnSpc>
              <a:spcBef>
                <a:spcPct val="0"/>
              </a:spcBef>
              <a:buSzTx/>
              <a:buFont typeface="Arial" charset="0"/>
              <a:buChar char="•"/>
            </a:pPr>
            <a:r>
              <a:rPr lang="en-GB" altLang="pt-BR" sz="1600" b="0">
                <a:solidFill>
                  <a:schemeClr val="tx1"/>
                </a:solidFill>
                <a:latin typeface="Times" charset="0"/>
              </a:rPr>
              <a:t>Safety curtains</a:t>
            </a:r>
          </a:p>
          <a:p>
            <a:pPr>
              <a:lnSpc>
                <a:spcPts val="2400"/>
              </a:lnSpc>
              <a:spcBef>
                <a:spcPct val="0"/>
              </a:spcBef>
              <a:buSzTx/>
              <a:buFontTx/>
              <a:buNone/>
            </a:pPr>
            <a:r>
              <a:rPr lang="en-GB" altLang="pt-BR" sz="1600" b="0">
                <a:solidFill>
                  <a:schemeClr val="tx1"/>
                </a:solidFill>
                <a:latin typeface="Times" charset="0"/>
              </a:rPr>
              <a:t>by Equatorial Sistemas (São José dos Campos-SP)</a:t>
            </a:r>
          </a:p>
          <a:p>
            <a:pPr>
              <a:lnSpc>
                <a:spcPts val="2400"/>
              </a:lnSpc>
              <a:spcBef>
                <a:spcPct val="0"/>
              </a:spcBef>
              <a:buSzTx/>
              <a:buFontTx/>
              <a:buNone/>
            </a:pPr>
            <a:r>
              <a:rPr lang="en-GB" altLang="pt-BR" sz="1600" b="0">
                <a:solidFill>
                  <a:schemeClr val="tx1"/>
                </a:solidFill>
                <a:latin typeface="Times" charset="0"/>
              </a:rPr>
              <a:t>28 rings (6 @ each FD eye + 3 @ HEAT + 1 spare) of:</a:t>
            </a:r>
          </a:p>
          <a:p>
            <a:pPr>
              <a:lnSpc>
                <a:spcPts val="2400"/>
              </a:lnSpc>
              <a:spcBef>
                <a:spcPct val="0"/>
              </a:spcBef>
              <a:buSzTx/>
              <a:buFont typeface="Arial" charset="0"/>
              <a:buChar char="•"/>
            </a:pPr>
            <a:r>
              <a:rPr lang="en-GB" altLang="pt-BR" sz="1600" b="0">
                <a:solidFill>
                  <a:schemeClr val="tx1"/>
                </a:solidFill>
                <a:latin typeface="Times" charset="0"/>
              </a:rPr>
              <a:t>Corrector lenses</a:t>
            </a:r>
          </a:p>
          <a:p>
            <a:pPr>
              <a:lnSpc>
                <a:spcPts val="2400"/>
              </a:lnSpc>
              <a:spcBef>
                <a:spcPct val="0"/>
              </a:spcBef>
              <a:buSzTx/>
              <a:buFontTx/>
              <a:buNone/>
            </a:pPr>
            <a:r>
              <a:rPr lang="en-GB" altLang="pt-BR" sz="1600" b="0">
                <a:solidFill>
                  <a:schemeClr val="tx1"/>
                </a:solidFill>
                <a:latin typeface="Times" charset="0"/>
              </a:rPr>
              <a:t>by Schwantz Ltd (Indaiatuba-SP) </a:t>
            </a:r>
          </a:p>
        </p:txBody>
      </p:sp>
    </p:spTree>
    <p:extLst>
      <p:ext uri="{BB962C8B-B14F-4D97-AF65-F5344CB8AC3E}">
        <p14:creationId xmlns:p14="http://schemas.microsoft.com/office/powerpoint/2010/main" val="1509063108"/>
      </p:ext>
    </p:extLst>
  </p:cSld>
  <p:clrMapOvr>
    <a:masterClrMapping/>
  </p:clrMapOvr>
  <p:transition spd="med"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-9722"/>
            <a:ext cx="9147967" cy="6867722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83168" y="1"/>
            <a:ext cx="1060832" cy="165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1628775"/>
            <a:ext cx="8229600" cy="1512888"/>
          </a:xfrm>
          <a:prstGeom prst="rect">
            <a:avLst/>
          </a:prstGeom>
        </p:spPr>
        <p:txBody>
          <a:bodyPr/>
          <a:lstStyle>
            <a:lvl1pPr marL="304800" indent="-304800" algn="l" defTabSz="449263" rtl="0" eaLnBrk="0" fontAlgn="base" hangingPunct="0">
              <a:lnSpc>
                <a:spcPts val="2413"/>
              </a:lnSpc>
              <a:spcBef>
                <a:spcPts val="4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•"/>
              <a:defRPr sz="3200" b="1">
                <a:solidFill>
                  <a:srgbClr val="000000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04850" indent="-247650" algn="l" defTabSz="449263" rtl="0" eaLnBrk="0" fontAlgn="base" hangingPunct="0">
              <a:lnSpc>
                <a:spcPts val="2413"/>
              </a:lnSpc>
              <a:spcBef>
                <a:spcPts val="3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–"/>
              <a:defRPr sz="2800" b="1">
                <a:solidFill>
                  <a:srgbClr val="000000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defTabSz="449263" rtl="0" eaLnBrk="0" fontAlgn="base" hangingPunct="0">
              <a:lnSpc>
                <a:spcPts val="2388"/>
              </a:lnSpc>
              <a:spcBef>
                <a:spcPts val="2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•"/>
              <a:defRPr sz="2400" b="1">
                <a:solidFill>
                  <a:srgbClr val="000000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defTabSz="449263" rtl="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–"/>
              <a:defRPr sz="2000" b="1">
                <a:solidFill>
                  <a:srgbClr val="000000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defTabSz="449263" rtl="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449263" rtl="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algn="ctr">
              <a:buFont typeface="Times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en-US" sz="2000" dirty="0">
                <a:solidFill>
                  <a:srgbClr val="FFFF00"/>
                </a:solidFill>
                <a:cs typeface="+mn-cs"/>
              </a:rPr>
              <a:t>Investment  from Brazil in the Pierre Auger Observatory</a:t>
            </a:r>
            <a:br>
              <a:rPr lang="en-US" sz="2000" dirty="0">
                <a:solidFill>
                  <a:srgbClr val="FFFF00"/>
                </a:solidFill>
                <a:cs typeface="+mn-cs"/>
              </a:rPr>
            </a:br>
            <a:br>
              <a:rPr lang="en-US" sz="2000" dirty="0">
                <a:solidFill>
                  <a:srgbClr val="FFFF00"/>
                </a:solidFill>
                <a:cs typeface="+mn-cs"/>
              </a:rPr>
            </a:br>
            <a:endParaRPr lang="en-US" sz="2000" dirty="0">
              <a:solidFill>
                <a:srgbClr val="FFFF00"/>
              </a:solidFill>
              <a:cs typeface="+mn-cs"/>
            </a:endParaRPr>
          </a:p>
          <a:p>
            <a:pPr>
              <a:buFontTx/>
              <a:buChar char="-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en-US" sz="2000" dirty="0">
                <a:solidFill>
                  <a:srgbClr val="FFFF00"/>
                </a:solidFill>
                <a:cs typeface="+mn-cs"/>
              </a:rPr>
              <a:t>FAPESP (2):  US$6M</a:t>
            </a:r>
          </a:p>
          <a:p>
            <a:pPr>
              <a:buFontTx/>
              <a:buChar char="-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en-US" sz="2000" dirty="0">
                <a:solidFill>
                  <a:srgbClr val="FFFF00"/>
                </a:solidFill>
                <a:cs typeface="+mn-cs"/>
              </a:rPr>
              <a:t>MCTI/</a:t>
            </a:r>
            <a:r>
              <a:rPr lang="en-US" sz="2000" dirty="0" err="1">
                <a:solidFill>
                  <a:srgbClr val="FFFF00"/>
                </a:solidFill>
                <a:cs typeface="+mn-cs"/>
              </a:rPr>
              <a:t>Finep</a:t>
            </a:r>
            <a:r>
              <a:rPr lang="en-US" sz="2000" dirty="0">
                <a:solidFill>
                  <a:srgbClr val="FFFF00"/>
                </a:solidFill>
                <a:cs typeface="+mn-cs"/>
              </a:rPr>
              <a:t>/</a:t>
            </a:r>
            <a:r>
              <a:rPr lang="en-US" sz="2000" dirty="0" err="1">
                <a:solidFill>
                  <a:srgbClr val="FFFF00"/>
                </a:solidFill>
                <a:cs typeface="+mn-cs"/>
              </a:rPr>
              <a:t>Pronex</a:t>
            </a:r>
            <a:r>
              <a:rPr lang="en-US" sz="2000" dirty="0">
                <a:solidFill>
                  <a:srgbClr val="FFFF00"/>
                </a:solidFill>
                <a:cs typeface="+mn-cs"/>
              </a:rPr>
              <a:t>:  US$1M</a:t>
            </a:r>
          </a:p>
          <a:p>
            <a:pPr>
              <a:buFontTx/>
              <a:buChar char="-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en-US" sz="2000" dirty="0" err="1">
                <a:solidFill>
                  <a:srgbClr val="FFFF00"/>
                </a:solidFill>
                <a:cs typeface="+mn-cs"/>
              </a:rPr>
              <a:t>Renafae</a:t>
            </a:r>
            <a:r>
              <a:rPr lang="en-US" sz="2000" dirty="0">
                <a:solidFill>
                  <a:srgbClr val="FFFF00"/>
                </a:solidFill>
                <a:cs typeface="+mn-cs"/>
              </a:rPr>
              <a:t>: US$88k</a:t>
            </a:r>
          </a:p>
          <a:p>
            <a:pPr>
              <a:buFontTx/>
              <a:buChar char="-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en-US" sz="2000" dirty="0" err="1">
                <a:solidFill>
                  <a:srgbClr val="FFFF00"/>
                </a:solidFill>
                <a:cs typeface="+mn-cs"/>
              </a:rPr>
              <a:t>Faperj</a:t>
            </a:r>
            <a:r>
              <a:rPr lang="en-US" sz="2000" dirty="0">
                <a:solidFill>
                  <a:srgbClr val="FFFF00"/>
                </a:solidFill>
                <a:cs typeface="+mn-cs"/>
              </a:rPr>
              <a:t>: R$30k</a:t>
            </a:r>
          </a:p>
          <a:p>
            <a:pPr>
              <a:buFontTx/>
              <a:buChar char="-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endParaRPr lang="en-US" sz="2000" dirty="0">
              <a:solidFill>
                <a:srgbClr val="FFFF00"/>
              </a:solidFill>
              <a:cs typeface="+mn-cs"/>
            </a:endParaRPr>
          </a:p>
          <a:p>
            <a:pPr>
              <a:buFontTx/>
              <a:buChar char="-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en-US" sz="2000" dirty="0">
                <a:solidFill>
                  <a:srgbClr val="FFFF00"/>
                </a:solidFill>
                <a:cs typeface="+mn-cs"/>
              </a:rPr>
              <a:t>Total: US$7,2 M</a:t>
            </a:r>
          </a:p>
          <a:p>
            <a:pPr>
              <a:buFontTx/>
              <a:buChar char="-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endParaRPr lang="en-US" sz="2000" dirty="0">
              <a:solidFill>
                <a:srgbClr val="FFFF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571707"/>
      </p:ext>
    </p:extLst>
  </p:cSld>
  <p:clrMapOvr>
    <a:masterClrMapping/>
  </p:clrMapOvr>
  <p:transition spd="med"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7941" y="0"/>
            <a:ext cx="660279" cy="1028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1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500042"/>
            <a:ext cx="240982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10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133" y="14900"/>
            <a:ext cx="9127167" cy="68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7940" y="38812"/>
            <a:ext cx="660279" cy="1028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73536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2A2D0BE-9683-8A97-F641-7AD6C076EC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097"/>
            <a:ext cx="9144000" cy="683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561256"/>
      </p:ext>
    </p:extLst>
  </p:cSld>
  <p:clrMapOvr>
    <a:masterClrMapping/>
  </p:clrMapOvr>
  <p:transition spd="med"/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3"/>
            <a:ext cx="3312368" cy="30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849975"/>
              </p:ext>
            </p:extLst>
          </p:nvPr>
        </p:nvGraphicFramePr>
        <p:xfrm>
          <a:off x="1403648" y="4149080"/>
          <a:ext cx="5544616" cy="2438419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386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6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61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61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7935">
                <a:tc>
                  <a:txBody>
                    <a:bodyPr/>
                    <a:lstStyle/>
                    <a:p>
                      <a:pPr algn="ctr"/>
                      <a:endParaRPr lang="pt-BR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solidFill>
                            <a:srgbClr val="FFFF00"/>
                          </a:solidFill>
                        </a:rPr>
                        <a:t>hybrid</a:t>
                      </a:r>
                      <a:endParaRPr lang="pt-BR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FFFF00"/>
                          </a:solidFill>
                        </a:rPr>
                        <a:t>SD</a:t>
                      </a:r>
                      <a:r>
                        <a:rPr lang="pt-BR" baseline="0" dirty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pt-BR" baseline="0" dirty="0" err="1">
                          <a:solidFill>
                            <a:srgbClr val="FFFF00"/>
                          </a:solidFill>
                        </a:rPr>
                        <a:t>only</a:t>
                      </a:r>
                      <a:endParaRPr lang="pt-BR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FFFF00"/>
                          </a:solidFill>
                        </a:rPr>
                        <a:t>FD </a:t>
                      </a:r>
                      <a:r>
                        <a:rPr lang="pt-BR" dirty="0" err="1">
                          <a:solidFill>
                            <a:srgbClr val="FFFF00"/>
                          </a:solidFill>
                        </a:rPr>
                        <a:t>only</a:t>
                      </a:r>
                      <a:endParaRPr lang="pt-BR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545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accent4"/>
                          </a:solidFill>
                        </a:rPr>
                        <a:t>Angular </a:t>
                      </a:r>
                      <a:r>
                        <a:rPr lang="pt-BR" sz="1400" dirty="0" err="1">
                          <a:solidFill>
                            <a:schemeClr val="accent4"/>
                          </a:solidFill>
                        </a:rPr>
                        <a:t>resolution</a:t>
                      </a:r>
                      <a:endParaRPr lang="pt-BR" sz="1400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accent4"/>
                          </a:solidFill>
                        </a:rPr>
                        <a:t>0.6°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accent4"/>
                          </a:solidFill>
                        </a:rPr>
                        <a:t>1-2°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accent4"/>
                          </a:solidFill>
                        </a:rPr>
                        <a:t>3-5°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7594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err="1">
                          <a:solidFill>
                            <a:schemeClr val="accent4"/>
                          </a:solidFill>
                        </a:rPr>
                        <a:t>Aperture</a:t>
                      </a:r>
                      <a:endParaRPr lang="pt-BR" sz="1400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err="1">
                          <a:solidFill>
                            <a:schemeClr val="accent4"/>
                          </a:solidFill>
                        </a:rPr>
                        <a:t>independent</a:t>
                      </a:r>
                      <a:r>
                        <a:rPr lang="pt-BR" sz="1400" dirty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pt-BR" sz="1400" dirty="0" err="1">
                          <a:solidFill>
                            <a:schemeClr val="accent4"/>
                          </a:solidFill>
                        </a:rPr>
                        <a:t>of</a:t>
                      </a:r>
                      <a:r>
                        <a:rPr lang="pt-BR" sz="1400" dirty="0">
                          <a:solidFill>
                            <a:schemeClr val="accent4"/>
                          </a:solidFill>
                        </a:rPr>
                        <a:t> E, </a:t>
                      </a:r>
                      <a:r>
                        <a:rPr lang="pt-BR" sz="1400" dirty="0" err="1">
                          <a:solidFill>
                            <a:schemeClr val="accent4"/>
                          </a:solidFill>
                        </a:rPr>
                        <a:t>mass</a:t>
                      </a:r>
                      <a:r>
                        <a:rPr lang="pt-BR" sz="1400" dirty="0">
                          <a:solidFill>
                            <a:schemeClr val="accent4"/>
                          </a:solidFill>
                        </a:rPr>
                        <a:t>, </a:t>
                      </a:r>
                      <a:r>
                        <a:rPr lang="pt-BR" sz="1400" dirty="0" err="1">
                          <a:solidFill>
                            <a:schemeClr val="accent4"/>
                          </a:solidFill>
                        </a:rPr>
                        <a:t>models</a:t>
                      </a:r>
                      <a:endParaRPr lang="pt-BR" sz="1400" dirty="0">
                        <a:solidFill>
                          <a:schemeClr val="accent4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err="1">
                          <a:solidFill>
                            <a:schemeClr val="accent4"/>
                          </a:solidFill>
                        </a:rPr>
                        <a:t>independent</a:t>
                      </a:r>
                      <a:r>
                        <a:rPr lang="pt-BR" sz="1400" dirty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pt-BR" sz="1400" dirty="0" err="1">
                          <a:solidFill>
                            <a:schemeClr val="accent4"/>
                          </a:solidFill>
                        </a:rPr>
                        <a:t>of</a:t>
                      </a:r>
                      <a:r>
                        <a:rPr lang="pt-BR" sz="1400" dirty="0">
                          <a:solidFill>
                            <a:schemeClr val="accent4"/>
                          </a:solidFill>
                        </a:rPr>
                        <a:t> E, </a:t>
                      </a:r>
                      <a:r>
                        <a:rPr lang="pt-BR" sz="1400" dirty="0" err="1">
                          <a:solidFill>
                            <a:schemeClr val="accent4"/>
                          </a:solidFill>
                        </a:rPr>
                        <a:t>mass</a:t>
                      </a:r>
                      <a:r>
                        <a:rPr lang="pt-BR" sz="1400" dirty="0">
                          <a:solidFill>
                            <a:schemeClr val="accent4"/>
                          </a:solidFill>
                        </a:rPr>
                        <a:t>,</a:t>
                      </a:r>
                      <a:r>
                        <a:rPr lang="pt-BR" sz="1400" baseline="0" dirty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pt-BR" sz="1400" baseline="0" dirty="0" err="1">
                          <a:solidFill>
                            <a:schemeClr val="accent4"/>
                          </a:solidFill>
                        </a:rPr>
                        <a:t>models</a:t>
                      </a:r>
                      <a:endParaRPr lang="pt-BR" sz="1400" dirty="0">
                        <a:solidFill>
                          <a:schemeClr val="accent4"/>
                        </a:solidFill>
                      </a:endParaRPr>
                    </a:p>
                    <a:p>
                      <a:pPr algn="ctr"/>
                      <a:endParaRPr lang="pt-BR" sz="1400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err="1">
                          <a:solidFill>
                            <a:schemeClr val="accent4"/>
                          </a:solidFill>
                        </a:rPr>
                        <a:t>dependent</a:t>
                      </a:r>
                      <a:r>
                        <a:rPr lang="pt-BR" sz="1400" baseline="0" dirty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pt-BR" sz="1400" baseline="0" dirty="0" err="1">
                          <a:solidFill>
                            <a:schemeClr val="accent4"/>
                          </a:solidFill>
                        </a:rPr>
                        <a:t>of</a:t>
                      </a:r>
                      <a:r>
                        <a:rPr lang="pt-BR" sz="1400" baseline="0" dirty="0">
                          <a:solidFill>
                            <a:schemeClr val="accent4"/>
                          </a:solidFill>
                        </a:rPr>
                        <a:t> E, </a:t>
                      </a:r>
                      <a:r>
                        <a:rPr lang="pt-BR" sz="1400" baseline="0" dirty="0" err="1">
                          <a:solidFill>
                            <a:schemeClr val="accent4"/>
                          </a:solidFill>
                        </a:rPr>
                        <a:t>mass</a:t>
                      </a:r>
                      <a:r>
                        <a:rPr lang="pt-BR" sz="1400" baseline="0" dirty="0">
                          <a:solidFill>
                            <a:schemeClr val="accent4"/>
                          </a:solidFill>
                        </a:rPr>
                        <a:t>, </a:t>
                      </a:r>
                      <a:r>
                        <a:rPr lang="pt-BR" sz="1400" baseline="0" dirty="0" err="1">
                          <a:solidFill>
                            <a:schemeClr val="accent4"/>
                          </a:solidFill>
                        </a:rPr>
                        <a:t>models</a:t>
                      </a:r>
                      <a:r>
                        <a:rPr lang="pt-BR" sz="1400" baseline="0" dirty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pt-BR" sz="1400" baseline="0" dirty="0" err="1">
                          <a:solidFill>
                            <a:schemeClr val="accent4"/>
                          </a:solidFill>
                        </a:rPr>
                        <a:t>and</a:t>
                      </a:r>
                      <a:r>
                        <a:rPr lang="pt-BR" sz="1400" baseline="0" dirty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pt-BR" sz="1400" baseline="0" dirty="0" err="1">
                          <a:solidFill>
                            <a:schemeClr val="accent4"/>
                          </a:solidFill>
                        </a:rPr>
                        <a:t>spectral</a:t>
                      </a:r>
                      <a:r>
                        <a:rPr lang="pt-BR" sz="1400" baseline="0" dirty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pt-BR" sz="1400" baseline="0" dirty="0" err="1">
                          <a:solidFill>
                            <a:schemeClr val="accent4"/>
                          </a:solidFill>
                        </a:rPr>
                        <a:t>slope</a:t>
                      </a:r>
                      <a:endParaRPr lang="pt-BR" sz="1400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3534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err="1">
                          <a:solidFill>
                            <a:schemeClr val="accent4"/>
                          </a:solidFill>
                        </a:rPr>
                        <a:t>Energy</a:t>
                      </a:r>
                      <a:endParaRPr lang="pt-BR" sz="1400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err="1">
                          <a:solidFill>
                            <a:schemeClr val="accent4"/>
                          </a:solidFill>
                        </a:rPr>
                        <a:t>independent</a:t>
                      </a:r>
                      <a:r>
                        <a:rPr lang="pt-BR" sz="1400" dirty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pt-BR" sz="1400" dirty="0" err="1">
                          <a:solidFill>
                            <a:schemeClr val="accent4"/>
                          </a:solidFill>
                        </a:rPr>
                        <a:t>of</a:t>
                      </a:r>
                      <a:r>
                        <a:rPr lang="pt-BR" sz="1400" dirty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pt-BR" sz="1400" dirty="0" err="1">
                          <a:solidFill>
                            <a:schemeClr val="accent4"/>
                          </a:solidFill>
                        </a:rPr>
                        <a:t>mass</a:t>
                      </a:r>
                      <a:r>
                        <a:rPr lang="pt-BR" sz="1400" dirty="0">
                          <a:solidFill>
                            <a:schemeClr val="accent4"/>
                          </a:solidFill>
                        </a:rPr>
                        <a:t>,</a:t>
                      </a:r>
                      <a:r>
                        <a:rPr lang="pt-BR" sz="1400" baseline="0" dirty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pt-BR" sz="1400" baseline="0" dirty="0" err="1">
                          <a:solidFill>
                            <a:schemeClr val="accent4"/>
                          </a:solidFill>
                        </a:rPr>
                        <a:t>models</a:t>
                      </a:r>
                      <a:endParaRPr lang="pt-BR" sz="1400" dirty="0">
                        <a:solidFill>
                          <a:schemeClr val="accent4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err="1">
                          <a:solidFill>
                            <a:schemeClr val="accent4"/>
                          </a:solidFill>
                        </a:rPr>
                        <a:t>dependent</a:t>
                      </a:r>
                      <a:r>
                        <a:rPr lang="pt-BR" sz="1400" baseline="0" dirty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pt-BR" sz="1400" baseline="0" dirty="0" err="1">
                          <a:solidFill>
                            <a:schemeClr val="accent4"/>
                          </a:solidFill>
                        </a:rPr>
                        <a:t>of</a:t>
                      </a:r>
                      <a:r>
                        <a:rPr lang="pt-BR" sz="1400" baseline="0" dirty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pt-BR" sz="1400" baseline="0" dirty="0" err="1">
                          <a:solidFill>
                            <a:schemeClr val="accent4"/>
                          </a:solidFill>
                        </a:rPr>
                        <a:t>mass</a:t>
                      </a:r>
                      <a:r>
                        <a:rPr lang="pt-BR" sz="1400" baseline="0" dirty="0">
                          <a:solidFill>
                            <a:schemeClr val="accent4"/>
                          </a:solidFill>
                        </a:rPr>
                        <a:t>, </a:t>
                      </a:r>
                      <a:r>
                        <a:rPr lang="pt-BR" sz="1400" baseline="0" dirty="0" err="1">
                          <a:solidFill>
                            <a:schemeClr val="accent4"/>
                          </a:solidFill>
                        </a:rPr>
                        <a:t>models</a:t>
                      </a:r>
                      <a:endParaRPr lang="pt-BR" sz="1400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err="1">
                          <a:solidFill>
                            <a:schemeClr val="accent4"/>
                          </a:solidFill>
                        </a:rPr>
                        <a:t>independent</a:t>
                      </a:r>
                      <a:r>
                        <a:rPr lang="pt-BR" sz="1400" baseline="0" dirty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pt-BR" sz="1400" baseline="0" dirty="0" err="1">
                          <a:solidFill>
                            <a:schemeClr val="accent4"/>
                          </a:solidFill>
                        </a:rPr>
                        <a:t>of</a:t>
                      </a:r>
                      <a:r>
                        <a:rPr lang="pt-BR" sz="1400" baseline="0" dirty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pt-BR" sz="1400" baseline="0" dirty="0" err="1">
                          <a:solidFill>
                            <a:schemeClr val="accent4"/>
                          </a:solidFill>
                        </a:rPr>
                        <a:t>mass</a:t>
                      </a:r>
                      <a:r>
                        <a:rPr lang="pt-BR" sz="1400" baseline="0" dirty="0">
                          <a:solidFill>
                            <a:schemeClr val="accent4"/>
                          </a:solidFill>
                        </a:rPr>
                        <a:t>, </a:t>
                      </a:r>
                      <a:r>
                        <a:rPr lang="pt-BR" sz="1400" baseline="0" dirty="0" err="1">
                          <a:solidFill>
                            <a:schemeClr val="accent4"/>
                          </a:solidFill>
                        </a:rPr>
                        <a:t>models</a:t>
                      </a:r>
                      <a:endParaRPr lang="pt-BR" sz="1400" dirty="0">
                        <a:solidFill>
                          <a:schemeClr val="accent4"/>
                        </a:solidFill>
                      </a:endParaRPr>
                    </a:p>
                    <a:p>
                      <a:pPr algn="ctr"/>
                      <a:endParaRPr lang="pt-BR" sz="1400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CaixaDeTexto 2"/>
          <p:cNvSpPr txBox="1"/>
          <p:nvPr/>
        </p:nvSpPr>
        <p:spPr>
          <a:xfrm>
            <a:off x="179512" y="332656"/>
            <a:ext cx="367240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Hybrid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events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32656"/>
            <a:ext cx="435436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83168" y="0"/>
            <a:ext cx="1060832" cy="165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68196"/>
      </p:ext>
    </p:extLst>
  </p:cSld>
  <p:clrMapOvr>
    <a:masterClrMapping/>
  </p:clrMapOvr>
  <p:transition spd="med"/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AutoShape 5" descr="data:image/jpeg;base64,/9j/4AAQSkZJRgABAQAAAQABAAD/2wCEAAkGBhQSERUUExQWFRQUFxcVFxUUFRQUFBcXGBQYFxQUFRcXHCYeFxokHBccHy8gIycpLCwsGB8xNTAqNSYsLCkBCQoKDgwOGg8PGiwkHCQpLCwsLCkpLCksKSwqLSksLCksLCwsLCwsLCksNCkpLCwsLCwpLCksLCwsLCksKSwsKf/AABEIAOQA3QMBIgACEQEDEQH/xAAbAAACAwEBAQAAAAAAAAAAAAAAAwECBAYFB//EAEEQAAEDAgIGBQoEBgICAwAAAAEAAhEDIRIxBEFRYXGBBQYikaETMkJSg7HBwtHwYnKCwxQjkqLh8bKz0uIzQ2P/xAAbAQEBAQEBAQEBAAAAAAAAAAAAAQIDBAYFB//EACoRAQACAQMDAwMEAwAAAAAAAAABAhEDEiEEEzEiQXFhwfAFMlGRobHh/9oADAMBAAIRAxEAPwD4mhCEAhRClASiUIIQCFCEAhCmEEKUIRAhCEEolCEDMmcXe4f+yXK0U9Hc7CGjVJ1AST8IVq3Rj2ibEDYfqs7ozjLWJZUIQtIEIQglCAhQCEIQC6vqIL1vZ/OuUK6rqLnW9n+4g5RQpQqgUIIQgEBCIRRCEAIQEIQhAIQhEAQgFCCUIVqLZcBtI96K6TobQC+m5zRZrsLjqGFrRJ/ztK9PRuiXubYT2g21+1MEHv8ABc30L1kq6K9zqZBD/PY4EseJkSAQQd4INzqJn0ukuv1WpT8nTpUaAIwudTDy8g5gOe44berBg5rw6mhe18x4do1IiHPaY0Co8NgtDnBpGUBxgjdCShC9riEIQqJQhCgEIQgF1XUU3rez+dcqV1XUXOt7P51RyqiFaFCiIQVIChUCFKhBCFKEEKYQhBCFKEEKQEIQCbo+ZMZNceFoB7yEtrSTAzyXu6A406NTDBlrS6YIcJ82CMsJJ34gs2nENVjMvBhC0aTQw3b5p8NcHlcbucZ4WmQgIQioKlCEAiVICFAIQhALquomdb2fzrlV1XUTOt7P9xUctClCFEQoVlCCCoVlBCCIQFMIQRCFKFRCIQhABShNpiBiPIbTtO4f42qBuj0wM9ku3N9UbC6Y3A8VoZU7BxGMUk6vSaTb8pHILNUBgNzc4hzuJ8wdxn9S0axGptRwn8Mx4U1mzpT3+P8AjPRq9m9wLOGstJsRsIJsd41SEmtSwnaDcHaNvw3EEalYOwuMjWQQO4gK7YEsdlNnbCRZ35SIndB1LTnDMgKajCCQbEWP3rUKqFClCAlSFCmVAQoVlVBK6rqIb1vZ/OuVXVdRM63s/nQczCIVlEIiIRClCIqQoV1EIKwiFMIhBVEKyiEEQiFdb+kNIZWe3yVEUgGNbhaS4FwADnknab84RqPGcsFOnOeQz+g3lNp3JcR2W3jV+FnM+ElRpIwksBBDSRIycQYLhu2bo3qa4wgM15u/MchyHiSiQrScS/EbkS88RJnvhaKQ/mAf/k4d9Fzj71np+adpIaPefcE5x/n/AKsPyhZny6U8TP1j7stQXsZyvxE/4VnCWg622PDV9O5Q7Jtot33In4clbRoxAEwCYJ2A2JPDPktOSW9sAekB2fxD1OOzu2LNhT61LC4iQYOYyOxw3HNMdTLxiaCXekAJn8YA8d99dq0yyoViFVBKkKIUoAhQplCgAuq6iG9b2fzrlQuq6im9b2fzoOdhRCbhVCFcNYUhTCtCiFEwrCghXwqCETCkIVoQiYVhClS1k/dhvKAYyfuwG0pzXNg2JAHCXHzSTqAuY3HbZb3iIGW3Wd5+i0fwzsLW9kAkOnaXAQ3a6BGWWIyiEUG5uOTb3yJnsj4xsBSXGbm5O3fmt2lPa1ppAB0ODvKS4XggtDZiMr59k7ViARZadHb2qY34j3j4N8UrRnfzWna9vi4JzPPd+Brh3NwjxWajZzTsII5FZ95dPFI+Z+zU+iPIgek3t5ZtLsJ7iB3nevPletVgaQABiGDBByd2C0i2ouBg7wvO0mkGm12m7TtG/fmDvBWoLwfpDsV8OGwIGotydH6gT3jUl6G7tR6wLbbYlv8AcAhr+yDiu10Bp1A9qRumZG8bVB7JDm21jcRq5H4I5gV5Byk6yAZO45tPOEwUGRLg9pESLQ6dYkW1bc9yppmj4XG1ndpv5TcfRWoaQ63aIwgQCThIBJwnbungmVU8qzUyfzOLv+OFVqVZ1NHBoHjn4ptTSXwJggyRiaxxzyxRPjsSn1Q4ea0b24r95I8EC0IKiEErquomdb2fzrlV1XUQXrez/cQeIAoLU0hVLV0y67VC1VLEzCghOEwVhUFqdCqWKYTBMKCE3CgsUwhbWSficgNpVqj7QMvfvP0V6h1DLxJ2n6JZCiYM0R8GcOICHOMSQ0OAMTIbnEkawmNdBl3nEEnOzfV2y7LcDvMTSaGU8RPnEgMtBw4SC78IJy1kDkhxOEkm7zrzgZk8Sf7VEmMQpWmbiDA8QDPPPmp0fzgdna7rqa7b5zZt/wBItyy5IYOy47Yb3mT/AMY5ozhNHzXncB3uH0TuiSBVaSAYl1zYYQXTxEW1TqKXEUuLx4NP/kp0JglxNuy4Di5pA+Pcsfy7+Jr8feZaawAqU3ahUcOQqk8vOS6v/wAb6dj5J5IBFxiIa4jm1u3Pmp0gy3PKqYG5waZ5GO9UJiq8gWc1zoIsWmHFpGyxCQ1P5/TFQE4mhuIkW2gghxI5NI5qKTpBbNjcbnau/L/SY0gOBaSADINsQHulVqUQHloIImARkRNiujznaQ0YntviBhsXuLOEePLes6fpT+2XtNw4zuMnCfDvG9KdqMgyJtaDrEasu6FI8Af2gTIkZjKfxbzOf+0pWDoIPvv4K9RkjEBYk2mY2Duy4IpRKFJCgBAArquohvW9n865cBdV1FzrcKf7iI8wsVCxa/JqhppFnt2sxCjCtBpquBXLOCMKiE4sUFquUmpEITSxVwK5Z2llqZQ0XE6Pp8bTx9wKadHw+fY+qPO5+rzvuVnuGE+gREAScWLMuOzDb9XFTdEs7WfSnh7paIGTWzMAWAnWdfElKrC8ahYcsz3yeadSGZ2Cefo/XkqNoyQBrIHfZXDOOSqovlG7ktekUy2hTECHOdUJtMkNDQdgDRi/Wm9I6K3yoFIkh+GCR6XmmNoxDO07AlaaWmSD6ZAbkMDWtax0bSBHJZjlZrjgiqOwwfmPjHwVGVYAECzsXHIQd2feU7Sm+aNjR9T70jCs1jhrU4t/X+IbtNoxTBabmMQjIObTc1073NPC222Lo98VASbXE7iCNdtfBbi/E/CcqlNgtMAtYMNhsIj66/PeyDBzFvqkRxgt5iYZw0rbQpzUonCACWDVBLXAOMbcs+OtIwJ1F8AnFdhBa3aTYkHURDe7crLjgmnVvJyOY3G/fr4hApXLYBmIOWsQZOQIOvbuVRTTabJgZkZbxNwff3ojK5XpuAIkSNe2NxTq1YOcQ+xk9oZzOTh6Q358cko08OfEEXB1WKKiswiDBg3B2iY+Co0JuMZGYvlqO2MtUKjEErqeoudbhT/cXLrqeoudbhT/AHEQnCq4VrdQVDSXN+ptZSxBYtDqaoaarO1nNNVLFpwquBMptZfJq2OPNEb/AEu/0eScWKppJljDM2mCQMht95V9KmcJzbIOu5Mkk7chyWnRwASXCbG2/VfVdIFPEd5OfvJWss4IeyGgbbn3D4nmmaGyMbpgtacO0uItHAe8bQioJJ2auGpWoMJDhMBrXEDVm2e+B3BJngrHLRRpRTFUGDT8oAMnCXBtN2+HOM7IG1ee5stHZsXOuIvIZ2dwFv6lv0vs0qYBu/GXcBUdHeZP6Qs9On5l57Tuz6sYb8/lSJxEybMzEfBGlGXnu7gkpz7k7yVXAt14iIYvGbTP1DzBYRnAI5OI+CU8k5/doC0V29ln5fncR70ohIZmCsKbow7UBuIu7AFrl1mxOvFHu1qCojYrhjBeFTTsQZi4vsvmnV2gOMHEDeeIBvvvB3hUYO0IE3FuazMJgvSqQkluRJjvyP3rCSyth3tObTMf4O8LQw5tOR26jqPDVzWZ9jluUZXqUwRLTI1g+cPqN45gJDUFS0ILhdT1FzrcKf7i5UGF1XUQ3rcKf7iI9R1BUdo69R2jqhoLy7n7OHlmglvoff3kvUdQVHaMtbkw8qpRSzQXquoJZ0dN5h5ZpKuBeg/R1VmjTt2mIJjWeULW5NrJUaWtAtDoeYz9IAHkZjepoaO0sqOMy0CIylzgCTymw1ncnnR8ToaMzAHE2CZVB8kRaMTW2FiGNcZ5mpM7+65ZmryTTVWgiQBOK3iD8FpLFfRAMcn0AX3yOG7RG90Dmrlia4ZtPZ28IyYAzObt847LuLjzCKbOy3sxGPtet5tuXxQWp2HsZyINtkmD3wCpa3C0r6o/PDzixVLVrNNU8l98Vvc5bVdJbf8AKGD+wA+Kzli2Vmy92wk++ySWJFuEmvJGFRhTnMVPJbz4fRayxNRWJLW2ADZbIi9y++8Ys9g3LOKoxAExcX2Xz+K1MoAtcHOdkHAai4ECD+lzr/VILI4eHNXLE1lkLtn+FFZ8xOevfGR4/Ra36PPFIfSgEH72JhzmssxKGlS5QAoytK6nqJnW9n+4uVLV1PUQXrez+dB3BoKp0dekaCWaP3rX5PcfQ7HmuoJbqK9M0Up9FXuJsec+glHR16bqCo6kr3E2PJfRUeQhsznaBExYmdl4435+maEwAL5KlWlOzIDVnF78VruM7Hl+QABtmIadUyCT3W5qmkaP2GDWcR7zh+RenpFDVMhtgchmSfGVTTKUkCPNa0R+mT4krXcZ2vDdo6HUcNMn13YeTYc63Es7l6LqKXplKC1vqgA6rntO5gujktRdJq8fySY9nYFoN5O29vdC1uocFNahZvAkf1O+M96s6mcNRXz8PLLVagO0NxB7rrU6ioo0oJOxrvFuEe9b3cOe1gLVDmLU6kqGmtRZzmjMWKuBaTTVCxXczNCaJAcCRIGYOR2jcoqUC0lpF2kgjeDBCbhU1m3BmZAJ2g6we7uIV3M7WE0txj71LO+iPD7zXpYUjSGHUt1s42o8mqbopC6ZpjYd3e5X0dtu+/1XR58clOYum6i51vZ/OuZruvAXUdRKR/ncKfzoy+oFiq5it5VVL18fHUS+z7EqOYlliaXKMS6R1DPYkl1NIdTWwkJcLca7HZllDMzMEZRnM+FrpYpQCYBHm32xnHDukLbVbFjqv3hKqNGU2Hvi/wB8F07zHaYfIzA2kDvUaUJe47XH32W6g0YwTkO1/SCfgspprUarE6TPRoS4A5ZngLnwlYa4xOJOZMnmZK9ZrYa47Yb33MchH6lhey/3tXSNVntsbqUffcqPp2HD4n4J+l12UwC84QSAN52LH0p01TpMY4uD8QBDWHtQS4yZy13XWk2t4hm00pWd0gsQ2lZ3ADxH0SNC6bpVSA0kOPoutssDrXoGn2eJHgP8rVpms4liu28ZrLz3Ukt1Jbn00t1NarqE6bAaSoaa3mkl1GgGNZyW41GJowmmrOaSyIHZcb6+0BAO0dgnmdq0PpIpUwZBMAg8yAS0HdIjmtxdiaMBYsrtJGLDv1X4LfpDYBPwJ1ZkBc5Ury4GMoHGNq9Gn6nk17bMQv0if5h5e5XoVhguMgef3KyPdJJ+9yiV3eLd6pk3RaWJ3C5XZ9SWXrcKf7i5Po1tyb/D7+i7PqWy9bhT+dM+zda+nLrBpgR/FBcu3pXK+uD9e9Mp9LA6858P9r42elvD+iej+XSfxKk6SFzek9ImJGY7ksdPjK4dsO6JurHTXmMwxbt1nFpdP5dQysJvlrjOwyXhjpQbfuFo/j4ESLwY17hzz7lmNG0LNKvUbXIl2zbtg3+KUay8HTumGtbh1hvaGvMg2/1ksWh9Zi6A4QLXg32mNnvXpjptSa5h47amjW0VmeZddSqWcfwx3uA+qQX715ek9N06dMlzgCSIG0NBJjvC853WOjVGBry0usCWuGE6ibLVOn1bYxE4+HLU1dCkzE2jPy9vpPpenR8m17gC4Yrmxxa51DCB3rmdJ67NBdhbiAiCZEmRIN+Nxutdcr0hpxq1HOJJBPZB1N9EbrQFllfs6fQUr+7l83rfqN7cUjEN2kacatZzzaSXRJMQJA8FTT3MxDBNmw6fWDnZbsOFU0Lzvv1gD7yjTC6W4onAyI9XAMPOIXtrEROI9nitMzXM+85VpUyXWtFydg22+5XR6J1udDg5gLWtBEWcYcBJ1T2r21LwqNRuHDa4lxM5gGAI7hvPCF6J50H0g5vMtIb/AHQs6mnW/wC6DT1LafNZdR0X1kFV2B7YcfNw3B3HZbWvRq6Y1rsJt2cZJFgJi/NcFSfBB2XV3aW4uxEyd8m2zgvPbpKzbMcQ9en19ori3MveqdYi2oQYwAwLXi3a7tSz1+mmlzSJEE3m8TrXjPfI33+s+JVJXeNGkezzz1OpMYy9ev084zGuwO6+rbfPck0el3NcDMgOBg3sHAx4Lz5RK3GnWPEOc6158y6Ot0uG+c2CROGZEOEtuNrSDzXhaTVDnEgQNiitENMySLg3ggkAcMIHilBSunFfC6mtbU4lKhEoXRxXbUjau46j9IA+VsRAp/OuEXV9RM63s/nUxlqLTDw9Nrlrpa6xG1KHSjxEGI17eKyOMqFmKRjEus69902rOPh656eJsRbjdUq6bjjDMjMx3Ly1ZjyMtSzGlWPEOlus1bxi9suo0SpGomLuOuPSO5Z9O6UIcXB2EsGJoAaTiLhAE6gJM7htXl0tMe1ufn+4HXsEjwVNPqea0tLXgEvxCCSTblgDe87VyroRFsy9Wr+ozfS2V4JNd2033qrqxOZPf3KiF6cPy8y1VzFKmNZxuPNwaP8Ar8VOhNIbUfqa3CDl2qnZA/pxn9Kb0rSIcxjvQp02xsxMFU85eUqu0tpUx65NTlJYzxDzzRGRS2nKc1twdyuW+KMTZOjsEOg/eF3xhK0oNBGEkjC2Z9bCMYG4GQOCa1sNPH4s+hV9KwucD+FjebabWnxBUjzLrecRWPp/thUk+CZVpgCyUtMRORKIQpRUKQhCCQUIQgfRBcx4ABww8n0gAcJjd2xI3TqSE/QiMbQ4kNJDXEGDhJh3glVGYSQYkGLGRIMGDrCCqEIQC6vqJnW9n865RdX1E/8Au9n86DkyphQhABBCEINGkANe6AIa4iNRDTF+MX4lLr1i9xc4y5xLidpNz4lCEC4UhqEINvTTj/EVt1WoOQeQPAI6ZEVYmQxrGidgptAH3tQhRWFaGOQhGLHv8yeHveo6TMPgepS/6GIQs193W3iPiGQuJVSEIW2AphCFAQhQhBKAEIQELZ0pozWOZh9KlSeeLqbS7xuhCDGpI+/vgoQgmF1XURt63s/3FKFR/9k="/>
          <p:cNvSpPr>
            <a:spLocks noChangeAspect="1" noChangeArrowheads="1"/>
          </p:cNvSpPr>
          <p:nvPr/>
        </p:nvSpPr>
        <p:spPr bwMode="auto">
          <a:xfrm>
            <a:off x="63500" y="-1046163"/>
            <a:ext cx="2105025" cy="2171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pt-BR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179512" y="1876878"/>
            <a:ext cx="8162933" cy="1296144"/>
          </a:xfrm>
        </p:spPr>
        <p:txBody>
          <a:bodyPr/>
          <a:lstStyle/>
          <a:p>
            <a:pPr>
              <a:lnSpc>
                <a:spcPct val="94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dirty="0">
                <a:solidFill>
                  <a:schemeClr val="accent2"/>
                </a:solidFill>
                <a:latin typeface="Times" charset="0"/>
              </a:rPr>
              <a:t>Some Results</a:t>
            </a:r>
            <a:endParaRPr lang="en-GB" sz="2000" b="0" i="1" dirty="0">
              <a:solidFill>
                <a:schemeClr val="accent2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960518"/>
            <a:ext cx="2490070" cy="1514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1000" y="5183951"/>
            <a:ext cx="2430369" cy="1674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034340"/>
            <a:ext cx="2339752" cy="118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11050" y="259963"/>
            <a:ext cx="2670267" cy="1548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upo 8"/>
          <p:cNvGrpSpPr/>
          <p:nvPr/>
        </p:nvGrpSpPr>
        <p:grpSpPr>
          <a:xfrm>
            <a:off x="6732239" y="5085184"/>
            <a:ext cx="2033207" cy="1728316"/>
            <a:chOff x="2428860" y="2000240"/>
            <a:chExt cx="5572164" cy="3794618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428860" y="2000240"/>
              <a:ext cx="5572164" cy="3794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Retângulo 10"/>
            <p:cNvSpPr/>
            <p:nvPr/>
          </p:nvSpPr>
          <p:spPr bwMode="auto">
            <a:xfrm>
              <a:off x="4214810" y="3214686"/>
              <a:ext cx="1571636" cy="35719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pt-BR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4617565" y="2780928"/>
            <a:ext cx="4418931" cy="1885738"/>
            <a:chOff x="539552" y="980728"/>
            <a:chExt cx="8013898" cy="2914650"/>
          </a:xfrm>
        </p:grpSpPr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39552" y="980728"/>
              <a:ext cx="3990975" cy="2914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572000" y="980728"/>
              <a:ext cx="3981450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0080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3" y="4900897"/>
            <a:ext cx="253841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5376453"/>
      </p:ext>
    </p:extLst>
  </p:cSld>
  <p:clrMapOvr>
    <a:masterClrMapping/>
  </p:clrMapOvr>
  <p:transition spd="med"/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01791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2195736" y="332656"/>
            <a:ext cx="46434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UHECR </a:t>
            </a:r>
            <a:r>
              <a:rPr lang="pt-BR" dirty="0" err="1">
                <a:solidFill>
                  <a:schemeClr val="tx1"/>
                </a:solidFill>
              </a:rPr>
              <a:t>spectrum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92080" y="6093296"/>
            <a:ext cx="37617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</a:rPr>
              <a:t>I. </a:t>
            </a:r>
            <a:r>
              <a:rPr lang="en-US" sz="1600" dirty="0" err="1">
                <a:solidFill>
                  <a:schemeClr val="accent4"/>
                </a:solidFill>
              </a:rPr>
              <a:t>Valiño</a:t>
            </a:r>
            <a:r>
              <a:rPr lang="en-US" sz="1600" dirty="0">
                <a:solidFill>
                  <a:schemeClr val="accent4"/>
                </a:solidFill>
              </a:rPr>
              <a:t> for Auger </a:t>
            </a:r>
            <a:r>
              <a:rPr lang="en-US" sz="1600" dirty="0" err="1">
                <a:solidFill>
                  <a:schemeClr val="accent4"/>
                </a:solidFill>
              </a:rPr>
              <a:t>Collab</a:t>
            </a:r>
            <a:r>
              <a:rPr lang="en-US" sz="1600" dirty="0">
                <a:solidFill>
                  <a:schemeClr val="accent4"/>
                </a:solidFill>
              </a:rPr>
              <a:t>., ICRC (2015)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683568" y="5301208"/>
            <a:ext cx="66967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charset="2"/>
              <a:buChar char="Ø"/>
            </a:pPr>
            <a:r>
              <a:rPr lang="en-US" sz="2000" dirty="0">
                <a:solidFill>
                  <a:schemeClr val="accent4"/>
                </a:solidFill>
              </a:rPr>
              <a:t> systematic uncertainty on the energy scale: 14% </a:t>
            </a:r>
          </a:p>
          <a:p>
            <a:pPr marL="342900" indent="-342900">
              <a:buFont typeface="Wingdings" charset="2"/>
              <a:buChar char="Ø"/>
            </a:pPr>
            <a:r>
              <a:rPr lang="fr-FR" sz="2000" dirty="0">
                <a:solidFill>
                  <a:schemeClr val="accent4"/>
                </a:solidFill>
              </a:rPr>
              <a:t>flux </a:t>
            </a:r>
            <a:r>
              <a:rPr lang="fr-FR" sz="2000" dirty="0" err="1">
                <a:solidFill>
                  <a:schemeClr val="accent4"/>
                </a:solidFill>
              </a:rPr>
              <a:t>uncertainty</a:t>
            </a:r>
            <a:r>
              <a:rPr lang="fr-FR" sz="2000" dirty="0">
                <a:solidFill>
                  <a:schemeClr val="accent4"/>
                </a:solidFill>
              </a:rPr>
              <a:t>: 6% (SD)</a:t>
            </a:r>
            <a:endParaRPr lang="en-US" sz="20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186422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288"/>
            <a:ext cx="8853487" cy="683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9544985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6"/>
            <a:ext cx="4817335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844824"/>
            <a:ext cx="396569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0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5229200"/>
            <a:ext cx="74866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793029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F2D6741-384C-804E-9EDF-580DDE34E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618" y="332656"/>
            <a:ext cx="6818650" cy="327819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B9F0168-92A4-4A37-9C70-AFFD06DE97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856" y="3610853"/>
            <a:ext cx="7164288" cy="276613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CEDE80B-BF88-2B04-2B69-2A49A0C6F6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056" y="6525344"/>
            <a:ext cx="3962400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48524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2"/>
          <p:cNvSpPr txBox="1"/>
          <p:nvPr/>
        </p:nvSpPr>
        <p:spPr>
          <a:xfrm>
            <a:off x="2051720" y="357166"/>
            <a:ext cx="530636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Combined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fit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of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spectrum</a:t>
            </a:r>
            <a:r>
              <a:rPr lang="pt-BR" dirty="0">
                <a:solidFill>
                  <a:schemeClr val="tx1"/>
                </a:solidFill>
              </a:rPr>
              <a:t> &amp; </a:t>
            </a:r>
            <a:r>
              <a:rPr lang="pt-BR" dirty="0" err="1">
                <a:solidFill>
                  <a:schemeClr val="tx1"/>
                </a:solidFill>
              </a:rPr>
              <a:t>composition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6056" y="6237312"/>
            <a:ext cx="41327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</a:rPr>
              <a:t>A. di </a:t>
            </a:r>
            <a:r>
              <a:rPr lang="en-US" sz="1600" dirty="0" err="1">
                <a:solidFill>
                  <a:schemeClr val="accent4"/>
                </a:solidFill>
              </a:rPr>
              <a:t>Matteo</a:t>
            </a:r>
            <a:r>
              <a:rPr lang="en-US" sz="1600" dirty="0">
                <a:solidFill>
                  <a:schemeClr val="accent4"/>
                </a:solidFill>
              </a:rPr>
              <a:t> for Auger </a:t>
            </a:r>
            <a:r>
              <a:rPr lang="en-US" sz="1600" dirty="0" err="1">
                <a:solidFill>
                  <a:schemeClr val="accent4"/>
                </a:solidFill>
              </a:rPr>
              <a:t>Collab</a:t>
            </a:r>
            <a:r>
              <a:rPr lang="en-US" sz="1600" dirty="0">
                <a:solidFill>
                  <a:schemeClr val="accent4"/>
                </a:solidFill>
              </a:rPr>
              <a:t>., ICRC (2015)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40768"/>
            <a:ext cx="9144000" cy="318052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95536" y="4725144"/>
            <a:ext cx="86409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4"/>
                </a:solidFill>
              </a:rPr>
              <a:t>Partial spectra are grouped according to the mass number:</a:t>
            </a:r>
          </a:p>
          <a:p>
            <a:r>
              <a:rPr lang="en-US" sz="2000" dirty="0">
                <a:solidFill>
                  <a:schemeClr val="accent4"/>
                </a:solidFill>
              </a:rPr>
              <a:t>A = 1 (</a:t>
            </a:r>
            <a:r>
              <a:rPr lang="en-US" sz="2000" dirty="0">
                <a:solidFill>
                  <a:srgbClr val="FF0000"/>
                </a:solidFill>
              </a:rPr>
              <a:t>red</a:t>
            </a:r>
            <a:r>
              <a:rPr lang="en-US" sz="2000" dirty="0">
                <a:solidFill>
                  <a:schemeClr val="accent4"/>
                </a:solidFill>
              </a:rPr>
              <a:t>), 2 ≤ A ≤ 4 (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gray</a:t>
            </a:r>
            <a:r>
              <a:rPr lang="en-US" sz="2000" dirty="0">
                <a:solidFill>
                  <a:schemeClr val="accent4"/>
                </a:solidFill>
              </a:rPr>
              <a:t>), 5 ≤ A ≤ 26 (</a:t>
            </a:r>
            <a:r>
              <a:rPr lang="en-US" sz="2000" dirty="0">
                <a:solidFill>
                  <a:srgbClr val="00FF00"/>
                </a:solidFill>
              </a:rPr>
              <a:t>green</a:t>
            </a:r>
            <a:r>
              <a:rPr lang="en-US" sz="2000" dirty="0">
                <a:solidFill>
                  <a:schemeClr val="accent4"/>
                </a:solidFill>
              </a:rPr>
              <a:t>), 27 ≤ A (</a:t>
            </a:r>
            <a:r>
              <a:rPr lang="en-US" sz="2000" dirty="0">
                <a:solidFill>
                  <a:srgbClr val="3366FF"/>
                </a:solidFill>
              </a:rPr>
              <a:t>blue</a:t>
            </a:r>
            <a:r>
              <a:rPr lang="en-US" sz="2000" dirty="0">
                <a:solidFill>
                  <a:schemeClr val="accent4"/>
                </a:solidFill>
              </a:rPr>
              <a:t>), and total (</a:t>
            </a:r>
            <a:r>
              <a:rPr lang="en-US" sz="2000" dirty="0">
                <a:solidFill>
                  <a:srgbClr val="996633"/>
                </a:solidFill>
              </a:rPr>
              <a:t>brown</a:t>
            </a:r>
            <a:r>
              <a:rPr lang="en-US" sz="2000" dirty="0">
                <a:solidFill>
                  <a:schemeClr val="accent4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02687978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339752" y="357166"/>
            <a:ext cx="46434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Anisotropy</a:t>
            </a:r>
            <a:r>
              <a:rPr lang="pt-BR" dirty="0">
                <a:solidFill>
                  <a:schemeClr val="tx1"/>
                </a:solidFill>
              </a:rPr>
              <a:t>: </a:t>
            </a:r>
            <a:r>
              <a:rPr lang="pt-BR" dirty="0" err="1">
                <a:solidFill>
                  <a:schemeClr val="tx1"/>
                </a:solidFill>
              </a:rPr>
              <a:t>dipole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searches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5616" y="5263634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Ø"/>
            </a:pPr>
            <a:r>
              <a:rPr lang="en-US" sz="2000" dirty="0">
                <a:solidFill>
                  <a:schemeClr val="accent4"/>
                </a:solidFill>
              </a:rPr>
              <a:t>Largest departure from isotropy for E &gt; 8 </a:t>
            </a:r>
            <a:r>
              <a:rPr lang="en-US" sz="2000" dirty="0" err="1">
                <a:solidFill>
                  <a:schemeClr val="accent4"/>
                </a:solidFill>
              </a:rPr>
              <a:t>EeV</a:t>
            </a:r>
            <a:r>
              <a:rPr lang="en-US" sz="2000" dirty="0">
                <a:solidFill>
                  <a:schemeClr val="accent4"/>
                </a:solidFill>
              </a:rPr>
              <a:t> with (4 ± 1)% amplitude in the 1</a:t>
            </a:r>
            <a:r>
              <a:rPr lang="en-US" sz="2000" baseline="30000" dirty="0">
                <a:solidFill>
                  <a:schemeClr val="accent4"/>
                </a:solidFill>
              </a:rPr>
              <a:t>st</a:t>
            </a:r>
            <a:r>
              <a:rPr lang="en-US" sz="2000" dirty="0">
                <a:solidFill>
                  <a:schemeClr val="accent4"/>
                </a:solidFill>
              </a:rPr>
              <a:t> harmonic in 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23928" y="6341258"/>
            <a:ext cx="5184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x-none" sz="2000" dirty="0">
                <a:solidFill>
                  <a:schemeClr val="accent4"/>
                </a:solidFill>
              </a:rPr>
              <a:t>I. Al Samarai for Auger Collab., ICRC (2015) </a:t>
            </a:r>
            <a:endParaRPr lang="en-US" sz="2000" dirty="0">
              <a:solidFill>
                <a:schemeClr val="accent4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0888"/>
            <a:ext cx="9108504" cy="2554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0648"/>
            <a:ext cx="2110579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47477705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339752" y="357166"/>
            <a:ext cx="46434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Anisotropy</a:t>
            </a:r>
            <a:r>
              <a:rPr lang="pt-BR" dirty="0">
                <a:solidFill>
                  <a:schemeClr val="tx1"/>
                </a:solidFill>
              </a:rPr>
              <a:t>: </a:t>
            </a:r>
            <a:r>
              <a:rPr lang="pt-BR" dirty="0" err="1">
                <a:solidFill>
                  <a:schemeClr val="tx1"/>
                </a:solidFill>
              </a:rPr>
              <a:t>dipole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searches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3928" y="6341258"/>
            <a:ext cx="5184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x-none" sz="2000" dirty="0">
                <a:solidFill>
                  <a:schemeClr val="accent4"/>
                </a:solidFill>
              </a:rPr>
              <a:t>I. Al Samarai for Auger Collab., ICRC (2015) </a:t>
            </a:r>
            <a:endParaRPr lang="en-US" sz="2000" dirty="0">
              <a:solidFill>
                <a:schemeClr val="accent4"/>
              </a:solidFill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2110579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700808"/>
            <a:ext cx="8812088" cy="3239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115616" y="5263634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charset="2"/>
              <a:buChar char="Ø"/>
            </a:pPr>
            <a:r>
              <a:rPr lang="en-US" sz="2000" dirty="0">
                <a:solidFill>
                  <a:schemeClr val="accent4"/>
                </a:solidFill>
              </a:rPr>
              <a:t>Phase transition from 270º to 90º at ~ 1 </a:t>
            </a:r>
            <a:r>
              <a:rPr lang="en-US" sz="2000" dirty="0" err="1">
                <a:solidFill>
                  <a:schemeClr val="accent4"/>
                </a:solidFill>
              </a:rPr>
              <a:t>EeV</a:t>
            </a:r>
            <a:endParaRPr lang="en-US" sz="20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03471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339752" y="357166"/>
            <a:ext cx="46434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Small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scale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anisotropy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3928" y="6341258"/>
            <a:ext cx="5184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x-none" sz="2000" dirty="0">
                <a:solidFill>
                  <a:schemeClr val="accent4"/>
                </a:solidFill>
              </a:rPr>
              <a:t>J. Aublin for Auger Collab., ICRC (2015) </a:t>
            </a:r>
            <a:endParaRPr lang="en-US" sz="2000" dirty="0">
              <a:solidFill>
                <a:schemeClr val="accent4"/>
              </a:solidFill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115616" y="5263634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charset="2"/>
              <a:buChar char="Ø"/>
            </a:pPr>
            <a:r>
              <a:rPr lang="en-US" sz="2000" dirty="0">
                <a:solidFill>
                  <a:schemeClr val="accent4"/>
                </a:solidFill>
              </a:rPr>
              <a:t>Search for localized excess flux: not significant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39900"/>
            <a:ext cx="9144000" cy="336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062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0B110C9-39B5-A428-97FD-96F2587F8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" y="238125"/>
            <a:ext cx="8439150" cy="638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613260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96752"/>
            <a:ext cx="9144000" cy="356723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339752" y="357166"/>
            <a:ext cx="46434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Small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scale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anisotropy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3928" y="6341258"/>
            <a:ext cx="5184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x-none" sz="2000" dirty="0">
                <a:solidFill>
                  <a:schemeClr val="accent4"/>
                </a:solidFill>
              </a:rPr>
              <a:t>J. Aublin for Auger Collab., ICRC (2015) </a:t>
            </a:r>
            <a:endParaRPr lang="en-US" sz="2000" dirty="0">
              <a:solidFill>
                <a:schemeClr val="accent4"/>
              </a:solidFill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475656" y="4941168"/>
            <a:ext cx="5904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Ø"/>
            </a:pPr>
            <a:r>
              <a:rPr lang="en-US" sz="2000" dirty="0">
                <a:solidFill>
                  <a:schemeClr val="accent4"/>
                </a:solidFill>
              </a:rPr>
              <a:t>Cross-correlated with flux limited catalog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000" dirty="0">
                <a:solidFill>
                  <a:schemeClr val="accent4"/>
                </a:solidFill>
              </a:rPr>
              <a:t>Cross-correlated with bright AGNs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000" dirty="0">
                <a:solidFill>
                  <a:schemeClr val="accent4"/>
                </a:solidFill>
              </a:rPr>
              <a:t>The Cen A region</a:t>
            </a:r>
          </a:p>
        </p:txBody>
      </p:sp>
    </p:spTree>
    <p:extLst>
      <p:ext uri="{BB962C8B-B14F-4D97-AF65-F5344CB8AC3E}">
        <p14:creationId xmlns:p14="http://schemas.microsoft.com/office/powerpoint/2010/main" val="1410149986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556792"/>
            <a:ext cx="6954301" cy="4752528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1619672" y="1124744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pt-BR" sz="1800" dirty="0">
                <a:solidFill>
                  <a:schemeClr val="accent4"/>
                </a:solidFill>
              </a:rPr>
              <a:t>(a) </a:t>
            </a:r>
            <a:r>
              <a:rPr lang="pt-BR" sz="1800" dirty="0" err="1">
                <a:solidFill>
                  <a:schemeClr val="accent4"/>
                </a:solidFill>
              </a:rPr>
              <a:t>Photon</a:t>
            </a:r>
            <a:r>
              <a:rPr lang="pt-BR" sz="1800" dirty="0">
                <a:solidFill>
                  <a:schemeClr val="accent4"/>
                </a:solidFill>
              </a:rPr>
              <a:t> </a:t>
            </a:r>
            <a:r>
              <a:rPr lang="pt-BR" sz="1800" dirty="0" err="1">
                <a:solidFill>
                  <a:schemeClr val="accent4"/>
                </a:solidFill>
              </a:rPr>
              <a:t>shower</a:t>
            </a:r>
            <a:r>
              <a:rPr lang="pt-BR" sz="1800" dirty="0">
                <a:solidFill>
                  <a:schemeClr val="accent4"/>
                </a:solidFill>
              </a:rPr>
              <a:t>     (b) </a:t>
            </a:r>
            <a:r>
              <a:rPr lang="pt-BR" sz="1800" dirty="0" err="1">
                <a:solidFill>
                  <a:schemeClr val="accent4"/>
                </a:solidFill>
              </a:rPr>
              <a:t>Proton</a:t>
            </a:r>
            <a:r>
              <a:rPr lang="pt-BR" sz="1800" dirty="0">
                <a:solidFill>
                  <a:schemeClr val="accent4"/>
                </a:solidFill>
              </a:rPr>
              <a:t> </a:t>
            </a:r>
            <a:r>
              <a:rPr lang="pt-BR" sz="1800" dirty="0" err="1">
                <a:solidFill>
                  <a:schemeClr val="accent4"/>
                </a:solidFill>
              </a:rPr>
              <a:t>shower</a:t>
            </a:r>
            <a:r>
              <a:rPr lang="pt-BR" sz="1800" dirty="0">
                <a:solidFill>
                  <a:schemeClr val="accent4"/>
                </a:solidFill>
              </a:rPr>
              <a:t>         (c) </a:t>
            </a:r>
            <a:r>
              <a:rPr lang="pt-BR" sz="1800" dirty="0" err="1">
                <a:solidFill>
                  <a:schemeClr val="accent4"/>
                </a:solidFill>
              </a:rPr>
              <a:t>Iron</a:t>
            </a:r>
            <a:r>
              <a:rPr lang="pt-BR" sz="1800" dirty="0">
                <a:solidFill>
                  <a:schemeClr val="accent4"/>
                </a:solidFill>
              </a:rPr>
              <a:t> </a:t>
            </a:r>
            <a:r>
              <a:rPr lang="pt-BR" sz="1800" dirty="0" err="1">
                <a:solidFill>
                  <a:schemeClr val="accent4"/>
                </a:solidFill>
              </a:rPr>
              <a:t>shower</a:t>
            </a:r>
            <a:endParaRPr lang="pt-BR" sz="18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28641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11125"/>
            <a:ext cx="8496300" cy="674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05635380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61913"/>
            <a:ext cx="7575550" cy="655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312404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66" y="1700808"/>
            <a:ext cx="902768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2"/>
          <p:cNvSpPr txBox="1"/>
          <p:nvPr/>
        </p:nvSpPr>
        <p:spPr>
          <a:xfrm>
            <a:off x="2051720" y="357166"/>
            <a:ext cx="530636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Shower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maximum</a:t>
            </a:r>
            <a:r>
              <a:rPr lang="pt-BR" dirty="0">
                <a:solidFill>
                  <a:schemeClr val="tx1"/>
                </a:solidFill>
              </a:rPr>
              <a:t> &amp; </a:t>
            </a:r>
            <a:r>
              <a:rPr lang="pt-BR" dirty="0" err="1">
                <a:solidFill>
                  <a:schemeClr val="tx1"/>
                </a:solidFill>
              </a:rPr>
              <a:t>composition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1C1D49D-4A38-1C3D-400C-F16EB200F0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5597"/>
            <a:ext cx="9144000" cy="521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416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75628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5"/>
          <p:cNvSpPr txBox="1"/>
          <p:nvPr/>
        </p:nvSpPr>
        <p:spPr>
          <a:xfrm>
            <a:off x="2555776" y="404664"/>
            <a:ext cx="46434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p-Air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cross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section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933056"/>
            <a:ext cx="753427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076056" y="6453336"/>
            <a:ext cx="3821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</a:rPr>
              <a:t>R. Ulrich for Auger </a:t>
            </a:r>
            <a:r>
              <a:rPr lang="en-US" sz="1600" dirty="0" err="1">
                <a:solidFill>
                  <a:schemeClr val="accent4"/>
                </a:solidFill>
              </a:rPr>
              <a:t>Collab</a:t>
            </a:r>
            <a:r>
              <a:rPr lang="en-US" sz="1600" dirty="0">
                <a:solidFill>
                  <a:schemeClr val="accent4"/>
                </a:solidFill>
              </a:rPr>
              <a:t>., ICRC (2015)</a:t>
            </a:r>
          </a:p>
        </p:txBody>
      </p:sp>
    </p:spTree>
    <p:extLst>
      <p:ext uri="{BB962C8B-B14F-4D97-AF65-F5344CB8AC3E}">
        <p14:creationId xmlns:p14="http://schemas.microsoft.com/office/powerpoint/2010/main" val="81181131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24744"/>
            <a:ext cx="702222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5"/>
          <p:cNvSpPr txBox="1"/>
          <p:nvPr/>
        </p:nvSpPr>
        <p:spPr>
          <a:xfrm>
            <a:off x="2555776" y="404664"/>
            <a:ext cx="46434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p-Air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cross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section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076056" y="6453336"/>
            <a:ext cx="3821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</a:rPr>
              <a:t>R. Ulrich for Auger </a:t>
            </a:r>
            <a:r>
              <a:rPr lang="en-US" sz="1600" dirty="0" err="1">
                <a:solidFill>
                  <a:schemeClr val="accent4"/>
                </a:solidFill>
              </a:rPr>
              <a:t>Collab</a:t>
            </a:r>
            <a:r>
              <a:rPr lang="en-US" sz="1600" dirty="0">
                <a:solidFill>
                  <a:schemeClr val="accent4"/>
                </a:solidFill>
              </a:rPr>
              <a:t>., ICRC (2015)</a:t>
            </a:r>
          </a:p>
        </p:txBody>
      </p:sp>
    </p:spTree>
    <p:extLst>
      <p:ext uri="{BB962C8B-B14F-4D97-AF65-F5344CB8AC3E}">
        <p14:creationId xmlns:p14="http://schemas.microsoft.com/office/powerpoint/2010/main" val="114917862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5"/>
          <p:cNvSpPr txBox="1"/>
          <p:nvPr/>
        </p:nvSpPr>
        <p:spPr>
          <a:xfrm>
            <a:off x="2555776" y="404664"/>
            <a:ext cx="46434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Inelastic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proton-proton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cross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section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104" y="6453336"/>
            <a:ext cx="35261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</a:rPr>
              <a:t>Phys. Rev. </a:t>
            </a:r>
            <a:r>
              <a:rPr lang="en-US" sz="1600" dirty="0" err="1">
                <a:solidFill>
                  <a:schemeClr val="accent4"/>
                </a:solidFill>
              </a:rPr>
              <a:t>Lett</a:t>
            </a:r>
            <a:r>
              <a:rPr lang="en-US" sz="1600" dirty="0">
                <a:solidFill>
                  <a:schemeClr val="accent4"/>
                </a:solidFill>
              </a:rPr>
              <a:t>., 109, 062002 (2012)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707" y="908720"/>
            <a:ext cx="9065293" cy="5400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4645676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83585" y="6402814"/>
            <a:ext cx="38105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</a:rPr>
              <a:t>C. </a:t>
            </a:r>
            <a:r>
              <a:rPr lang="en-US" sz="1600" dirty="0" err="1">
                <a:solidFill>
                  <a:schemeClr val="accent4"/>
                </a:solidFill>
              </a:rPr>
              <a:t>Bleve</a:t>
            </a:r>
            <a:r>
              <a:rPr lang="en-US" sz="1600" dirty="0">
                <a:solidFill>
                  <a:schemeClr val="accent4"/>
                </a:solidFill>
              </a:rPr>
              <a:t> for Auger </a:t>
            </a:r>
            <a:r>
              <a:rPr lang="en-US" sz="1600" dirty="0" err="1">
                <a:solidFill>
                  <a:schemeClr val="accent4"/>
                </a:solidFill>
              </a:rPr>
              <a:t>Collab</a:t>
            </a:r>
            <a:r>
              <a:rPr lang="en-US" sz="1600" dirty="0">
                <a:solidFill>
                  <a:schemeClr val="accent4"/>
                </a:solidFill>
              </a:rPr>
              <a:t>., ICRC (2015)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93504" y="1916832"/>
            <a:ext cx="5715000" cy="3759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196752"/>
            <a:ext cx="3296700" cy="22322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27443" y="3789040"/>
            <a:ext cx="3740295" cy="3068960"/>
          </a:xfrm>
          <a:prstGeom prst="rect">
            <a:avLst/>
          </a:prstGeom>
        </p:spPr>
      </p:pic>
      <p:sp>
        <p:nvSpPr>
          <p:cNvPr id="9" name="CaixaDeTexto 4"/>
          <p:cNvSpPr txBox="1"/>
          <p:nvPr/>
        </p:nvSpPr>
        <p:spPr>
          <a:xfrm>
            <a:off x="2123728" y="332656"/>
            <a:ext cx="4643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Photon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induced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showers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185418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051720" y="332656"/>
            <a:ext cx="46434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Upper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limits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on</a:t>
            </a:r>
            <a:r>
              <a:rPr lang="pt-BR" dirty="0">
                <a:solidFill>
                  <a:schemeClr val="tx1"/>
                </a:solidFill>
              </a:rPr>
              <a:t> UHE </a:t>
            </a:r>
            <a:r>
              <a:rPr lang="pt-BR" dirty="0" err="1">
                <a:solidFill>
                  <a:schemeClr val="tx1"/>
                </a:solidFill>
              </a:rPr>
              <a:t>photons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67EEB02-FE46-8AD8-626B-35D56CDED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890587"/>
            <a:ext cx="7162800" cy="507682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2EAF483-967C-37BB-0B2B-027C4B6AC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8264" y="5967412"/>
            <a:ext cx="1562100" cy="2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96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8994" name="Picture 2" descr="Resultado de imagem para s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0729" y="1"/>
            <a:ext cx="121510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9234" name="Picture 2" descr="http://www.scielo.br/img/revistas/rbef/v36n2/16f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310745"/>
            <a:ext cx="6342806" cy="350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870914"/>
      </p:ext>
    </p:extLst>
  </p:cSld>
  <p:clrMapOvr>
    <a:masterClrMapping/>
  </p:clrMapOvr>
  <p:transition spd="med"/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051720" y="332656"/>
            <a:ext cx="464347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Correlation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of</a:t>
            </a:r>
            <a:r>
              <a:rPr lang="pt-BR" dirty="0">
                <a:solidFill>
                  <a:schemeClr val="tx1"/>
                </a:solidFill>
              </a:rPr>
              <a:t> UHE </a:t>
            </a:r>
            <a:r>
              <a:rPr lang="pt-BR" dirty="0" err="1">
                <a:solidFill>
                  <a:schemeClr val="tx1"/>
                </a:solidFill>
              </a:rPr>
              <a:t>photons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and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Gravitational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Waves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D5B5757-2AFA-1B58-406F-80524428D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980728"/>
            <a:ext cx="8153400" cy="5353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4522825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4864"/>
            <a:ext cx="9144000" cy="265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4"/>
          <p:cNvSpPr txBox="1"/>
          <p:nvPr/>
        </p:nvSpPr>
        <p:spPr>
          <a:xfrm>
            <a:off x="2123728" y="332656"/>
            <a:ext cx="464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accent4"/>
                </a:solidFill>
              </a:rPr>
              <a:t>Neutrino </a:t>
            </a:r>
            <a:r>
              <a:rPr lang="pt-BR" dirty="0" err="1">
                <a:solidFill>
                  <a:schemeClr val="accent4"/>
                </a:solidFill>
              </a:rPr>
              <a:t>induced</a:t>
            </a:r>
            <a:r>
              <a:rPr lang="pt-BR" dirty="0">
                <a:solidFill>
                  <a:schemeClr val="accent4"/>
                </a:solidFill>
              </a:rPr>
              <a:t> </a:t>
            </a:r>
            <a:r>
              <a:rPr lang="pt-BR" dirty="0" err="1">
                <a:solidFill>
                  <a:schemeClr val="accent4"/>
                </a:solidFill>
              </a:rPr>
              <a:t>showers</a:t>
            </a:r>
            <a:endParaRPr lang="pt-BR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88496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051720" y="332656"/>
            <a:ext cx="46434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Diffuse</a:t>
            </a:r>
            <a:r>
              <a:rPr lang="pt-BR" dirty="0">
                <a:solidFill>
                  <a:schemeClr val="tx1"/>
                </a:solidFill>
              </a:rPr>
              <a:t> UHE neutrino </a:t>
            </a:r>
            <a:r>
              <a:rPr lang="pt-BR" dirty="0" err="1">
                <a:solidFill>
                  <a:schemeClr val="tx1"/>
                </a:solidFill>
              </a:rPr>
              <a:t>limits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83585" y="6402814"/>
            <a:ext cx="38105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</a:rPr>
              <a:t>C. </a:t>
            </a:r>
            <a:r>
              <a:rPr lang="en-US" sz="1600" dirty="0" err="1">
                <a:solidFill>
                  <a:schemeClr val="accent4"/>
                </a:solidFill>
              </a:rPr>
              <a:t>Bleve</a:t>
            </a:r>
            <a:r>
              <a:rPr lang="en-US" sz="1600" dirty="0">
                <a:solidFill>
                  <a:schemeClr val="accent4"/>
                </a:solidFill>
              </a:rPr>
              <a:t> for Auger </a:t>
            </a:r>
            <a:r>
              <a:rPr lang="en-US" sz="1600" dirty="0" err="1">
                <a:solidFill>
                  <a:schemeClr val="accent4"/>
                </a:solidFill>
              </a:rPr>
              <a:t>Collab</a:t>
            </a:r>
            <a:r>
              <a:rPr lang="en-US" sz="1600" dirty="0">
                <a:solidFill>
                  <a:schemeClr val="accent4"/>
                </a:solidFill>
              </a:rPr>
              <a:t>., ICRC (2015)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052736"/>
            <a:ext cx="7344816" cy="527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550807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85860"/>
            <a:ext cx="3876675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14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268760"/>
            <a:ext cx="4276725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aixaDeTexto 3"/>
          <p:cNvSpPr txBox="1"/>
          <p:nvPr/>
        </p:nvSpPr>
        <p:spPr>
          <a:xfrm>
            <a:off x="2571736" y="357166"/>
            <a:ext cx="507209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err="1">
                <a:solidFill>
                  <a:schemeClr val="tx1"/>
                </a:solidFill>
              </a:rPr>
              <a:t>Muon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excess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4869160"/>
            <a:ext cx="42819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</a:rPr>
              <a:t>Calibration curve for shower size (N</a:t>
            </a:r>
            <a:r>
              <a:rPr lang="en-US" sz="1600" baseline="-25000" dirty="0">
                <a:solidFill>
                  <a:schemeClr val="accent4"/>
                </a:solidFill>
              </a:rPr>
              <a:t>19</a:t>
            </a:r>
            <a:r>
              <a:rPr lang="en-US" sz="1600" dirty="0">
                <a:solidFill>
                  <a:schemeClr val="accent4"/>
                </a:solidFill>
              </a:rPr>
              <a:t>) </a:t>
            </a:r>
            <a:r>
              <a:rPr lang="en-US" sz="1600" dirty="0" err="1">
                <a:solidFill>
                  <a:schemeClr val="accent4"/>
                </a:solidFill>
              </a:rPr>
              <a:t>muon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br>
              <a:rPr lang="en-US" sz="1600" dirty="0">
                <a:solidFill>
                  <a:schemeClr val="accent4"/>
                </a:solidFill>
              </a:rPr>
            </a:br>
            <a:r>
              <a:rPr lang="en-US" sz="1600" dirty="0">
                <a:solidFill>
                  <a:schemeClr val="accent4"/>
                </a:solidFill>
              </a:rPr>
              <a:t>estimator given by very inclined showers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16016" y="4221088"/>
            <a:ext cx="44662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</a:rPr>
              <a:t>Number of </a:t>
            </a:r>
            <a:r>
              <a:rPr lang="en-US" sz="1600" dirty="0" err="1">
                <a:solidFill>
                  <a:schemeClr val="accent4"/>
                </a:solidFill>
              </a:rPr>
              <a:t>muons</a:t>
            </a:r>
            <a:r>
              <a:rPr lang="en-US" sz="1600" dirty="0">
                <a:solidFill>
                  <a:schemeClr val="accent4"/>
                </a:solidFill>
              </a:rPr>
              <a:t> estimated at 1000 m in data </a:t>
            </a:r>
            <a:br>
              <a:rPr lang="en-US" sz="1600" dirty="0">
                <a:solidFill>
                  <a:schemeClr val="accent4"/>
                </a:solidFill>
              </a:rPr>
            </a:br>
            <a:r>
              <a:rPr lang="en-US" sz="1600" dirty="0">
                <a:solidFill>
                  <a:schemeClr val="accent4"/>
                </a:solidFill>
              </a:rPr>
              <a:t>relative to the predictions of simulations (by </a:t>
            </a:r>
            <a:br>
              <a:rPr lang="en-US" sz="1600" dirty="0">
                <a:solidFill>
                  <a:schemeClr val="accent4"/>
                </a:solidFill>
              </a:rPr>
            </a:br>
            <a:r>
              <a:rPr lang="en-US" sz="1600" dirty="0">
                <a:solidFill>
                  <a:schemeClr val="accent4"/>
                </a:solidFill>
              </a:rPr>
              <a:t>QGSJET II).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44008" y="5661248"/>
            <a:ext cx="4464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</a:rPr>
              <a:t>H.P. </a:t>
            </a:r>
            <a:r>
              <a:rPr lang="en-US" sz="1600" dirty="0" err="1">
                <a:solidFill>
                  <a:schemeClr val="accent4"/>
                </a:solidFill>
              </a:rPr>
              <a:t>Dembinsky</a:t>
            </a:r>
            <a:r>
              <a:rPr lang="en-US" sz="1600" dirty="0">
                <a:solidFill>
                  <a:schemeClr val="accent4"/>
                </a:solidFill>
              </a:rPr>
              <a:t> for Auger </a:t>
            </a:r>
            <a:r>
              <a:rPr lang="en-US" sz="1600" dirty="0" err="1">
                <a:solidFill>
                  <a:schemeClr val="accent4"/>
                </a:solidFill>
              </a:rPr>
              <a:t>Collab</a:t>
            </a:r>
            <a:r>
              <a:rPr lang="en-US" sz="1600" dirty="0">
                <a:solidFill>
                  <a:schemeClr val="accent4"/>
                </a:solidFill>
              </a:rPr>
              <a:t>., ICRC (2011)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230275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635" y="714367"/>
            <a:ext cx="4976665" cy="3699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03648" y="260648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Auger Prime (upgrade)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72300" y="3952632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4"/>
                </a:solidFill>
              </a:rPr>
              <a:t>A. </a:t>
            </a:r>
            <a:r>
              <a:rPr lang="en-US" sz="1200" dirty="0" err="1">
                <a:solidFill>
                  <a:schemeClr val="accent4"/>
                </a:solidFill>
              </a:rPr>
              <a:t>Haungs</a:t>
            </a:r>
            <a:r>
              <a:rPr lang="en-US" sz="1200" dirty="0">
                <a:solidFill>
                  <a:schemeClr val="accent4"/>
                </a:solidFill>
              </a:rPr>
              <a:t> for Auger </a:t>
            </a:r>
            <a:r>
              <a:rPr lang="en-US" sz="1200" dirty="0" err="1">
                <a:solidFill>
                  <a:schemeClr val="accent4"/>
                </a:solidFill>
              </a:rPr>
              <a:t>Collab</a:t>
            </a:r>
            <a:r>
              <a:rPr lang="en-US" sz="1200" dirty="0">
                <a:solidFill>
                  <a:schemeClr val="accent4"/>
                </a:solidFill>
              </a:rPr>
              <a:t>., ICRC (2015)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F66FDB1-A889-B06D-5F91-F12BC53864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635" y="4569148"/>
            <a:ext cx="2011929" cy="228885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C526F05-BF88-2556-C3BB-75C44829FA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4582" y="4505658"/>
            <a:ext cx="3589784" cy="230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09172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0" y="404813"/>
            <a:ext cx="914400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 dirty="0">
                <a:solidFill>
                  <a:srgbClr val="002060"/>
                </a:solidFill>
                <a:latin typeface="Calibri" charset="0"/>
              </a:rPr>
              <a:t>CTA </a:t>
            </a:r>
            <a:r>
              <a:rPr lang="pt-BR" altLang="pt-BR" sz="3600" dirty="0" err="1">
                <a:solidFill>
                  <a:srgbClr val="002060"/>
                </a:solidFill>
                <a:latin typeface="Calibri" charset="0"/>
              </a:rPr>
              <a:t>conception</a:t>
            </a:r>
            <a:r>
              <a:rPr lang="pt-BR" altLang="pt-BR" sz="3600" dirty="0">
                <a:solidFill>
                  <a:srgbClr val="002060"/>
                </a:solidFill>
                <a:latin typeface="Calibri" charset="0"/>
              </a:rPr>
              <a:t> 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1666875"/>
            <a:ext cx="775335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8575"/>
            <a:ext cx="17430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AutoShape 6"/>
          <p:cNvSpPr>
            <a:spLocks noChangeArrowheads="1"/>
          </p:cNvSpPr>
          <p:nvPr/>
        </p:nvSpPr>
        <p:spPr bwMode="auto">
          <a:xfrm>
            <a:off x="827088" y="5224463"/>
            <a:ext cx="6121400" cy="1017587"/>
          </a:xfrm>
          <a:prstGeom prst="roundRect">
            <a:avLst>
              <a:gd name="adj" fmla="val 5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160" tIns="46080" rIns="92160" bIns="46080" anchor="ctr" anchorCtr="1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>
              <a:lnSpc>
                <a:spcPts val="2400"/>
              </a:lnSpc>
              <a:spcBef>
                <a:spcPct val="0"/>
              </a:spcBef>
              <a:buSzTx/>
              <a:buFont typeface="Times New Roman" charset="0"/>
              <a:buNone/>
            </a:pPr>
            <a:r>
              <a:rPr lang="en-GB" altLang="pt-BR" sz="1600" b="0" dirty="0">
                <a:solidFill>
                  <a:srgbClr val="002060"/>
                </a:solidFill>
                <a:latin typeface="Times" charset="0"/>
              </a:rPr>
              <a:t>    4 LSTs for E</a:t>
            </a:r>
            <a:r>
              <a:rPr lang="el-GR" altLang="pt-BR" sz="1600" b="0" dirty="0">
                <a:solidFill>
                  <a:srgbClr val="002060"/>
                </a:solidFill>
                <a:latin typeface="Times" charset="0"/>
              </a:rPr>
              <a:t>γ</a:t>
            </a:r>
            <a:r>
              <a:rPr lang="pt-BR" altLang="pt-BR" sz="1600" b="0" dirty="0">
                <a:solidFill>
                  <a:srgbClr val="002060"/>
                </a:solidFill>
                <a:latin typeface="Times" charset="0"/>
              </a:rPr>
              <a:t> ≤ 10 GeV</a:t>
            </a:r>
          </a:p>
          <a:p>
            <a:pPr>
              <a:lnSpc>
                <a:spcPts val="2400"/>
              </a:lnSpc>
              <a:spcBef>
                <a:spcPct val="0"/>
              </a:spcBef>
              <a:buSzTx/>
              <a:buFont typeface="Times New Roman" charset="0"/>
              <a:buNone/>
            </a:pPr>
            <a:r>
              <a:rPr lang="pt-BR" altLang="pt-BR" sz="1600" b="0" dirty="0">
                <a:solidFill>
                  <a:srgbClr val="002060"/>
                </a:solidFill>
                <a:latin typeface="Times" charset="0"/>
              </a:rPr>
              <a:t>~25 </a:t>
            </a:r>
            <a:r>
              <a:rPr lang="pt-BR" altLang="pt-BR" sz="1600" b="0" dirty="0" err="1">
                <a:solidFill>
                  <a:srgbClr val="002060"/>
                </a:solidFill>
                <a:latin typeface="Times" charset="0"/>
              </a:rPr>
              <a:t>MSTs</a:t>
            </a:r>
            <a:r>
              <a:rPr lang="en-GB" altLang="pt-BR" sz="1600" b="0" dirty="0">
                <a:solidFill>
                  <a:srgbClr val="002060"/>
                </a:solidFill>
                <a:latin typeface="Times" charset="0"/>
              </a:rPr>
              <a:t> for 100 GeV &lt; E</a:t>
            </a:r>
            <a:r>
              <a:rPr lang="el-GR" altLang="pt-BR" sz="1600" b="0" dirty="0">
                <a:solidFill>
                  <a:srgbClr val="002060"/>
                </a:solidFill>
                <a:latin typeface="Times" charset="0"/>
              </a:rPr>
              <a:t>γ</a:t>
            </a:r>
            <a:r>
              <a:rPr lang="pt-BR" altLang="pt-BR" sz="1600" b="0" dirty="0">
                <a:solidFill>
                  <a:srgbClr val="002060"/>
                </a:solidFill>
                <a:latin typeface="Times" charset="0"/>
              </a:rPr>
              <a:t> &lt; 10 </a:t>
            </a:r>
            <a:r>
              <a:rPr lang="pt-BR" altLang="pt-BR" sz="1600" b="0" dirty="0" err="1">
                <a:solidFill>
                  <a:srgbClr val="002060"/>
                </a:solidFill>
                <a:latin typeface="Times" charset="0"/>
              </a:rPr>
              <a:t>TeV</a:t>
            </a:r>
            <a:endParaRPr lang="pt-BR" altLang="pt-BR" sz="1600" b="0" dirty="0">
              <a:solidFill>
                <a:srgbClr val="002060"/>
              </a:solidFill>
              <a:latin typeface="Times" charset="0"/>
            </a:endParaRPr>
          </a:p>
          <a:p>
            <a:pPr>
              <a:lnSpc>
                <a:spcPts val="2400"/>
              </a:lnSpc>
              <a:spcBef>
                <a:spcPct val="0"/>
              </a:spcBef>
              <a:buSzTx/>
              <a:buFont typeface="Times New Roman" charset="0"/>
              <a:buNone/>
            </a:pPr>
            <a:r>
              <a:rPr lang="pt-BR" altLang="pt-BR" sz="1600" b="0" dirty="0">
                <a:solidFill>
                  <a:srgbClr val="002060"/>
                </a:solidFill>
                <a:latin typeface="Times" charset="0"/>
              </a:rPr>
              <a:t>~70 </a:t>
            </a:r>
            <a:r>
              <a:rPr lang="pt-BR" altLang="pt-BR" sz="1600" b="0" dirty="0" err="1">
                <a:solidFill>
                  <a:srgbClr val="002060"/>
                </a:solidFill>
                <a:latin typeface="Times" charset="0"/>
              </a:rPr>
              <a:t>SSTs</a:t>
            </a:r>
            <a:r>
              <a:rPr lang="pt-BR" altLang="pt-BR" sz="1600" b="0" dirty="0">
                <a:solidFill>
                  <a:srgbClr val="002060"/>
                </a:solidFill>
                <a:latin typeface="Times" charset="0"/>
              </a:rPr>
              <a:t> for </a:t>
            </a:r>
            <a:r>
              <a:rPr lang="en-GB" altLang="pt-BR" sz="1600" b="0" dirty="0">
                <a:solidFill>
                  <a:srgbClr val="002060"/>
                </a:solidFill>
                <a:latin typeface="Times" charset="0"/>
              </a:rPr>
              <a:t>E</a:t>
            </a:r>
            <a:r>
              <a:rPr lang="el-GR" altLang="pt-BR" sz="1600" b="0" dirty="0">
                <a:solidFill>
                  <a:srgbClr val="002060"/>
                </a:solidFill>
                <a:latin typeface="Times" charset="0"/>
              </a:rPr>
              <a:t>γ</a:t>
            </a:r>
            <a:r>
              <a:rPr lang="pt-BR" altLang="pt-BR" sz="1600" b="0" dirty="0">
                <a:solidFill>
                  <a:srgbClr val="002060"/>
                </a:solidFill>
                <a:latin typeface="Times" charset="0"/>
              </a:rPr>
              <a:t> &gt; 10 </a:t>
            </a:r>
            <a:r>
              <a:rPr lang="pt-BR" altLang="pt-BR" sz="1600" b="0" dirty="0" err="1">
                <a:solidFill>
                  <a:srgbClr val="002060"/>
                </a:solidFill>
                <a:latin typeface="Times" charset="0"/>
              </a:rPr>
              <a:t>TeV</a:t>
            </a:r>
            <a:endParaRPr lang="en-GB" altLang="pt-BR" sz="1600" b="0" dirty="0">
              <a:solidFill>
                <a:srgbClr val="002060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1477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TA-Movi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7504" y="917722"/>
            <a:ext cx="8944993" cy="5031558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6732240" y="6519863"/>
            <a:ext cx="24117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eaLnBrk="0" hangingPunct="0">
              <a:defRPr/>
            </a:pPr>
            <a:r>
              <a:rPr lang="pt-BR" sz="1600" dirty="0" err="1">
                <a:solidFill>
                  <a:schemeClr val="accent3"/>
                </a:solidFill>
              </a:rPr>
              <a:t>c</a:t>
            </a:r>
            <a:r>
              <a:rPr lang="pt-BR" sz="1600" dirty="0" err="1">
                <a:solidFill>
                  <a:schemeClr val="accent3"/>
                </a:solidFill>
                <a:cs typeface="+mn-cs"/>
              </a:rPr>
              <a:t>ourtesy</a:t>
            </a:r>
            <a:r>
              <a:rPr lang="pt-BR" sz="1600" dirty="0">
                <a:solidFill>
                  <a:schemeClr val="accent3"/>
                </a:solidFill>
                <a:cs typeface="+mn-cs"/>
              </a:rPr>
              <a:t>: Vitor de Souza</a:t>
            </a:r>
          </a:p>
        </p:txBody>
      </p:sp>
    </p:spTree>
    <p:extLst>
      <p:ext uri="{BB962C8B-B14F-4D97-AF65-F5344CB8AC3E}">
        <p14:creationId xmlns:p14="http://schemas.microsoft.com/office/powerpoint/2010/main" val="23728963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2" y="13846"/>
            <a:ext cx="9144000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2" y="13847"/>
            <a:ext cx="3762375" cy="3055114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575" y="0"/>
            <a:ext cx="263842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0002242"/>
      </p:ext>
    </p:extLst>
  </p:cSld>
  <p:clrMapOvr>
    <a:masterClrMapping/>
  </p:clrMapOvr>
  <p:transition spd="med"/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Número de Slide 3"/>
          <p:cNvSpPr>
            <a:spLocks noGrp="1"/>
          </p:cNvSpPr>
          <p:nvPr>
            <p:ph type="sldNum" sz="quarter" idx="4294967295"/>
          </p:nvPr>
        </p:nvSpPr>
        <p:spPr>
          <a:xfrm>
            <a:off x="6555842" y="6247906"/>
            <a:ext cx="2130093" cy="472896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fld id="{C5D35993-18D5-4063-915A-33B7D2D60B00}" type="slidenum">
              <a:rPr/>
              <a:pPr lvl="0"/>
              <a:t>148</a:t>
            </a:fld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105150" y="849122"/>
            <a:ext cx="8711732" cy="54409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ítulo 2"/>
          <p:cNvSpPr txBox="1">
            <a:spLocks noGrp="1"/>
          </p:cNvSpPr>
          <p:nvPr>
            <p:ph type="title" idx="4294967295"/>
          </p:nvPr>
        </p:nvSpPr>
        <p:spPr>
          <a:xfrm>
            <a:off x="457171" y="77401"/>
            <a:ext cx="8228763" cy="1145009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en-US" dirty="0"/>
              <a:t>Building telescopes: MST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6726954" y="3919026"/>
            <a:ext cx="2285858" cy="287493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4170385" y="3200538"/>
            <a:ext cx="723423" cy="318399"/>
          </a:xfrm>
          <a:prstGeom prst="rect">
            <a:avLst/>
          </a:prstGeom>
          <a:noFill/>
          <a:ln>
            <a:noFill/>
          </a:ln>
        </p:spPr>
        <p:txBody>
          <a:bodyPr vert="horz" wrap="none" lIns="81639" tIns="40820" rIns="81639" bIns="40820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>
              <a:spcBef>
                <a:spcPts val="0"/>
              </a:spcBef>
              <a:spcAft>
                <a:spcPts val="0"/>
              </a:spcAft>
              <a:buNone/>
              <a:defRPr sz="1800"/>
            </a:pPr>
            <a:r>
              <a:rPr lang="en-US" sz="1600">
                <a:solidFill>
                  <a:srgbClr val="0000FF"/>
                </a:solidFill>
                <a:latin typeface="Liberation Sans" pitchFamily="18"/>
                <a:ea typeface="Droid Sans Fallback" pitchFamily="2"/>
                <a:cs typeface="FreeSans" pitchFamily="2"/>
              </a:rPr>
              <a:t>(CSS)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575" y="0"/>
            <a:ext cx="263842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4708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907704" y="56776"/>
            <a:ext cx="7053506" cy="1803154"/>
          </a:xfrm>
        </p:spPr>
        <p:txBody>
          <a:bodyPr>
            <a:spAutoFit/>
          </a:bodyPr>
          <a:lstStyle/>
          <a:p>
            <a:pPr lvl="0"/>
            <a:r>
              <a:rPr lang="pt-BR" dirty="0"/>
              <a:t>Nossa contribuição instrumental ao</a:t>
            </a:r>
            <a:br>
              <a:rPr lang="pt-BR" dirty="0"/>
            </a:br>
            <a:r>
              <a:rPr lang="pt-BR" dirty="0" err="1"/>
              <a:t>Medium</a:t>
            </a:r>
            <a:r>
              <a:rPr lang="pt-BR" dirty="0"/>
              <a:t> </a:t>
            </a:r>
            <a:r>
              <a:rPr lang="pt-BR" dirty="0" err="1"/>
              <a:t>Size</a:t>
            </a:r>
            <a:r>
              <a:rPr lang="pt-BR" dirty="0"/>
              <a:t> Telescope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838" y="130981"/>
            <a:ext cx="1984125" cy="13062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/>
          <p:cNvGrpSpPr/>
          <p:nvPr/>
        </p:nvGrpSpPr>
        <p:grpSpPr>
          <a:xfrm>
            <a:off x="1044964" y="1894357"/>
            <a:ext cx="6857575" cy="4077645"/>
            <a:chOff x="1152000" y="2088000"/>
            <a:chExt cx="7560000" cy="4495320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4">
              <a:lum/>
              <a:alphaModFix/>
            </a:blip>
            <a:srcRect/>
            <a:stretch>
              <a:fillRect/>
            </a:stretch>
          </p:blipFill>
          <p:spPr>
            <a:xfrm>
              <a:off x="1152000" y="2337480"/>
              <a:ext cx="7560000" cy="42458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Freeform: Shape 5"/>
            <p:cNvSpPr/>
            <p:nvPr/>
          </p:nvSpPr>
          <p:spPr>
            <a:xfrm>
              <a:off x="3773880" y="2088000"/>
              <a:ext cx="999000" cy="1869839"/>
            </a:xfrm>
            <a:custGeom>
              <a:avLst>
                <a:gd name="f0" fmla="val 16200"/>
                <a:gd name="f1" fmla="val 5400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solidFill>
              <a:srgbClr val="00CC33"/>
            </a:solidFill>
            <a:ln w="0">
              <a:solidFill>
                <a:srgbClr val="00CC33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1633" b="1">
                  <a:latin typeface="Liberation Sans" pitchFamily="18"/>
                  <a:ea typeface="Noto Sans CJK SC Regular" pitchFamily="2"/>
                  <a:cs typeface="FreeSans" pitchFamily="2"/>
                </a:rPr>
                <a:t>M</a:t>
              </a:r>
            </a:p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1633" b="1">
                  <a:latin typeface="Liberation Sans" pitchFamily="18"/>
                  <a:ea typeface="Noto Sans CJK SC Regular" pitchFamily="2"/>
                  <a:cs typeface="FreeSans" pitchFamily="2"/>
                </a:rPr>
                <a:t>S</a:t>
              </a:r>
            </a:p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1633" b="1">
                  <a:latin typeface="Liberation Sans" pitchFamily="18"/>
                  <a:ea typeface="Noto Sans CJK SC Regular" pitchFamily="2"/>
                  <a:cs typeface="FreeSans" pitchFamily="2"/>
                </a:rPr>
                <a:t>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9722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4624"/>
            <a:ext cx="6089456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80915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0" y="404813"/>
            <a:ext cx="914400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>
                <a:solidFill>
                  <a:srgbClr val="FFFFFF"/>
                </a:solidFill>
                <a:latin typeface="Calibri" charset="0"/>
              </a:rPr>
              <a:t>Conception </a:t>
            </a:r>
          </a:p>
        </p:txBody>
      </p:sp>
      <p:pic>
        <p:nvPicPr>
          <p:cNvPr id="18435" name="Picture 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20713"/>
            <a:ext cx="6415087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8575"/>
            <a:ext cx="17430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AutoShape 6"/>
          <p:cNvSpPr>
            <a:spLocks noChangeArrowheads="1"/>
          </p:cNvSpPr>
          <p:nvPr/>
        </p:nvSpPr>
        <p:spPr bwMode="auto">
          <a:xfrm>
            <a:off x="3000375" y="5732463"/>
            <a:ext cx="6119813" cy="1017587"/>
          </a:xfrm>
          <a:prstGeom prst="roundRect">
            <a:avLst>
              <a:gd name="adj" fmla="val 5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160" tIns="46080" rIns="92160" bIns="46080" anchor="ctr" anchorCtr="1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>
              <a:lnSpc>
                <a:spcPts val="2400"/>
              </a:lnSpc>
              <a:spcBef>
                <a:spcPct val="0"/>
              </a:spcBef>
              <a:buSzTx/>
              <a:buFont typeface="Times New Roman" charset="0"/>
              <a:buNone/>
            </a:pPr>
            <a:r>
              <a:rPr lang="en-GB" altLang="pt-BR" sz="1600" dirty="0">
                <a:solidFill>
                  <a:srgbClr val="002060"/>
                </a:solidFill>
                <a:latin typeface="Times" charset="0"/>
              </a:rPr>
              <a:t>Brazil:</a:t>
            </a:r>
          </a:p>
          <a:p>
            <a:pPr>
              <a:lnSpc>
                <a:spcPts val="2400"/>
              </a:lnSpc>
              <a:spcBef>
                <a:spcPct val="0"/>
              </a:spcBef>
              <a:buSzTx/>
              <a:buFont typeface="Times New Roman" charset="0"/>
              <a:buNone/>
            </a:pPr>
            <a:r>
              <a:rPr lang="en-GB" altLang="pt-BR" sz="1600" b="0" dirty="0" err="1">
                <a:solidFill>
                  <a:srgbClr val="002060"/>
                </a:solidFill>
                <a:latin typeface="Times" charset="0"/>
              </a:rPr>
              <a:t>Quadrupod</a:t>
            </a:r>
            <a:r>
              <a:rPr lang="en-GB" altLang="pt-BR" sz="1600" b="0" dirty="0">
                <a:solidFill>
                  <a:srgbClr val="002060"/>
                </a:solidFill>
                <a:latin typeface="Times" charset="0"/>
              </a:rPr>
              <a:t> structure for the MSTs (1 prototype)</a:t>
            </a:r>
            <a:br>
              <a:rPr lang="en-GB" altLang="pt-BR" sz="1600" dirty="0">
                <a:solidFill>
                  <a:srgbClr val="002060"/>
                </a:solidFill>
                <a:latin typeface="Times" charset="0"/>
              </a:rPr>
            </a:br>
            <a:r>
              <a:rPr lang="en-GB" altLang="pt-BR" sz="1600" b="0" dirty="0">
                <a:solidFill>
                  <a:srgbClr val="002060"/>
                </a:solidFill>
                <a:latin typeface="Times" charset="0"/>
              </a:rPr>
              <a:t>by Orbital </a:t>
            </a:r>
            <a:r>
              <a:rPr lang="en-GB" altLang="pt-BR" sz="1600" b="0" dirty="0" err="1">
                <a:solidFill>
                  <a:srgbClr val="002060"/>
                </a:solidFill>
                <a:latin typeface="Times" charset="0"/>
              </a:rPr>
              <a:t>Engenharia</a:t>
            </a:r>
            <a:r>
              <a:rPr lang="en-GB" altLang="pt-BR" sz="1600" b="0" dirty="0">
                <a:solidFill>
                  <a:srgbClr val="002060"/>
                </a:solidFill>
                <a:latin typeface="Times" charset="0"/>
              </a:rPr>
              <a:t> (São José dos Campos-SP) 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alphaModFix/>
            <a:lum/>
          </a:blip>
          <a:srcRect/>
          <a:stretch>
            <a:fillRect/>
          </a:stretch>
        </p:blipFill>
        <p:spPr>
          <a:xfrm>
            <a:off x="7200000" y="4039727"/>
            <a:ext cx="1655999" cy="9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 cstate="print">
            <a:alphaModFix/>
            <a:lum/>
          </a:blip>
          <a:srcRect/>
          <a:stretch>
            <a:fillRect/>
          </a:stretch>
        </p:blipFill>
        <p:spPr>
          <a:xfrm>
            <a:off x="7230960" y="2635727"/>
            <a:ext cx="1594080" cy="111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7" cstate="print">
            <a:alphaModFix/>
            <a:lum/>
          </a:blip>
          <a:srcRect/>
          <a:stretch>
            <a:fillRect/>
          </a:stretch>
        </p:blipFill>
        <p:spPr>
          <a:xfrm>
            <a:off x="6912000" y="1804486"/>
            <a:ext cx="2232000" cy="651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71567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2381" y="5303307"/>
            <a:ext cx="2934126" cy="1161192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txBody>
          <a:bodyPr vert="horz" wrap="square" lIns="81638" tIns="40819" rIns="81638" bIns="40819" anchor="ctr" anchorCtr="1" compatLnSpc="0">
            <a:spAutoFit/>
          </a:bodyPr>
          <a:lstStyle/>
          <a:p>
            <a:pPr algn="ctr" hangingPunc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40" dirty="0" err="1">
                <a:latin typeface="Liberation Sans" pitchFamily="18"/>
                <a:ea typeface="Droid Sans Fallback" pitchFamily="2"/>
                <a:cs typeface="FreeSans" pitchFamily="2"/>
              </a:rPr>
              <a:t>Patente</a:t>
            </a:r>
            <a:r>
              <a:rPr lang="en-US" sz="2540" dirty="0">
                <a:latin typeface="Liberation Sans" pitchFamily="18"/>
                <a:ea typeface="Droid Sans Fallback" pitchFamily="2"/>
                <a:cs typeface="FreeSans" pitchFamily="2"/>
              </a:rPr>
              <a:t>: </a:t>
            </a:r>
            <a:br>
              <a:rPr lang="en-US" sz="2540" dirty="0">
                <a:latin typeface="Liberation Sans" pitchFamily="18"/>
                <a:ea typeface="Droid Sans Fallback" pitchFamily="2"/>
                <a:cs typeface="FreeSans" pitchFamily="2"/>
              </a:rPr>
            </a:br>
            <a:r>
              <a:rPr lang="en-US" sz="2000" dirty="0" err="1">
                <a:latin typeface="Liberation Sans" pitchFamily="18"/>
                <a:ea typeface="Droid Sans Fallback" pitchFamily="2"/>
                <a:cs typeface="FreeSans" pitchFamily="2"/>
              </a:rPr>
              <a:t>Depositada</a:t>
            </a:r>
            <a:r>
              <a:rPr lang="en-US" sz="2000" dirty="0">
                <a:latin typeface="Liberation Sans" pitchFamily="18"/>
                <a:ea typeface="Droid Sans Fallback" pitchFamily="2"/>
                <a:cs typeface="FreeSans" pitchFamily="2"/>
              </a:rPr>
              <a:t> (2020) </a:t>
            </a:r>
            <a:br>
              <a:rPr lang="en-US" sz="2000" dirty="0">
                <a:latin typeface="Liberation Sans" pitchFamily="18"/>
                <a:ea typeface="Droid Sans Fallback" pitchFamily="2"/>
                <a:cs typeface="FreeSans" pitchFamily="2"/>
              </a:rPr>
            </a:br>
            <a:r>
              <a:rPr lang="en-US" sz="2000" dirty="0" err="1">
                <a:latin typeface="Liberation Sans" pitchFamily="18"/>
                <a:ea typeface="Droid Sans Fallback" pitchFamily="2"/>
                <a:cs typeface="FreeSans" pitchFamily="2"/>
              </a:rPr>
              <a:t>Certificada</a:t>
            </a:r>
            <a:r>
              <a:rPr lang="en-US" sz="2000" dirty="0">
                <a:latin typeface="Liberation Sans" pitchFamily="18"/>
                <a:ea typeface="Droid Sans Fallback" pitchFamily="2"/>
                <a:cs typeface="FreeSans" pitchFamily="2"/>
              </a:rPr>
              <a:t> (2021) 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683473" y="3590754"/>
            <a:ext cx="1671941" cy="143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51520" y="116632"/>
            <a:ext cx="5355438" cy="518693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reeform: Shape 4"/>
          <p:cNvSpPr/>
          <p:nvPr/>
        </p:nvSpPr>
        <p:spPr>
          <a:xfrm>
            <a:off x="261242" y="241029"/>
            <a:ext cx="5345716" cy="96757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81638" tIns="40819" rIns="81638" bIns="40819" anchor="ctr" anchorCtr="0" compatLnSpc="0">
            <a:noAutofit/>
          </a:bodyPr>
          <a:lstStyle/>
          <a:p>
            <a:pPr algn="ctr" hangingPunct="0">
              <a:spcBef>
                <a:spcPts val="0"/>
              </a:spcBef>
              <a:spcAft>
                <a:spcPts val="0"/>
              </a:spcAft>
            </a:pPr>
            <a:r>
              <a:rPr lang="en-US" sz="3266">
                <a:latin typeface="Liberation Sans" pitchFamily="18"/>
                <a:ea typeface="Droid Sans Fallback" pitchFamily="2"/>
                <a:cs typeface="FreeSans" pitchFamily="2"/>
              </a:rPr>
              <a:t>Dispositivo de Ajuste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5891" y="2276872"/>
            <a:ext cx="2679681" cy="721860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vert="horz" wrap="none" lIns="77393" tIns="36574" rIns="77393" bIns="36574" anchor="ctr" anchorCtr="1" compatLnSpc="0">
            <a:spAutoFit/>
          </a:bodyPr>
          <a:lstStyle/>
          <a:p>
            <a:pPr algn="ctr" hangingPunct="0">
              <a:lnSpc>
                <a:spcPct val="115000"/>
              </a:lnSpc>
              <a:spcBef>
                <a:spcPts val="1285"/>
              </a:spcBef>
              <a:spcAft>
                <a:spcPts val="1285"/>
              </a:spcAft>
            </a:pPr>
            <a:r>
              <a:rPr lang="en-US" sz="2000" dirty="0">
                <a:latin typeface="Liberation Sans" pitchFamily="18"/>
                <a:ea typeface="Droid Sans Fallback" pitchFamily="2"/>
                <a:cs typeface="FreeSans" pitchFamily="2"/>
              </a:rPr>
              <a:t>Mover </a:t>
            </a:r>
            <a:r>
              <a:rPr lang="en-US" sz="2000" dirty="0" err="1">
                <a:latin typeface="Liberation Sans" pitchFamily="18"/>
                <a:ea typeface="Droid Sans Fallback" pitchFamily="2"/>
                <a:cs typeface="FreeSans" pitchFamily="2"/>
              </a:rPr>
              <a:t>toneladas</a:t>
            </a:r>
            <a:r>
              <a:rPr lang="en-US" sz="2000" dirty="0">
                <a:latin typeface="Liberation Sans" pitchFamily="18"/>
                <a:ea typeface="Droid Sans Fallback" pitchFamily="2"/>
                <a:cs typeface="FreeSans" pitchFamily="2"/>
              </a:rPr>
              <a:t> com </a:t>
            </a:r>
            <a:br>
              <a:rPr lang="en-US" sz="2000" dirty="0">
                <a:latin typeface="Liberation Sans" pitchFamily="18"/>
                <a:ea typeface="Droid Sans Fallback" pitchFamily="2"/>
                <a:cs typeface="FreeSans" pitchFamily="2"/>
              </a:rPr>
            </a:br>
            <a:r>
              <a:rPr lang="en-US" sz="2000" dirty="0" err="1">
                <a:latin typeface="Liberation Sans" pitchFamily="18"/>
                <a:ea typeface="Droid Sans Fallback" pitchFamily="2"/>
                <a:cs typeface="FreeSans" pitchFamily="2"/>
              </a:rPr>
              <a:t>precisão</a:t>
            </a:r>
            <a:r>
              <a:rPr lang="en-US" sz="2000" dirty="0">
                <a:latin typeface="Liberation Sans" pitchFamily="18"/>
                <a:ea typeface="Droid Sans Fallback" pitchFamily="2"/>
                <a:cs typeface="FreeSans" pitchFamily="2"/>
              </a:rPr>
              <a:t> </a:t>
            </a:r>
            <a:r>
              <a:rPr lang="en-US" sz="2000" dirty="0" err="1">
                <a:latin typeface="Liberation Sans" pitchFamily="18"/>
                <a:ea typeface="Droid Sans Fallback" pitchFamily="2"/>
                <a:cs typeface="FreeSans" pitchFamily="2"/>
              </a:rPr>
              <a:t>milimétrica</a:t>
            </a:r>
            <a:endParaRPr lang="en-US" sz="2000" dirty="0">
              <a:latin typeface="Liberation Sans" pitchFamily="18"/>
              <a:ea typeface="Droid Sans Fallback" pitchFamily="2"/>
              <a:cs typeface="FreeSans" pitchFamily="2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4147201" y="5602346"/>
            <a:ext cx="1502135" cy="849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2570611" y="5522341"/>
            <a:ext cx="1445969" cy="100937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reeform: Shape 9"/>
          <p:cNvSpPr/>
          <p:nvPr/>
        </p:nvSpPr>
        <p:spPr>
          <a:xfrm>
            <a:off x="130621" y="5355799"/>
            <a:ext cx="5747301" cy="13062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29160">
            <a:solidFill>
              <a:srgbClr val="0047FF"/>
            </a:solidFill>
            <a:prstDash val="solid"/>
          </a:ln>
        </p:spPr>
        <p:txBody>
          <a:bodyPr vert="horz" wrap="none" lIns="94700" tIns="53881" rIns="94700" bIns="53881" anchor="ctr" anchorCtr="0" compatLnSpc="0">
            <a:no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</a:pPr>
            <a:endParaRPr lang="pt-BR" sz="1633">
              <a:latin typeface="Liberation Sans" pitchFamily="18"/>
              <a:ea typeface="Droid Sans Fallback" pitchFamily="2"/>
              <a:cs typeface="FreeSans" pitchFamily="2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342879" y="5715006"/>
            <a:ext cx="2195077" cy="5877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4719473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57171" y="65671"/>
            <a:ext cx="8228763" cy="1144888"/>
          </a:xfrm>
        </p:spPr>
        <p:txBody>
          <a:bodyPr/>
          <a:lstStyle/>
          <a:p>
            <a:pPr lvl="0"/>
            <a:r>
              <a:rPr lang="pt-BR"/>
              <a:t>Projeto, Contrução e Teste do Protótipo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57171" y="1210559"/>
            <a:ext cx="3787994" cy="2696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l="14779" t="7742" r="2669" b="9"/>
          <a:stretch>
            <a:fillRect/>
          </a:stretch>
        </p:blipFill>
        <p:spPr>
          <a:xfrm>
            <a:off x="4506733" y="1045325"/>
            <a:ext cx="4375459" cy="3108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 l="6096" t="14469" r="2147"/>
          <a:stretch>
            <a:fillRect/>
          </a:stretch>
        </p:blipFill>
        <p:spPr>
          <a:xfrm>
            <a:off x="1828687" y="4245526"/>
            <a:ext cx="5074931" cy="25193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5479967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 txBox="1">
            <a:spLocks noGrp="1"/>
          </p:cNvSpPr>
          <p:nvPr/>
        </p:nvSpPr>
        <p:spPr>
          <a:xfrm>
            <a:off x="6555842" y="6247611"/>
            <a:ext cx="2130093" cy="472846"/>
          </a:xfrm>
          <a:prstGeom prst="rect">
            <a:avLst/>
          </a:prstGeom>
          <a:noFill/>
          <a:ln/>
        </p:spPr>
        <p:txBody>
          <a:bodyPr lIns="0" tIns="0" rIns="0" bIns="0" anchorCtr="0">
            <a:noAutofit/>
          </a:bodyPr>
          <a:lstStyle/>
          <a:p>
            <a:pPr algn="r" defTabSz="829452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C931FACF-75CB-4638-85B1-17478B3049E8}" type="slidenum">
              <a:rPr lang="pt-BR" sz="1270">
                <a:latin typeface="Liberation Serif" pitchFamily="18"/>
                <a:ea typeface="DejaVu Sans" pitchFamily="2"/>
                <a:cs typeface="DejaVu Sans" pitchFamily="2"/>
              </a:rPr>
              <a:pPr algn="r" defTabSz="829452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153</a:t>
            </a:fld>
            <a:endParaRPr lang="pt-BR" sz="1270" dirty="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57171" y="65671"/>
            <a:ext cx="8228763" cy="1144888"/>
          </a:xfrm>
        </p:spPr>
        <p:txBody>
          <a:bodyPr/>
          <a:lstStyle/>
          <a:p>
            <a:pPr lvl="0"/>
            <a:r>
              <a:rPr lang="pt-BR"/>
              <a:t>Projeto, Contrução e Teste do Protótipo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57171" y="1210559"/>
            <a:ext cx="3787994" cy="2696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l="14779" t="7742" r="2669" b="9"/>
          <a:stretch>
            <a:fillRect/>
          </a:stretch>
        </p:blipFill>
        <p:spPr>
          <a:xfrm>
            <a:off x="4506733" y="1045325"/>
            <a:ext cx="4375459" cy="3108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 l="6096" t="14469" r="2147"/>
          <a:stretch>
            <a:fillRect/>
          </a:stretch>
        </p:blipFill>
        <p:spPr>
          <a:xfrm>
            <a:off x="1828687" y="4245526"/>
            <a:ext cx="5074931" cy="25193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855238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293897" y="228946"/>
            <a:ext cx="5910576" cy="568199"/>
          </a:xfrm>
        </p:spPr>
        <p:txBody>
          <a:bodyPr vert="horz" wrap="square" lIns="81638" tIns="42452" rIns="81638" bIns="4245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>
                <a:solidFill>
                  <a:srgbClr val="0000FF"/>
                </a:solidFill>
              </a:rPr>
              <a:t>CSS Brasileiro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559496" y="1342187"/>
            <a:ext cx="1029289" cy="71841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reeform: Shape 4"/>
          <p:cNvSpPr/>
          <p:nvPr/>
        </p:nvSpPr>
        <p:spPr>
          <a:xfrm>
            <a:off x="7041749" y="751428"/>
            <a:ext cx="1926652" cy="604119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38160">
            <a:solidFill>
              <a:srgbClr val="0000FF"/>
            </a:solidFill>
            <a:prstDash val="solid"/>
          </a:ln>
        </p:spPr>
        <p:txBody>
          <a:bodyPr vert="horz" wrap="none" lIns="98618" tIns="57800" rIns="98618" bIns="57800" anchor="ctr" anchorCtr="0" compatLnSpc="0">
            <a:no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</a:pPr>
            <a:endParaRPr lang="pt-BR" sz="1633">
              <a:latin typeface="Liberation Sans" pitchFamily="18"/>
              <a:ea typeface="Droid Sans Fallback" pitchFamily="2"/>
              <a:cs typeface="FreeSans" pitchFamily="2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7453694" y="6070975"/>
            <a:ext cx="1240894" cy="65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7584314" y="2057007"/>
            <a:ext cx="979654" cy="733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7591498" y="2750276"/>
            <a:ext cx="965612" cy="704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7622521" y="3598656"/>
            <a:ext cx="903567" cy="682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8">
            <a:lum/>
            <a:alphaModFix/>
          </a:blip>
          <a:srcRect/>
          <a:stretch>
            <a:fillRect/>
          </a:stretch>
        </p:blipFill>
        <p:spPr>
          <a:xfrm>
            <a:off x="7584314" y="4437566"/>
            <a:ext cx="979654" cy="659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9">
            <a:lum/>
            <a:alphaModFix/>
          </a:blip>
          <a:srcRect/>
          <a:stretch>
            <a:fillRect/>
          </a:stretch>
        </p:blipFill>
        <p:spPr>
          <a:xfrm>
            <a:off x="7709383" y="5228146"/>
            <a:ext cx="729515" cy="849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0">
            <a:lum/>
            <a:alphaModFix/>
          </a:blip>
          <a:srcRect/>
          <a:stretch>
            <a:fillRect/>
          </a:stretch>
        </p:blipFill>
        <p:spPr>
          <a:xfrm>
            <a:off x="7208779" y="852361"/>
            <a:ext cx="1707210" cy="45717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PlaceHolder 2">
            <a:extLst>
              <a:ext uri="{FF2B5EF4-FFF2-40B4-BE49-F238E27FC236}">
                <a16:creationId xmlns:a16="http://schemas.microsoft.com/office/drawing/2014/main" id="{31C73D39-41E9-5519-F6D7-3EC3EB42BE9B}"/>
              </a:ext>
            </a:extLst>
          </p:cNvPr>
          <p:cNvSpPr txBox="1">
            <a:spLocks/>
          </p:cNvSpPr>
          <p:nvPr/>
        </p:nvSpPr>
        <p:spPr>
          <a:xfrm>
            <a:off x="103029" y="853134"/>
            <a:ext cx="6651193" cy="5668602"/>
          </a:xfrm>
          <a:prstGeom prst="rect">
            <a:avLst/>
          </a:prstGeom>
          <a:noFill/>
          <a:ln w="0">
            <a:noFill/>
          </a:ln>
        </p:spPr>
        <p:txBody>
          <a:bodyPr lIns="81638" tIns="42452" rIns="81638" bIns="42452" anchor="t"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725"/>
              </a:spcBef>
              <a:buFont typeface="Arial"/>
              <a:buChar char="•"/>
            </a:pPr>
            <a:r>
              <a:rPr lang="pt-BR" sz="2000" kern="0" spc="-1" dirty="0">
                <a:solidFill>
                  <a:srgbClr val="0000FF"/>
                </a:solidFill>
                <a:latin typeface="Arial"/>
              </a:rPr>
              <a:t>2010: </a:t>
            </a:r>
            <a:r>
              <a:rPr lang="pt-BR" sz="2000" kern="0" spc="-1" dirty="0">
                <a:solidFill>
                  <a:srgbClr val="000000"/>
                </a:solidFill>
                <a:latin typeface="Arial"/>
              </a:rPr>
              <a:t>Auxílio Regular FAPESP: Início;</a:t>
            </a:r>
          </a:p>
          <a:p>
            <a:pPr>
              <a:spcBef>
                <a:spcPts val="725"/>
              </a:spcBef>
              <a:buFont typeface="Arial"/>
              <a:buChar char="•"/>
            </a:pPr>
            <a:r>
              <a:rPr lang="pt-BR" sz="2000" kern="0" spc="-1" dirty="0">
                <a:solidFill>
                  <a:srgbClr val="0000FF"/>
                </a:solidFill>
                <a:latin typeface="Arial"/>
              </a:rPr>
              <a:t>2011: </a:t>
            </a:r>
            <a:r>
              <a:rPr lang="pt-BR" sz="2000" kern="0" spc="-1" dirty="0">
                <a:solidFill>
                  <a:srgbClr val="000000"/>
                </a:solidFill>
                <a:latin typeface="Arial"/>
              </a:rPr>
              <a:t>Estudando os requisitos e procurando por parceiros;</a:t>
            </a:r>
          </a:p>
          <a:p>
            <a:pPr>
              <a:spcBef>
                <a:spcPts val="725"/>
              </a:spcBef>
              <a:buFont typeface="Arial"/>
              <a:buChar char="•"/>
            </a:pPr>
            <a:r>
              <a:rPr lang="pt-BR" sz="2000" kern="0" spc="-1" dirty="0">
                <a:solidFill>
                  <a:srgbClr val="0000FF"/>
                </a:solidFill>
                <a:latin typeface="Arial"/>
              </a:rPr>
              <a:t>2012: </a:t>
            </a:r>
            <a:r>
              <a:rPr lang="pt-BR" sz="2000" kern="0" spc="-1" dirty="0">
                <a:solidFill>
                  <a:srgbClr val="000000"/>
                </a:solidFill>
                <a:latin typeface="Arial"/>
              </a:rPr>
              <a:t>Auxílio Regular FAPESP: projeto </a:t>
            </a:r>
            <a:r>
              <a:rPr lang="pt-BR" sz="2000" kern="0" spc="-1" dirty="0">
                <a:latin typeface="Arial"/>
              </a:rPr>
              <a:t>e protótipo 0;</a:t>
            </a:r>
            <a:endParaRPr lang="pt-BR" sz="2000" kern="0" spc="-1" dirty="0">
              <a:solidFill>
                <a:srgbClr val="000000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pt-BR" sz="2000" kern="0" spc="-1" dirty="0">
                <a:solidFill>
                  <a:srgbClr val="0000FF"/>
                </a:solidFill>
                <a:latin typeface="Arial"/>
              </a:rPr>
              <a:t>2013: </a:t>
            </a:r>
            <a:r>
              <a:rPr lang="pt-BR" sz="2000" kern="0" spc="-1" dirty="0">
                <a:solidFill>
                  <a:srgbClr val="000000"/>
                </a:solidFill>
                <a:latin typeface="Arial"/>
              </a:rPr>
              <a:t>Desenvolvimento e aprovação do projeto 0;</a:t>
            </a:r>
          </a:p>
          <a:p>
            <a:pPr>
              <a:spcBef>
                <a:spcPts val="725"/>
              </a:spcBef>
              <a:buFont typeface="Arial"/>
              <a:buChar char="•"/>
            </a:pPr>
            <a:r>
              <a:rPr lang="pt-BR" sz="2000" kern="0" spc="-1" dirty="0">
                <a:solidFill>
                  <a:srgbClr val="0000FF"/>
                </a:solidFill>
                <a:latin typeface="Arial"/>
              </a:rPr>
              <a:t>2014: </a:t>
            </a:r>
            <a:r>
              <a:rPr lang="pt-BR" sz="2000" kern="0" spc="-1" dirty="0">
                <a:latin typeface="Arial"/>
              </a:rPr>
              <a:t>Construção, instalação e teste do protótipo 0;</a:t>
            </a:r>
            <a:endParaRPr lang="pt-BR" sz="2000" kern="0" spc="-1" dirty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725"/>
              </a:spcBef>
              <a:buFont typeface="Arial"/>
              <a:buChar char="•"/>
            </a:pPr>
            <a:r>
              <a:rPr lang="pt-BR" sz="2000" kern="0" spc="-1" dirty="0">
                <a:solidFill>
                  <a:srgbClr val="0000FF"/>
                </a:solidFill>
                <a:latin typeface="Arial"/>
              </a:rPr>
              <a:t>2015:</a:t>
            </a:r>
            <a:r>
              <a:rPr lang="pt-BR" sz="2000" kern="0" spc="-1" dirty="0">
                <a:latin typeface="Arial"/>
              </a:rPr>
              <a:t> Protótipo aprovado e melhorias sugeridas;</a:t>
            </a:r>
            <a:endParaRPr lang="pt-BR" sz="2000" kern="0" spc="-1" dirty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725"/>
              </a:spcBef>
              <a:buFont typeface="Arial"/>
              <a:buChar char="•"/>
            </a:pPr>
            <a:r>
              <a:rPr lang="pt-BR" sz="2000" kern="0" spc="-1" dirty="0">
                <a:solidFill>
                  <a:srgbClr val="0000FF"/>
                </a:solidFill>
                <a:latin typeface="Arial"/>
              </a:rPr>
              <a:t>2016:</a:t>
            </a:r>
            <a:r>
              <a:rPr lang="pt-BR" sz="2000" kern="0" spc="-1" dirty="0">
                <a:latin typeface="Arial"/>
              </a:rPr>
              <a:t> Auxílio Temático FAPESP: projeto melhorado e pré-produção;</a:t>
            </a:r>
            <a:endParaRPr lang="pt-BR" sz="2000" kern="0" spc="-1" dirty="0">
              <a:solidFill>
                <a:srgbClr val="000000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pt-BR" sz="2000" kern="0" spc="-1" dirty="0">
                <a:solidFill>
                  <a:srgbClr val="0000FF"/>
                </a:solidFill>
                <a:latin typeface="Arial"/>
              </a:rPr>
              <a:t>2017:</a:t>
            </a:r>
            <a:r>
              <a:rPr lang="pt-BR" sz="2000" kern="0" spc="-1" dirty="0">
                <a:latin typeface="Arial"/>
              </a:rPr>
              <a:t> Projeto de versão de melhorada e construção do protótipo 1;</a:t>
            </a:r>
            <a:endParaRPr lang="pt-BR" sz="2000" kern="0" spc="-1" dirty="0">
              <a:solidFill>
                <a:srgbClr val="000000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pt-BR" sz="2000" kern="0" spc="-1" dirty="0">
                <a:solidFill>
                  <a:srgbClr val="0000FF"/>
                </a:solidFill>
                <a:latin typeface="Arial"/>
              </a:rPr>
              <a:t>2018 - 2020: </a:t>
            </a:r>
            <a:r>
              <a:rPr lang="pt-BR" sz="2000" kern="0" spc="-1" dirty="0">
                <a:solidFill>
                  <a:srgbClr val="222222"/>
                </a:solidFill>
                <a:latin typeface="Arial"/>
              </a:rPr>
              <a:t>Dados de calibração e teste das CSS;</a:t>
            </a:r>
            <a:endParaRPr lang="pt-BR" sz="2000" kern="0" spc="-1" dirty="0">
              <a:solidFill>
                <a:srgbClr val="000000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pt-BR" sz="2000" kern="0" spc="-1" dirty="0">
                <a:solidFill>
                  <a:srgbClr val="0000FF"/>
                </a:solidFill>
                <a:latin typeface="Arial"/>
              </a:rPr>
              <a:t>2022: </a:t>
            </a:r>
            <a:r>
              <a:rPr lang="pt-BR" sz="2000" kern="0" spc="-1" dirty="0">
                <a:solidFill>
                  <a:srgbClr val="222222"/>
                </a:solidFill>
                <a:latin typeface="Arial"/>
              </a:rPr>
              <a:t> Aprovação de recursos para 9 CSS (FAPESP) + 1 CSS (Fundação Araucária); </a:t>
            </a:r>
            <a:endParaRPr lang="pt-BR" sz="2000" kern="0" spc="-1" dirty="0">
              <a:solidFill>
                <a:srgbClr val="000000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pt-BR" sz="2000" kern="0" spc="-1" dirty="0">
                <a:solidFill>
                  <a:srgbClr val="0000FF"/>
                </a:solidFill>
                <a:latin typeface="Arial"/>
              </a:rPr>
              <a:t>2024:</a:t>
            </a:r>
            <a:r>
              <a:rPr lang="pt-BR" sz="2000" kern="0" spc="-1" dirty="0">
                <a:latin typeface="Arial"/>
              </a:rPr>
              <a:t> Instalação da primeira CSS em um dos sítios do CTA</a:t>
            </a:r>
            <a:endParaRPr lang="pt-BR" sz="2000" kern="0" spc="-1" dirty="0">
              <a:solidFill>
                <a:srgbClr val="000000"/>
              </a:solidFill>
              <a:latin typeface="Arial"/>
            </a:endParaRPr>
          </a:p>
          <a:p>
            <a:pPr>
              <a:buFont typeface="Wingdings" pitchFamily="2" charset="2"/>
              <a:buNone/>
            </a:pPr>
            <a:endParaRPr lang="pt-BR" sz="2177" kern="0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" name="Imagem 14">
            <a:extLst>
              <a:ext uri="{FF2B5EF4-FFF2-40B4-BE49-F238E27FC236}">
                <a16:creationId xmlns:a16="http://schemas.microsoft.com/office/drawing/2014/main" id="{C50896CD-1FDC-1492-E902-FB7237C5E328}"/>
              </a:ext>
            </a:extLst>
          </p:cNvPr>
          <p:cNvPicPr/>
          <p:nvPr/>
        </p:nvPicPr>
        <p:blipFill>
          <a:blip r:embed="rId11"/>
          <a:stretch/>
        </p:blipFill>
        <p:spPr>
          <a:xfrm>
            <a:off x="8172399" y="28117"/>
            <a:ext cx="928909" cy="680561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621100233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27226"/>
            <a:ext cx="2795588" cy="231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372" y="587400"/>
            <a:ext cx="2857500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59" y="587400"/>
            <a:ext cx="3109913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5267822" y="5852120"/>
            <a:ext cx="1244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800" b="0" dirty="0" err="1">
                <a:solidFill>
                  <a:srgbClr val="FF0000"/>
                </a:solidFill>
                <a:latin typeface="Arial" charset="0"/>
              </a:rPr>
              <a:t>Aluminium</a:t>
            </a:r>
            <a:endParaRPr lang="pt-BR" altLang="pt-BR" sz="1800" b="0" dirty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1946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372" y="3551832"/>
            <a:ext cx="281305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603078" y="2987365"/>
            <a:ext cx="1244600" cy="36512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800" dirty="0">
                <a:solidFill>
                  <a:srgbClr val="002060"/>
                </a:solidFill>
              </a:rPr>
              <a:t>Steel 1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267822" y="3015593"/>
            <a:ext cx="1244600" cy="402481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800" dirty="0">
                <a:solidFill>
                  <a:srgbClr val="002060"/>
                </a:solidFill>
              </a:rPr>
              <a:t>Steel 2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603078" y="5872187"/>
            <a:ext cx="1244600" cy="36512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ea typeface="AR PL KaitiM GB" charset="0"/>
                <a:cs typeface="AR PL KaitiM GB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800" dirty="0">
                <a:solidFill>
                  <a:srgbClr val="002060"/>
                </a:solidFill>
              </a:rPr>
              <a:t>Steel 3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8575"/>
            <a:ext cx="17430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55277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1" name="Group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722472"/>
              </p:ext>
            </p:extLst>
          </p:nvPr>
        </p:nvGraphicFramePr>
        <p:xfrm>
          <a:off x="925264" y="1916832"/>
          <a:ext cx="7319144" cy="2951490"/>
        </p:xfrm>
        <a:graphic>
          <a:graphicData uri="http://schemas.openxmlformats.org/drawingml/2006/table">
            <a:tbl>
              <a:tblPr/>
              <a:tblGrid>
                <a:gridCol w="17380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6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6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68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53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53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93688"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Description 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Requirements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Conception 1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Conception 2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Conception 3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Conception 4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675"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Fundamental </a:t>
                      </a:r>
                      <a:r>
                        <a:rPr kumimoji="0" lang="pt-BR" altLang="pt-B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Frequency</a:t>
                      </a:r>
                      <a:endParaRPr kumimoji="0" lang="pt-BR" altLang="pt-BR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MS PGothic" charset="-128"/>
                      </a:endParaRP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&gt; 3.00 Hz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 3.60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3.10 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3.00 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 3.50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5663"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Amplitude due to Vibration of the Camera Structure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&lt; 3.00 mm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 2.80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2.80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2.94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 2.80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2800"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Shadow on the mirror projected by the Structure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-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alt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 9.6%</a:t>
                      </a:r>
                      <a:br>
                        <a:rPr kumimoji="0" lang="pt-BR" alt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</a:br>
                      <a:r>
                        <a:rPr kumimoji="0" lang="pt-BR" alt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(9.1%)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9.3%</a:t>
                      </a:r>
                      <a:br>
                        <a:rPr kumimoji="0" lang="en-US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</a:br>
                      <a:r>
                        <a:rPr kumimoji="0" lang="en-US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(8.8%)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10.0%</a:t>
                      </a:r>
                      <a:br>
                        <a:rPr kumimoji="0" lang="en-US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</a:br>
                      <a:r>
                        <a:rPr kumimoji="0" lang="en-US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(9.5%)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 10.2%</a:t>
                      </a:r>
                      <a:br>
                        <a:rPr kumimoji="0" lang="en-US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</a:br>
                      <a:r>
                        <a:rPr kumimoji="0" lang="en-US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(9.7%)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3688"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Mass (ton)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-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3.1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2.9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3.0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413"/>
                        </a:lnSpc>
                        <a:spcBef>
                          <a:spcPts val="4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1pPr>
                      <a:lvl2pPr marL="742950" indent="-285750" defTabSz="457200">
                        <a:lnSpc>
                          <a:spcPts val="2413"/>
                        </a:lnSpc>
                        <a:spcBef>
                          <a:spcPts val="363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2pPr>
                      <a:lvl3pPr marL="1143000" indent="-228600" defTabSz="457200">
                        <a:lnSpc>
                          <a:spcPts val="2388"/>
                        </a:lnSpc>
                        <a:spcBef>
                          <a:spcPts val="2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3pPr>
                      <a:lvl4pPr marL="16002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4pPr>
                      <a:lvl5pPr marL="2057400" indent="-228600" defTabSz="457200">
                        <a:lnSpc>
                          <a:spcPts val="2300"/>
                        </a:lnSpc>
                        <a:spcBef>
                          <a:spcPts val="175"/>
                        </a:spcBef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3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000000"/>
                          </a:solidFill>
                          <a:latin typeface="Arial Narrow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 3.1</a:t>
                      </a:r>
                    </a:p>
                  </a:txBody>
                  <a:tcPr marL="7200" marR="7200" marT="1778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302" name="Rectangle 37"/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9600" cy="1435100"/>
          </a:xfrm>
        </p:spPr>
        <p:txBody>
          <a:bodyPr/>
          <a:lstStyle/>
          <a:p>
            <a:pPr>
              <a:buFont typeface="Times" pitchFamily="-8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altLang="pt-BR" dirty="0" err="1">
                <a:solidFill>
                  <a:srgbClr val="002060"/>
                </a:solidFill>
                <a:cs typeface="+mj-cs"/>
              </a:rPr>
              <a:t>Results</a:t>
            </a:r>
            <a:endParaRPr lang="pt-BR" altLang="pt-BR" dirty="0">
              <a:solidFill>
                <a:srgbClr val="002060"/>
              </a:solidFill>
              <a:cs typeface="+mj-cs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8575"/>
            <a:ext cx="17430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73814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611560" y="3836194"/>
            <a:ext cx="8208912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 dirty="0" err="1">
                <a:solidFill>
                  <a:srgbClr val="002060"/>
                </a:solidFill>
                <a:latin typeface="Calibri" charset="0"/>
              </a:rPr>
              <a:t>Mechanical</a:t>
            </a:r>
            <a:r>
              <a:rPr lang="pt-BR" altLang="pt-BR" sz="2400" dirty="0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pt-BR" altLang="pt-BR" sz="2400" dirty="0" err="1">
                <a:solidFill>
                  <a:srgbClr val="002060"/>
                </a:solidFill>
                <a:latin typeface="Calibri" charset="0"/>
              </a:rPr>
              <a:t>Conception</a:t>
            </a:r>
            <a:r>
              <a:rPr lang="pt-BR" altLang="pt-BR" sz="2400" dirty="0">
                <a:solidFill>
                  <a:srgbClr val="002060"/>
                </a:solidFill>
                <a:latin typeface="Calibri" charset="0"/>
              </a:rPr>
              <a:t> 1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846138" y="3660775"/>
            <a:ext cx="385127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200" b="0">
                <a:latin typeface="Arial" charset="0"/>
              </a:rPr>
              <a:t>Front View</a:t>
            </a:r>
          </a:p>
        </p:txBody>
      </p:sp>
      <p:sp>
        <p:nvSpPr>
          <p:cNvPr id="22532" name="Retângulo 4"/>
          <p:cNvSpPr>
            <a:spLocks noChangeArrowheads="1"/>
          </p:cNvSpPr>
          <p:nvPr/>
        </p:nvSpPr>
        <p:spPr bwMode="auto">
          <a:xfrm>
            <a:off x="4787900" y="6556375"/>
            <a:ext cx="4356100" cy="3016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 b="0">
              <a:solidFill>
                <a:schemeClr val="tx1"/>
              </a:solidFill>
              <a:latin typeface="Times New Roman" charset="0"/>
            </a:endParaRPr>
          </a:p>
        </p:txBody>
      </p:sp>
      <p:pic>
        <p:nvPicPr>
          <p:cNvPr id="2253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8575"/>
            <a:ext cx="17430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 Box 2"/>
          <p:cNvSpPr txBox="1">
            <a:spLocks noChangeArrowheads="1"/>
          </p:cNvSpPr>
          <p:nvPr/>
        </p:nvSpPr>
        <p:spPr bwMode="auto">
          <a:xfrm>
            <a:off x="4895850" y="6575425"/>
            <a:ext cx="4081463" cy="277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200" b="0">
                <a:latin typeface="Arial" charset="0"/>
              </a:rPr>
              <a:t>Isometric View</a:t>
            </a:r>
          </a:p>
        </p:txBody>
      </p:sp>
      <p:pic>
        <p:nvPicPr>
          <p:cNvPr id="2253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8575"/>
            <a:ext cx="5327650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253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171825"/>
            <a:ext cx="433546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2537" name="Text Box 2"/>
          <p:cNvSpPr txBox="1">
            <a:spLocks noChangeArrowheads="1"/>
          </p:cNvSpPr>
          <p:nvPr/>
        </p:nvSpPr>
        <p:spPr bwMode="auto">
          <a:xfrm>
            <a:off x="323850" y="5661025"/>
            <a:ext cx="41402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1200" dirty="0">
                <a:solidFill>
                  <a:srgbClr val="002060"/>
                </a:solidFill>
                <a:latin typeface="Arial" charset="0"/>
              </a:rPr>
              <a:t>Conception 1 was selected and further analyzed</a:t>
            </a:r>
          </a:p>
        </p:txBody>
      </p:sp>
    </p:spTree>
    <p:extLst>
      <p:ext uri="{BB962C8B-B14F-4D97-AF65-F5344CB8AC3E}">
        <p14:creationId xmlns:p14="http://schemas.microsoft.com/office/powerpoint/2010/main" val="10530096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468313" y="549275"/>
            <a:ext cx="82296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39725"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400"/>
              </a:spcBef>
              <a:buClrTx/>
              <a:buSzTx/>
              <a:buFontTx/>
              <a:buNone/>
            </a:pPr>
            <a:r>
              <a:rPr lang="en-US" altLang="pt-BR" sz="1600" dirty="0">
                <a:solidFill>
                  <a:srgbClr val="002060"/>
                </a:solidFill>
                <a:latin typeface="Arial" charset="0"/>
              </a:rPr>
              <a:t>CASE 1</a:t>
            </a:r>
          </a:p>
          <a:p>
            <a:pPr algn="just" eaLnBrk="1" hangingPunct="1">
              <a:lnSpc>
                <a:spcPct val="100000"/>
              </a:lnSpc>
              <a:spcBef>
                <a:spcPts val="400"/>
              </a:spcBef>
              <a:buClrTx/>
              <a:buSzTx/>
              <a:buFontTx/>
              <a:buNone/>
            </a:pPr>
            <a:endParaRPr lang="en-US" altLang="pt-BR" sz="1600" dirty="0">
              <a:solidFill>
                <a:srgbClr val="002060"/>
              </a:solidFill>
              <a:latin typeface="Arial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400"/>
              </a:spcBef>
              <a:buClrTx/>
              <a:buSzTx/>
              <a:buFontTx/>
              <a:buNone/>
            </a:pPr>
            <a:r>
              <a:rPr lang="en-US" altLang="pt-BR" sz="1600" b="0" dirty="0">
                <a:solidFill>
                  <a:srgbClr val="002060"/>
                </a:solidFill>
                <a:latin typeface="Arial" charset="0"/>
              </a:rPr>
              <a:t>It was performed a modal analysis to verify the structure normal modes.</a:t>
            </a:r>
          </a:p>
          <a:p>
            <a:pPr algn="just" eaLnBrk="1" hangingPunct="1">
              <a:lnSpc>
                <a:spcPct val="100000"/>
              </a:lnSpc>
              <a:spcBef>
                <a:spcPts val="400"/>
              </a:spcBef>
              <a:buClrTx/>
              <a:buSzTx/>
              <a:buFontTx/>
              <a:buNone/>
            </a:pPr>
            <a:endParaRPr lang="en-US" altLang="pt-BR" sz="1600" b="0" dirty="0">
              <a:solidFill>
                <a:srgbClr val="002060"/>
              </a:solidFill>
              <a:latin typeface="Arial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450"/>
              </a:spcBef>
              <a:buClrTx/>
              <a:buSzTx/>
              <a:buFontTx/>
              <a:buNone/>
            </a:pPr>
            <a:endParaRPr lang="en-US" altLang="pt-BR" sz="2400" dirty="0">
              <a:solidFill>
                <a:srgbClr val="002060"/>
              </a:solidFill>
              <a:latin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ts val="400"/>
              </a:spcBef>
              <a:buClrTx/>
              <a:buSzTx/>
              <a:buFontTx/>
              <a:buNone/>
            </a:pPr>
            <a:endParaRPr lang="en-US" altLang="pt-BR" sz="1600" b="0" dirty="0">
              <a:solidFill>
                <a:srgbClr val="002060"/>
              </a:solidFill>
              <a:latin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ts val="400"/>
              </a:spcBef>
              <a:buClrTx/>
              <a:buSzTx/>
              <a:buFontTx/>
              <a:buNone/>
            </a:pPr>
            <a:endParaRPr lang="en-US" altLang="pt-BR" sz="1600" b="0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23554" name="Rectangle 1"/>
          <p:cNvSpPr>
            <a:spLocks noChangeArrowheads="1"/>
          </p:cNvSpPr>
          <p:nvPr/>
        </p:nvSpPr>
        <p:spPr bwMode="auto">
          <a:xfrm>
            <a:off x="0" y="404813"/>
            <a:ext cx="914400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 dirty="0" err="1">
                <a:solidFill>
                  <a:srgbClr val="002060"/>
                </a:solidFill>
                <a:latin typeface="Calibri" charset="0"/>
              </a:rPr>
              <a:t>Studied</a:t>
            </a:r>
            <a:r>
              <a:rPr lang="pt-BR" altLang="pt-BR" sz="3600" dirty="0">
                <a:solidFill>
                  <a:srgbClr val="002060"/>
                </a:solidFill>
                <a:latin typeface="Calibri" charset="0"/>
              </a:rPr>
              <a:t> Cases</a:t>
            </a:r>
          </a:p>
        </p:txBody>
      </p:sp>
      <p:graphicFrame>
        <p:nvGraphicFramePr>
          <p:cNvPr id="2150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612055"/>
              </p:ext>
            </p:extLst>
          </p:nvPr>
        </p:nvGraphicFramePr>
        <p:xfrm>
          <a:off x="395288" y="2060575"/>
          <a:ext cx="3671887" cy="2736850"/>
        </p:xfrm>
        <a:graphic>
          <a:graphicData uri="http://schemas.openxmlformats.org/drawingml/2006/table">
            <a:tbl>
              <a:tblPr/>
              <a:tblGrid>
                <a:gridCol w="1304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7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3327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Times New Roman" pitchFamily="16" charset="0"/>
                        </a:rPr>
                        <a:t>Mode</a:t>
                      </a:r>
                    </a:p>
                  </a:txBody>
                  <a:tcPr marL="44274" marR="44274" marT="9704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Times New Roman" pitchFamily="16" charset="0"/>
                        </a:rPr>
                        <a:t>Frequency (Hz)</a:t>
                      </a:r>
                    </a:p>
                  </a:txBody>
                  <a:tcPr marL="44274" marR="44274" marT="9704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327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Times New Roman" pitchFamily="16" charset="0"/>
                        </a:rPr>
                        <a:t>1</a:t>
                      </a:r>
                    </a:p>
                  </a:txBody>
                  <a:tcPr marL="44274" marR="44274" marT="9704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Times New Roman" pitchFamily="16" charset="0"/>
                        </a:rPr>
                        <a:t>3.58</a:t>
                      </a:r>
                    </a:p>
                  </a:txBody>
                  <a:tcPr marL="44274" marR="44274" marT="9704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73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Times New Roman" pitchFamily="16" charset="0"/>
                        </a:rPr>
                        <a:t>2</a:t>
                      </a:r>
                    </a:p>
                  </a:txBody>
                  <a:tcPr marL="44274" marR="44274" marT="9704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Times New Roman" pitchFamily="16" charset="0"/>
                        </a:rPr>
                        <a:t>3.59</a:t>
                      </a:r>
                    </a:p>
                  </a:txBody>
                  <a:tcPr marL="44274" marR="44274" marT="9704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73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Times New Roman" pitchFamily="16" charset="0"/>
                        </a:rPr>
                        <a:t>3</a:t>
                      </a:r>
                    </a:p>
                  </a:txBody>
                  <a:tcPr marL="44274" marR="44274" marT="9704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Times New Roman" pitchFamily="16" charset="0"/>
                        </a:rPr>
                        <a:t>3.63</a:t>
                      </a:r>
                    </a:p>
                  </a:txBody>
                  <a:tcPr marL="44274" marR="44274" marT="9704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73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Times New Roman" pitchFamily="16" charset="0"/>
                        </a:rPr>
                        <a:t>4</a:t>
                      </a:r>
                    </a:p>
                  </a:txBody>
                  <a:tcPr marL="44274" marR="44274" marT="9704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Times New Roman" pitchFamily="16" charset="0"/>
                        </a:rPr>
                        <a:t>3.64</a:t>
                      </a:r>
                    </a:p>
                  </a:txBody>
                  <a:tcPr marL="44274" marR="44274" marT="9704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35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8575"/>
            <a:ext cx="17430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338" y="2204864"/>
            <a:ext cx="5264150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3569" name="Text Box 4"/>
          <p:cNvSpPr txBox="1">
            <a:spLocks noChangeArrowheads="1"/>
          </p:cNvSpPr>
          <p:nvPr/>
        </p:nvSpPr>
        <p:spPr bwMode="auto">
          <a:xfrm>
            <a:off x="3492500" y="6092825"/>
            <a:ext cx="56515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200" dirty="0" err="1">
                <a:solidFill>
                  <a:srgbClr val="002060"/>
                </a:solidFill>
                <a:latin typeface="Arial" charset="0"/>
              </a:rPr>
              <a:t>First</a:t>
            </a:r>
            <a:r>
              <a:rPr lang="pt-BR" altLang="pt-BR" sz="1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pt-BR" altLang="pt-BR" sz="1200" dirty="0" err="1">
                <a:solidFill>
                  <a:srgbClr val="002060"/>
                </a:solidFill>
                <a:latin typeface="Arial" charset="0"/>
              </a:rPr>
              <a:t>Mode</a:t>
            </a:r>
            <a:endParaRPr lang="pt-BR" altLang="pt-BR" sz="1200" dirty="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4524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0" y="404813"/>
            <a:ext cx="914400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3600">
                <a:solidFill>
                  <a:srgbClr val="FFFFFF"/>
                </a:solidFill>
                <a:latin typeface="Calibri" charset="0"/>
              </a:rPr>
              <a:t>Results</a:t>
            </a: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5148263" y="2997200"/>
            <a:ext cx="399573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200" dirty="0" err="1">
                <a:solidFill>
                  <a:srgbClr val="002060"/>
                </a:solidFill>
                <a:latin typeface="Arial" charset="0"/>
              </a:rPr>
              <a:t>Displacements</a:t>
            </a:r>
            <a:r>
              <a:rPr lang="pt-BR" altLang="pt-BR" sz="1200" dirty="0">
                <a:solidFill>
                  <a:srgbClr val="002060"/>
                </a:solidFill>
                <a:latin typeface="Arial" charset="0"/>
              </a:rPr>
              <a:t> in mm</a:t>
            </a:r>
          </a:p>
        </p:txBody>
      </p:sp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192"/>
            <a:ext cx="497522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560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8575"/>
            <a:ext cx="17430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30613"/>
            <a:ext cx="4395788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203848" y="5445224"/>
            <a:ext cx="3318686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200" dirty="0">
                <a:solidFill>
                  <a:srgbClr val="002060"/>
                </a:solidFill>
                <a:latin typeface="Arial" charset="0"/>
              </a:rPr>
              <a:t>Stress </a:t>
            </a:r>
            <a:r>
              <a:rPr lang="pt-BR" altLang="pt-BR" sz="1200" dirty="0" err="1">
                <a:solidFill>
                  <a:srgbClr val="002060"/>
                </a:solidFill>
                <a:latin typeface="Arial" charset="0"/>
              </a:rPr>
              <a:t>im</a:t>
            </a:r>
            <a:r>
              <a:rPr lang="pt-BR" altLang="pt-BR" sz="1200" dirty="0">
                <a:solidFill>
                  <a:srgbClr val="002060"/>
                </a:solidFill>
                <a:latin typeface="Arial" charset="0"/>
              </a:rPr>
              <a:t> MPa</a:t>
            </a:r>
          </a:p>
        </p:txBody>
      </p:sp>
    </p:spTree>
    <p:extLst>
      <p:ext uri="{BB962C8B-B14F-4D97-AF65-F5344CB8AC3E}">
        <p14:creationId xmlns:p14="http://schemas.microsoft.com/office/powerpoint/2010/main" val="18939374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i.stack.imgur.com/DfAo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46" y="836711"/>
            <a:ext cx="9167545" cy="5127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36212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0" y="404813"/>
            <a:ext cx="914400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3600" dirty="0">
                <a:solidFill>
                  <a:srgbClr val="002060"/>
                </a:solidFill>
                <a:latin typeface="Calibri" charset="0"/>
              </a:rPr>
              <a:t>Structural Analysis Conclusion</a:t>
            </a:r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457200" y="2276475"/>
            <a:ext cx="8229600" cy="423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39725"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400"/>
              </a:spcBef>
              <a:buClrTx/>
              <a:buSzTx/>
              <a:buFontTx/>
              <a:buNone/>
            </a:pPr>
            <a:r>
              <a:rPr lang="en-US" altLang="pt-BR" sz="2400" b="0" dirty="0">
                <a:solidFill>
                  <a:srgbClr val="002060"/>
                </a:solidFill>
                <a:latin typeface="Arial" charset="0"/>
              </a:rPr>
              <a:t> - </a:t>
            </a:r>
            <a:r>
              <a:rPr lang="en-US" altLang="pt-BR" sz="2000" b="0" dirty="0">
                <a:solidFill>
                  <a:srgbClr val="002060"/>
                </a:solidFill>
                <a:latin typeface="Arial" charset="0"/>
              </a:rPr>
              <a:t>First normal mode  =  3.58 Hz  </a:t>
            </a:r>
          </a:p>
          <a:p>
            <a:pPr algn="just" eaLnBrk="1" hangingPunct="1">
              <a:lnSpc>
                <a:spcPct val="100000"/>
              </a:lnSpc>
              <a:spcBef>
                <a:spcPts val="400"/>
              </a:spcBef>
              <a:buClrTx/>
              <a:buSzTx/>
              <a:buFontTx/>
              <a:buNone/>
            </a:pPr>
            <a:endParaRPr lang="en-US" altLang="pt-BR" sz="2000" b="0" dirty="0">
              <a:solidFill>
                <a:srgbClr val="002060"/>
              </a:solidFill>
              <a:latin typeface="Arial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400"/>
              </a:spcBef>
              <a:buClrTx/>
              <a:buSzTx/>
              <a:buFontTx/>
              <a:buNone/>
            </a:pPr>
            <a:r>
              <a:rPr lang="en-US" altLang="pt-BR" sz="2000" b="0" dirty="0">
                <a:solidFill>
                  <a:srgbClr val="002060"/>
                </a:solidFill>
                <a:latin typeface="Arial" charset="0"/>
              </a:rPr>
              <a:t>- Displacement due to the vibration  =  3.2 mm </a:t>
            </a:r>
          </a:p>
          <a:p>
            <a:pPr algn="just" eaLnBrk="1" hangingPunct="1">
              <a:lnSpc>
                <a:spcPct val="100000"/>
              </a:lnSpc>
              <a:spcBef>
                <a:spcPts val="400"/>
              </a:spcBef>
              <a:buClrTx/>
              <a:buSzTx/>
              <a:buFontTx/>
              <a:buNone/>
            </a:pPr>
            <a:endParaRPr lang="en-US" altLang="pt-BR" sz="2000" b="0" dirty="0">
              <a:solidFill>
                <a:srgbClr val="002060"/>
              </a:solidFill>
              <a:latin typeface="Arial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400"/>
              </a:spcBef>
              <a:buClrTx/>
              <a:buSzTx/>
              <a:buFontTx/>
              <a:buNone/>
            </a:pPr>
            <a:r>
              <a:rPr lang="en-US" altLang="pt-BR" sz="2000" b="0" dirty="0">
                <a:solidFill>
                  <a:srgbClr val="002060"/>
                </a:solidFill>
                <a:latin typeface="Arial" charset="0"/>
              </a:rPr>
              <a:t>- Camera displacement during its operation  =  7.2 mm </a:t>
            </a:r>
          </a:p>
          <a:p>
            <a:pPr algn="just" eaLnBrk="1" hangingPunct="1">
              <a:lnSpc>
                <a:spcPct val="100000"/>
              </a:lnSpc>
              <a:spcBef>
                <a:spcPts val="400"/>
              </a:spcBef>
              <a:buClrTx/>
              <a:buSzTx/>
              <a:buFontTx/>
              <a:buNone/>
            </a:pPr>
            <a:endParaRPr lang="pt-BR" altLang="pt-BR" sz="2000" b="0" dirty="0">
              <a:solidFill>
                <a:srgbClr val="002060"/>
              </a:solidFill>
              <a:latin typeface="Arial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400"/>
              </a:spcBef>
              <a:buClrTx/>
              <a:buSzTx/>
              <a:buFontTx/>
              <a:buNone/>
            </a:pPr>
            <a:r>
              <a:rPr lang="en-US" altLang="pt-BR" sz="2000" b="0" dirty="0">
                <a:solidFill>
                  <a:srgbClr val="002060"/>
                </a:solidFill>
                <a:latin typeface="Arial" charset="0"/>
              </a:rPr>
              <a:t>- Positive safety margin =  48 % for the worst case</a:t>
            </a:r>
          </a:p>
          <a:p>
            <a:pPr lvl="2" eaLnBrk="1" hangingPunct="1">
              <a:lnSpc>
                <a:spcPct val="100000"/>
              </a:lnSpc>
              <a:spcBef>
                <a:spcPts val="600"/>
              </a:spcBef>
              <a:buClrTx/>
              <a:buSzTx/>
              <a:buFont typeface="Arial" charset="0"/>
              <a:buChar char="•"/>
            </a:pPr>
            <a:r>
              <a:rPr lang="en-US" altLang="pt-BR" sz="2000" b="0" dirty="0">
                <a:solidFill>
                  <a:srgbClr val="002060"/>
                </a:solidFill>
                <a:latin typeface="Arial" charset="0"/>
              </a:rPr>
              <a:t>  wind speed =  200 km/h + ice load.</a:t>
            </a:r>
          </a:p>
          <a:p>
            <a:pPr eaLnBrk="1" hangingPunct="1">
              <a:lnSpc>
                <a:spcPct val="100000"/>
              </a:lnSpc>
              <a:spcBef>
                <a:spcPts val="400"/>
              </a:spcBef>
              <a:buClrTx/>
              <a:buSzTx/>
              <a:buFontTx/>
              <a:buNone/>
            </a:pPr>
            <a:endParaRPr lang="en-US" altLang="pt-BR" sz="2400" b="0" dirty="0">
              <a:solidFill>
                <a:srgbClr val="002060"/>
              </a:solidFill>
              <a:latin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ts val="400"/>
              </a:spcBef>
              <a:buClrTx/>
              <a:buSzTx/>
              <a:buFontTx/>
              <a:buNone/>
            </a:pPr>
            <a:endParaRPr lang="en-US" altLang="pt-BR" sz="2400" b="0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2867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8575"/>
            <a:ext cx="17430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423988"/>
            <a:ext cx="2533105" cy="2046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66134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8575"/>
            <a:ext cx="17430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60350"/>
            <a:ext cx="4608513" cy="614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AutoShape 6"/>
          <p:cNvSpPr>
            <a:spLocks noChangeArrowheads="1"/>
          </p:cNvSpPr>
          <p:nvPr/>
        </p:nvSpPr>
        <p:spPr bwMode="auto">
          <a:xfrm>
            <a:off x="1476375" y="6409855"/>
            <a:ext cx="5759921" cy="377177"/>
          </a:xfrm>
          <a:prstGeom prst="roundRect">
            <a:avLst>
              <a:gd name="adj" fmla="val 5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2160" tIns="46080" rIns="92160" bIns="46080" anchor="ctr" anchorCtr="1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>
              <a:lnSpc>
                <a:spcPts val="2400"/>
              </a:lnSpc>
              <a:spcBef>
                <a:spcPct val="0"/>
              </a:spcBef>
              <a:buSzTx/>
              <a:buFont typeface="Times New Roman" charset="0"/>
              <a:buNone/>
            </a:pPr>
            <a:r>
              <a:rPr lang="en-GB" altLang="pt-BR" sz="1600" b="0" dirty="0">
                <a:solidFill>
                  <a:srgbClr val="002060"/>
                </a:solidFill>
                <a:latin typeface="Times" charset="0"/>
              </a:rPr>
              <a:t>Assembling of the MST-CSS prototype at São José dos Campos-SP</a:t>
            </a:r>
          </a:p>
        </p:txBody>
      </p:sp>
    </p:spTree>
    <p:extLst>
      <p:ext uri="{BB962C8B-B14F-4D97-AF65-F5344CB8AC3E}">
        <p14:creationId xmlns:p14="http://schemas.microsoft.com/office/powerpoint/2010/main" val="415957173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8575"/>
            <a:ext cx="17430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AutoShape 6"/>
          <p:cNvSpPr>
            <a:spLocks noChangeArrowheads="1"/>
          </p:cNvSpPr>
          <p:nvPr/>
        </p:nvSpPr>
        <p:spPr bwMode="auto">
          <a:xfrm>
            <a:off x="1476375" y="6409855"/>
            <a:ext cx="5472113" cy="377177"/>
          </a:xfrm>
          <a:prstGeom prst="roundRect">
            <a:avLst>
              <a:gd name="adj" fmla="val 5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160" tIns="46080" rIns="92160" bIns="46080" anchor="ctr" anchorCtr="1"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3127375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1925" algn="l"/>
                <a:tab pos="10779125" algn="l"/>
                <a:tab pos="10780713" algn="l"/>
              </a:tabLst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>
              <a:lnSpc>
                <a:spcPts val="2400"/>
              </a:lnSpc>
              <a:spcBef>
                <a:spcPct val="0"/>
              </a:spcBef>
              <a:buSzTx/>
              <a:buFont typeface="Times New Roman" charset="0"/>
              <a:buNone/>
            </a:pPr>
            <a:r>
              <a:rPr lang="en-GB" altLang="pt-BR" sz="1600" b="0" dirty="0">
                <a:solidFill>
                  <a:srgbClr val="002060"/>
                </a:solidFill>
                <a:latin typeface="Times" charset="0"/>
              </a:rPr>
              <a:t>MST with the Brazilian CSS mounted in Berlin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539552" y="1037802"/>
            <a:ext cx="8136904" cy="53720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6355849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1628775"/>
            <a:ext cx="8229600" cy="1512888"/>
          </a:xfrm>
          <a:prstGeom prst="rect">
            <a:avLst/>
          </a:prstGeom>
        </p:spPr>
        <p:txBody>
          <a:bodyPr/>
          <a:lstStyle>
            <a:lvl1pPr marL="304800" indent="-304800" algn="l" defTabSz="449263" rtl="0" eaLnBrk="0" fontAlgn="base" hangingPunct="0">
              <a:lnSpc>
                <a:spcPts val="2413"/>
              </a:lnSpc>
              <a:spcBef>
                <a:spcPts val="4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•"/>
              <a:defRPr sz="3200" b="1">
                <a:solidFill>
                  <a:srgbClr val="000000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04850" indent="-247650" algn="l" defTabSz="449263" rtl="0" eaLnBrk="0" fontAlgn="base" hangingPunct="0">
              <a:lnSpc>
                <a:spcPts val="2413"/>
              </a:lnSpc>
              <a:spcBef>
                <a:spcPts val="3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–"/>
              <a:defRPr sz="2800" b="1">
                <a:solidFill>
                  <a:srgbClr val="000000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defTabSz="449263" rtl="0" eaLnBrk="0" fontAlgn="base" hangingPunct="0">
              <a:lnSpc>
                <a:spcPts val="2388"/>
              </a:lnSpc>
              <a:spcBef>
                <a:spcPts val="2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•"/>
              <a:defRPr sz="2400" b="1">
                <a:solidFill>
                  <a:srgbClr val="000000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defTabSz="449263" rtl="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–"/>
              <a:defRPr sz="2000" b="1">
                <a:solidFill>
                  <a:srgbClr val="000000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defTabSz="449263" rtl="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449263" rtl="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algn="ctr">
              <a:buFont typeface="Times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en-US" sz="2000" dirty="0">
                <a:solidFill>
                  <a:srgbClr val="002060"/>
                </a:solidFill>
                <a:cs typeface="+mn-cs"/>
              </a:rPr>
              <a:t>Investment  from Brazil in the CTA</a:t>
            </a:r>
            <a:br>
              <a:rPr lang="en-US" sz="2000" dirty="0">
                <a:solidFill>
                  <a:srgbClr val="002060"/>
                </a:solidFill>
                <a:cs typeface="+mn-cs"/>
              </a:rPr>
            </a:br>
            <a:br>
              <a:rPr lang="en-US" sz="2000" dirty="0">
                <a:solidFill>
                  <a:srgbClr val="002060"/>
                </a:solidFill>
                <a:cs typeface="+mn-cs"/>
              </a:rPr>
            </a:br>
            <a:endParaRPr lang="en-US" sz="2000" dirty="0">
              <a:solidFill>
                <a:srgbClr val="002060"/>
              </a:solidFill>
              <a:cs typeface="+mn-cs"/>
            </a:endParaRPr>
          </a:p>
          <a:p>
            <a:pPr>
              <a:buFontTx/>
              <a:buChar char="-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en-US" sz="2000" dirty="0">
                <a:solidFill>
                  <a:srgbClr val="002060"/>
                </a:solidFill>
                <a:cs typeface="+mn-cs"/>
              </a:rPr>
              <a:t>FAPESP (MST):  US$2.5M</a:t>
            </a:r>
          </a:p>
          <a:p>
            <a:pPr>
              <a:buFontTx/>
              <a:buChar char="-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en-US" sz="2000" dirty="0">
                <a:solidFill>
                  <a:srgbClr val="002060"/>
                </a:solidFill>
                <a:cs typeface="+mn-cs"/>
              </a:rPr>
              <a:t>FAPESP (Mini-Array): €$1,5M</a:t>
            </a:r>
          </a:p>
          <a:p>
            <a:pPr>
              <a:buFontTx/>
              <a:buChar char="-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endParaRPr lang="en-US" sz="2000" dirty="0">
              <a:solidFill>
                <a:srgbClr val="002060"/>
              </a:solidFill>
              <a:cs typeface="+mn-cs"/>
            </a:endParaRP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3716338"/>
            <a:ext cx="6638925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1104176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E231585-EE70-C4EB-F7D3-C88DD0671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8175"/>
            <a:ext cx="9144000" cy="514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378519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E29C19F-A07B-375A-F677-06CD959B9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8175"/>
            <a:ext cx="9144000" cy="514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031227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6A337F1-5662-9EC3-55DB-7B2A2D123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8175"/>
            <a:ext cx="9144000" cy="514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323272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35D4479-7328-F136-4F3C-7CE893F7D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8175"/>
            <a:ext cx="9144000" cy="514165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51BC1F00-026E-56E2-322A-0843C62DCAA1}"/>
              </a:ext>
            </a:extLst>
          </p:cNvPr>
          <p:cNvSpPr/>
          <p:nvPr/>
        </p:nvSpPr>
        <p:spPr>
          <a:xfrm>
            <a:off x="755576" y="4725144"/>
            <a:ext cx="3024336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3540572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D376D39-8AA1-4273-4B3C-168951B0F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8175"/>
            <a:ext cx="9144000" cy="514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198819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33EBAE2-6899-6814-8E3B-A953C5154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8175"/>
            <a:ext cx="9144000" cy="514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8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978" name="Picture 2" descr="http://netnature.files.wordpress.com/2011/04/neb-de-orion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5" y="928670"/>
            <a:ext cx="3857652" cy="2893239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2357422" y="214290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Supernovas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85720" y="3786190"/>
            <a:ext cx="42148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Nebulosa de </a:t>
            </a:r>
            <a:r>
              <a:rPr kumimoji="0" lang="pt-BR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Órion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1113090" name="Picture 2" descr="http://www.srl.caltech.edu/ACE/ACENews/images/acenews83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98" y="2852936"/>
            <a:ext cx="4628350" cy="357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3094" name="Picture 6" descr="http://skywalker.cochise.edu/wellerr/students/boron/project_files/image02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72" y="4801372"/>
            <a:ext cx="2624137" cy="192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6DB8121-7B8C-0857-15C2-AA32625CBA1B}"/>
              </a:ext>
            </a:extLst>
          </p:cNvPr>
          <p:cNvSpPr txBox="1"/>
          <p:nvPr/>
        </p:nvSpPr>
        <p:spPr>
          <a:xfrm>
            <a:off x="7521569" y="306623"/>
            <a:ext cx="1514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>
                <a:solidFill>
                  <a:srgbClr val="FFFF00"/>
                </a:solidFill>
              </a:rPr>
              <a:t>GCRs</a:t>
            </a:r>
            <a:r>
              <a:rPr lang="pt-BR" sz="1200" dirty="0">
                <a:solidFill>
                  <a:srgbClr val="FFFF00"/>
                </a:solidFill>
              </a:rPr>
              <a:t> (E&lt; 1 </a:t>
            </a:r>
            <a:r>
              <a:rPr lang="pt-BR" sz="1200" dirty="0" err="1">
                <a:solidFill>
                  <a:srgbClr val="FFFF00"/>
                </a:solidFill>
              </a:rPr>
              <a:t>PeV</a:t>
            </a:r>
            <a:r>
              <a:rPr lang="pt-BR" sz="1200" dirty="0">
                <a:solidFill>
                  <a:srgbClr val="FFFF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36149197"/>
      </p:ext>
    </p:extLst>
  </p:cSld>
  <p:clrMapOvr>
    <a:masterClrMapping/>
  </p:clrMapOvr>
  <p:transition spd="med"/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D67C30E-10E1-CE94-1096-1A3954ECF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8175"/>
            <a:ext cx="9144000" cy="514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108093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583EE8C-17B0-6FE7-B9AE-5A3B09653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8175"/>
            <a:ext cx="9144000" cy="514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33401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 rotWithShape="1">
          <a:blip r:embed="rId3" cstate="print"/>
          <a:srcRect l="1814" t="1463"/>
          <a:stretch/>
        </p:blipFill>
        <p:spPr bwMode="auto">
          <a:xfrm>
            <a:off x="3309257" y="1628800"/>
            <a:ext cx="5890306" cy="5241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9144000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tângulo 8"/>
          <p:cNvSpPr/>
          <p:nvPr/>
        </p:nvSpPr>
        <p:spPr>
          <a:xfrm>
            <a:off x="1028700" y="386424"/>
            <a:ext cx="7086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400" dirty="0">
                <a:solidFill>
                  <a:srgbClr val="000000"/>
                </a:solidFill>
                <a:latin typeface="Comic Sans MS" pitchFamily="66" charset="0"/>
              </a:rPr>
              <a:t>Universidade Federal do ABC (UFABC)</a:t>
            </a:r>
            <a:endParaRPr lang="pt-BR" sz="2400" dirty="0">
              <a:solidFill>
                <a:srgbClr val="00000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42238" y="0"/>
            <a:ext cx="1701761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6386" name="Picture 2" descr="http://radioabc.com.br/wp-content/uploads/2013/11/ufabc-fot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623740"/>
            <a:ext cx="5292080" cy="2885380"/>
          </a:xfrm>
          <a:prstGeom prst="rect">
            <a:avLst/>
          </a:prstGeom>
          <a:noFill/>
        </p:spPr>
      </p:pic>
      <p:pic>
        <p:nvPicPr>
          <p:cNvPr id="1296388" name="Picture 4" descr="http://s.glbimg.com/jo/g1/f/original/2011/02/02/ufabc-sala_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" y="4653137"/>
            <a:ext cx="2939819" cy="22048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6319567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42238" y="0"/>
            <a:ext cx="1701761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2143108" y="357166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LIDRAE Water Cherenkov Tank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819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endParaRPr kumimoji="0" 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5124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Imagem 12" descr="C:\Users\vitor\Dropbox\Vitor\Imagens\fotos\009 (6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23809" y="1767526"/>
            <a:ext cx="2734836" cy="192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1288" name="Imagem 14" descr="Descrição: C:\Users\vitor\Dropbox\Vitor\Imagens\fotos\001 (10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644" y="4197756"/>
            <a:ext cx="1369541" cy="182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1287" name="Imagem 20" descr="Descrição: C:\Users\vitor\Dropbox\Vitor\Imagens\fotos\001 (9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620" y="4183849"/>
            <a:ext cx="1329860" cy="1837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67544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8" name="Imagem 17" descr="C:\Users\vitor\Dropbox\Vitor\Imagens\AguaLimpa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5816" y="1560513"/>
            <a:ext cx="2548890" cy="1718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m 18" descr="C:\Users\vitor\Dropbox\Vitor\Imagens\auger tank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6112" y="1567384"/>
            <a:ext cx="228663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99936" y="1591437"/>
            <a:ext cx="422811" cy="658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12" y="3427330"/>
            <a:ext cx="5604040" cy="2737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6510049"/>
      </p:ext>
    </p:extLst>
  </p:cSld>
  <p:clrMapOvr>
    <a:masterClrMapping/>
  </p:clrMapOvr>
  <p:transition spd="med"/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42238" y="0"/>
            <a:ext cx="1701761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2143108" y="357166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LIDRAE Water Cherenkov Tank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819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endParaRPr kumimoji="0" 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5124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67544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1018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37" y="4555965"/>
            <a:ext cx="1185389" cy="889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18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37" y="3596069"/>
            <a:ext cx="1152131" cy="864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m 11" descr="C:\Users\vitor\Dropbox\Vitor\Imagens\fotos\009 (6)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39" y="2702796"/>
            <a:ext cx="1152129" cy="840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618" y="2707250"/>
            <a:ext cx="5604040" cy="2737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5078369"/>
      </p:ext>
    </p:extLst>
  </p:cSld>
  <p:clrMapOvr>
    <a:masterClrMapping/>
  </p:clrMapOvr>
  <p:transition spd="med"/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42238" y="0"/>
            <a:ext cx="1701761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2143108" y="357166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LIDRAE Water Cherenkov Tank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819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endParaRPr kumimoji="0" 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5124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67544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1018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2205963" cy="165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18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158499"/>
            <a:ext cx="2205964" cy="165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18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08022"/>
            <a:ext cx="2205964" cy="1654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628800"/>
            <a:ext cx="6138864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1644161"/>
      </p:ext>
    </p:extLst>
  </p:cSld>
  <p:clrMapOvr>
    <a:masterClrMapping/>
  </p:clrMapOvr>
  <p:transition spd="med"/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42238" y="0"/>
            <a:ext cx="1701761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2143108" y="357166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LIDRAE Water Cherenkov Tank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819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endParaRPr kumimoji="0" 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67544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1018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95" y="1624973"/>
            <a:ext cx="2572032" cy="3434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624973"/>
            <a:ext cx="3976688" cy="2086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979813"/>
            <a:ext cx="3976688" cy="2689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5809044"/>
      </p:ext>
    </p:extLst>
  </p:cSld>
  <p:clrMapOvr>
    <a:masterClrMapping/>
  </p:clrMapOvr>
  <p:transition spd="med"/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42238" y="0"/>
            <a:ext cx="1701761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2143108" y="357166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LIDRAE Water Cherenkov Tank</a:t>
            </a:r>
          </a:p>
        </p:txBody>
      </p:sp>
      <p:pic>
        <p:nvPicPr>
          <p:cNvPr id="11028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536" y="1560513"/>
            <a:ext cx="5433776" cy="5297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0490756"/>
      </p:ext>
    </p:extLst>
  </p:cSld>
  <p:clrMapOvr>
    <a:masterClrMapping/>
  </p:clrMapOvr>
  <p:transition spd="med"/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42238" y="0"/>
            <a:ext cx="1701761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2143108" y="357166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LIDRAE Water Cherenkov Tank</a:t>
            </a:r>
          </a:p>
        </p:txBody>
      </p:sp>
      <p:pic>
        <p:nvPicPr>
          <p:cNvPr id="11028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60513"/>
            <a:ext cx="5433776" cy="5297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88" y="2060848"/>
            <a:ext cx="2675236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88" y="4797152"/>
            <a:ext cx="2574554" cy="1930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762818"/>
      </p:ext>
    </p:extLst>
  </p:cSld>
  <p:clrMapOvr>
    <a:masterClrMapping/>
  </p:clrMapOvr>
  <p:transition spd="med"/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42238" y="0"/>
            <a:ext cx="1701761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2143108" y="357166"/>
            <a:ext cx="47149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Minha</a:t>
            </a:r>
            <a:r>
              <a:rPr lang="en-US" dirty="0"/>
              <a:t> homepage: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http://</a:t>
            </a:r>
            <a:r>
              <a:rPr lang="en-US" dirty="0" err="1"/>
              <a:t>professor.ufabc.edu.br</a:t>
            </a:r>
            <a:r>
              <a:rPr lang="en-US" dirty="0"/>
              <a:t>/~</a:t>
            </a:r>
            <a:r>
              <a:rPr lang="en-US" dirty="0" err="1"/>
              <a:t>leigui</a:t>
            </a:r>
            <a:endParaRPr lang="en-US" dirty="0"/>
          </a:p>
        </p:txBody>
      </p:sp>
      <p:pic>
        <p:nvPicPr>
          <p:cNvPr id="2" name="Imagem 1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533899"/>
            <a:ext cx="9144000" cy="384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253753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398C615-E85C-BE96-72A8-2E2FABBEE94E}"/>
              </a:ext>
            </a:extLst>
          </p:cNvPr>
          <p:cNvSpPr txBox="1"/>
          <p:nvPr/>
        </p:nvSpPr>
        <p:spPr>
          <a:xfrm>
            <a:off x="2357422" y="214290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Origem dos elementos</a:t>
            </a:r>
          </a:p>
        </p:txBody>
      </p:sp>
      <p:pic>
        <p:nvPicPr>
          <p:cNvPr id="3" name="Picture 4" descr="https://upload.wikimedia.org/wikipedia/commons/thumb/3/31/Nucleosynthesis_periodic_table.svg/500px-Nucleosynthesis_periodic_table.svg.png">
            <a:extLst>
              <a:ext uri="{FF2B5EF4-FFF2-40B4-BE49-F238E27FC236}">
                <a16:creationId xmlns:a16="http://schemas.microsoft.com/office/drawing/2014/main" id="{BCA8D557-09A2-D2E8-77A7-C43271D23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50305"/>
            <a:ext cx="7677870" cy="383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47514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42238" y="0"/>
            <a:ext cx="1701761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2143108" y="357166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Oportunidades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UFABC</a:t>
            </a:r>
          </a:p>
        </p:txBody>
      </p:sp>
      <p:pic>
        <p:nvPicPr>
          <p:cNvPr id="3" name="Imagem 2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340768"/>
            <a:ext cx="9144000" cy="5064503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3256561" y="780256"/>
            <a:ext cx="2595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err="1"/>
              <a:t>http</a:t>
            </a:r>
            <a:r>
              <a:rPr lang="pt-BR" dirty="0"/>
              <a:t>://</a:t>
            </a:r>
            <a:r>
              <a:rPr lang="pt-BR" dirty="0" err="1"/>
              <a:t>www.ufabc.edu.br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7940673"/>
      </p:ext>
    </p:extLst>
  </p:cSld>
  <p:clrMapOvr>
    <a:masterClrMapping/>
  </p:clrMapOvr>
  <p:transition spd="med"/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Imagem 8" descr="_cor_sobre_preto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49" y="0"/>
            <a:ext cx="1457307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AutoShape 5" descr="data:image/jpeg;base64,/9j/4AAQSkZJRgABAQAAAQABAAD/2wCEAAkGBhQSERUUExQWFRQUFxcVFxUUFRQUFBcXGBQYFxQUFRcXHCYeFxokHBccHy8gIycpLCwsGB8xNTAqNSYsLCkBCQoKDgwOGg8PGiwkHCQpLCwsLCkpLCksKSwqLSksLCksLCwsLCwsLCksNCkpLCwsLCwpLCksLCwsLCksKSwsKf/AABEIAOQA3QMBIgACEQEDEQH/xAAbAAACAwEBAQAAAAAAAAAAAAAAAwECBAYFB//EAEEQAAEDAgIGBQoEBgICAwAAAAEAAhEDIRIxBEFRYXGBBQYikaETMkJSg7HBwtHwYnKCwxQjkqLh8bKz0uIzQ2P/xAAbAQEBAQEBAQEBAAAAAAAAAAAAAQIDBAYFB//EACoRAQACAQMDAwMEAwAAAAAAAAABAhEDEiEEEzEiQXFhwfAFMlGRobHh/9oADAMBAAIRAxEAPwD4mhCEAhRClASiUIIQCFCEAhCmEEKUIRAhCEEolCEDMmcXe4f+yXK0U9Hc7CGjVJ1AST8IVq3Rj2ibEDYfqs7ozjLWJZUIQtIEIQglCAhQCEIQC6vqIL1vZ/OuUK6rqLnW9n+4g5RQpQqgUIIQgEBCIRRCEAIQEIQhAIQhEAQgFCCUIVqLZcBtI96K6TobQC+m5zRZrsLjqGFrRJ/ztK9PRuiXubYT2g21+1MEHv8ABc30L1kq6K9zqZBD/PY4EseJkSAQQd4INzqJn0ukuv1WpT8nTpUaAIwudTDy8g5gOe44berBg5rw6mhe18x4do1IiHPaY0Co8NgtDnBpGUBxgjdCShC9riEIQqJQhCgEIQgF1XUU3rez+dcqV1XUXOt7P51RyqiFaFCiIQVIChUCFKhBCFKEEKYQhBCFKEEKQEIQCbo+ZMZNceFoB7yEtrSTAzyXu6A406NTDBlrS6YIcJ82CMsJJ34gs2nENVjMvBhC0aTQw3b5p8NcHlcbucZ4WmQgIQioKlCEAiVICFAIQhALquomdb2fzrlV1XUTOt7P9xUctClCFEQoVlCCCoVlBCCIQFMIQRCFKFRCIQhABShNpiBiPIbTtO4f42qBuj0wM9ku3N9UbC6Y3A8VoZU7BxGMUk6vSaTb8pHILNUBgNzc4hzuJ8wdxn9S0axGptRwn8Mx4U1mzpT3+P8AjPRq9m9wLOGstJsRsIJsd41SEmtSwnaDcHaNvw3EEalYOwuMjWQQO4gK7YEsdlNnbCRZ35SIndB1LTnDMgKajCCQbEWP3rUKqFClCAlSFCmVAQoVlVBK6rqIb1vZ/OuVXVdRM63s/nQczCIVlEIiIRClCIqQoV1EIKwiFMIhBVEKyiEEQiFdb+kNIZWe3yVEUgGNbhaS4FwADnknab84RqPGcsFOnOeQz+g3lNp3JcR2W3jV+FnM+ElRpIwksBBDSRIycQYLhu2bo3qa4wgM15u/MchyHiSiQrScS/EbkS88RJnvhaKQ/mAf/k4d9Fzj71np+adpIaPefcE5x/n/AKsPyhZny6U8TP1j7stQXsZyvxE/4VnCWg622PDV9O5Q7Jtot33In4clbRoxAEwCYJ2A2JPDPktOSW9sAekB2fxD1OOzu2LNhT61LC4iQYOYyOxw3HNMdTLxiaCXekAJn8YA8d99dq0yyoViFVBKkKIUoAhQplCgAuq6iG9b2fzrlQuq6im9b2fzoOdhRCbhVCFcNYUhTCtCiFEwrCghXwqCETCkIVoQiYVhClS1k/dhvKAYyfuwG0pzXNg2JAHCXHzSTqAuY3HbZb3iIGW3Wd5+i0fwzsLW9kAkOnaXAQ3a6BGWWIyiEUG5uOTb3yJnsj4xsBSXGbm5O3fmt2lPa1ppAB0ODvKS4XggtDZiMr59k7ViARZadHb2qY34j3j4N8UrRnfzWna9vi4JzPPd+Brh3NwjxWajZzTsII5FZ95dPFI+Z+zU+iPIgek3t5ZtLsJ7iB3nevPletVgaQABiGDBByd2C0i2ouBg7wvO0mkGm12m7TtG/fmDvBWoLwfpDsV8OGwIGotydH6gT3jUl6G7tR6wLbbYlv8AcAhr+yDiu10Bp1A9qRumZG8bVB7JDm21jcRq5H4I5gV5Byk6yAZO45tPOEwUGRLg9pESLQ6dYkW1bc9yppmj4XG1ndpv5TcfRWoaQ63aIwgQCThIBJwnbungmVU8qzUyfzOLv+OFVqVZ1NHBoHjn4ptTSXwJggyRiaxxzyxRPjsSn1Q4ea0b24r95I8EC0IKiEErquomdb2fzrlV1XUQXrez/cQeIAoLU0hVLV0y67VC1VLEzCghOEwVhUFqdCqWKYTBMKCE3CgsUwhbWSficgNpVqj7QMvfvP0V6h1DLxJ2n6JZCiYM0R8GcOICHOMSQ0OAMTIbnEkawmNdBl3nEEnOzfV2y7LcDvMTSaGU8RPnEgMtBw4SC78IJy1kDkhxOEkm7zrzgZk8Sf7VEmMQpWmbiDA8QDPPPmp0fzgdna7rqa7b5zZt/wBItyy5IYOy47Yb3mT/AMY5ozhNHzXncB3uH0TuiSBVaSAYl1zYYQXTxEW1TqKXEUuLx4NP/kp0JglxNuy4Di5pA+Pcsfy7+Jr8feZaawAqU3ahUcOQqk8vOS6v/wAb6dj5J5IBFxiIa4jm1u3Pmp0gy3PKqYG5waZ5GO9UJiq8gWc1zoIsWmHFpGyxCQ1P5/TFQE4mhuIkW2gghxI5NI5qKTpBbNjcbnau/L/SY0gOBaSADINsQHulVqUQHloIImARkRNiujznaQ0YntviBhsXuLOEePLes6fpT+2XtNw4zuMnCfDvG9KdqMgyJtaDrEasu6FI8Af2gTIkZjKfxbzOf+0pWDoIPvv4K9RkjEBYk2mY2Duy4IpRKFJCgBAArquohvW9n865cBdV1FzrcKf7iI8wsVCxa/JqhppFnt2sxCjCtBpquBXLOCMKiE4sUFquUmpEITSxVwK5Z2llqZQ0XE6Pp8bTx9wKadHw+fY+qPO5+rzvuVnuGE+gREAScWLMuOzDb9XFTdEs7WfSnh7paIGTWzMAWAnWdfElKrC8ahYcsz3yeadSGZ2Cefo/XkqNoyQBrIHfZXDOOSqovlG7ktekUy2hTECHOdUJtMkNDQdgDRi/Wm9I6K3yoFIkh+GCR6XmmNoxDO07AlaaWmSD6ZAbkMDWtax0bSBHJZjlZrjgiqOwwfmPjHwVGVYAECzsXHIQd2feU7Sm+aNjR9T70jCs1jhrU4t/X+IbtNoxTBabmMQjIObTc1073NPC222Lo98VASbXE7iCNdtfBbi/E/CcqlNgtMAtYMNhsIj66/PeyDBzFvqkRxgt5iYZw0rbQpzUonCACWDVBLXAOMbcs+OtIwJ1F8AnFdhBa3aTYkHURDe7crLjgmnVvJyOY3G/fr4hApXLYBmIOWsQZOQIOvbuVRTTabJgZkZbxNwff3ojK5XpuAIkSNe2NxTq1YOcQ+xk9oZzOTh6Q358cko08OfEEXB1WKKiswiDBg3B2iY+Co0JuMZGYvlqO2MtUKjEErqeoudbhT/cXLrqeoudbhT/AHEQnCq4VrdQVDSXN+ptZSxBYtDqaoaarO1nNNVLFpwquBMptZfJq2OPNEb/AEu/0eScWKppJljDM2mCQMht95V9KmcJzbIOu5Mkk7chyWnRwASXCbG2/VfVdIFPEd5OfvJWss4IeyGgbbn3D4nmmaGyMbpgtacO0uItHAe8bQioJJ2auGpWoMJDhMBrXEDVm2e+B3BJngrHLRRpRTFUGDT8oAMnCXBtN2+HOM7IG1ee5stHZsXOuIvIZ2dwFv6lv0vs0qYBu/GXcBUdHeZP6Qs9On5l57Tuz6sYb8/lSJxEybMzEfBGlGXnu7gkpz7k7yVXAt14iIYvGbTP1DzBYRnAI5OI+CU8k5/doC0V29ln5fncR70ohIZmCsKbow7UBuIu7AFrl1mxOvFHu1qCojYrhjBeFTTsQZi4vsvmnV2gOMHEDeeIBvvvB3hUYO0IE3FuazMJgvSqQkluRJjvyP3rCSyth3tObTMf4O8LQw5tOR26jqPDVzWZ9jluUZXqUwRLTI1g+cPqN45gJDUFS0ILhdT1FzrcKf7i5UGF1XUQ3rcKf7iI9R1BUdo69R2jqhoLy7n7OHlmglvoff3kvUdQVHaMtbkw8qpRSzQXquoJZ0dN5h5ZpKuBeg/R1VmjTt2mIJjWeULW5NrJUaWtAtDoeYz9IAHkZjepoaO0sqOMy0CIylzgCTymw1ncnnR8ToaMzAHE2CZVB8kRaMTW2FiGNcZ5mpM7+65ZmryTTVWgiQBOK3iD8FpLFfRAMcn0AX3yOG7RG90Dmrlia4ZtPZ28IyYAzObt847LuLjzCKbOy3sxGPtet5tuXxQWp2HsZyINtkmD3wCpa3C0r6o/PDzixVLVrNNU8l98Vvc5bVdJbf8AKGD+wA+Kzli2Vmy92wk++ySWJFuEmvJGFRhTnMVPJbz4fRayxNRWJLW2ADZbIi9y++8Ys9g3LOKoxAExcX2Xz+K1MoAtcHOdkHAai4ECD+lzr/VILI4eHNXLE1lkLtn+FFZ8xOevfGR4/Ra36PPFIfSgEH72JhzmssxKGlS5QAoytK6nqJnW9n+4uVLV1PUQXrez+dB3BoKp0dekaCWaP3rX5PcfQ7HmuoJbqK9M0Up9FXuJsec+glHR16bqCo6kr3E2PJfRUeQhsznaBExYmdl4435+maEwAL5KlWlOzIDVnF78VruM7Hl+QABtmIadUyCT3W5qmkaP2GDWcR7zh+RenpFDVMhtgchmSfGVTTKUkCPNa0R+mT4krXcZ2vDdo6HUcNMn13YeTYc63Es7l6LqKXplKC1vqgA6rntO5gujktRdJq8fySY9nYFoN5O29vdC1uocFNahZvAkf1O+M96s6mcNRXz8PLLVagO0NxB7rrU6ioo0oJOxrvFuEe9b3cOe1gLVDmLU6kqGmtRZzmjMWKuBaTTVCxXczNCaJAcCRIGYOR2jcoqUC0lpF2kgjeDBCbhU1m3BmZAJ2g6we7uIV3M7WE0txj71LO+iPD7zXpYUjSGHUt1s42o8mqbopC6ZpjYd3e5X0dtu+/1XR58clOYum6i51vZ/OuZruvAXUdRKR/ncKfzoy+oFiq5it5VVL18fHUS+z7EqOYlliaXKMS6R1DPYkl1NIdTWwkJcLca7HZllDMzMEZRnM+FrpYpQCYBHm32xnHDukLbVbFjqv3hKqNGU2Hvi/wB8F07zHaYfIzA2kDvUaUJe47XH32W6g0YwTkO1/SCfgspprUarE6TPRoS4A5ZngLnwlYa4xOJOZMnmZK9ZrYa47Yb33MchH6lhey/3tXSNVntsbqUffcqPp2HD4n4J+l12UwC84QSAN52LH0p01TpMY4uD8QBDWHtQS4yZy13XWk2t4hm00pWd0gsQ2lZ3ADxH0SNC6bpVSA0kOPoutssDrXoGn2eJHgP8rVpms4liu28ZrLz3Ukt1Jbn00t1NarqE6bAaSoaa3mkl1GgGNZyW41GJowmmrOaSyIHZcb6+0BAO0dgnmdq0PpIpUwZBMAg8yAS0HdIjmtxdiaMBYsrtJGLDv1X4LfpDYBPwJ1ZkBc5Ury4GMoHGNq9Gn6nk17bMQv0if5h5e5XoVhguMgef3KyPdJJ+9yiV3eLd6pk3RaWJ3C5XZ9SWXrcKf7i5Po1tyb/D7+i7PqWy9bhT+dM+zda+nLrBpgR/FBcu3pXK+uD9e9Mp9LA6858P9r42elvD+iej+XSfxKk6SFzek9ImJGY7ksdPjK4dsO6JurHTXmMwxbt1nFpdP5dQysJvlrjOwyXhjpQbfuFo/j4ESLwY17hzz7lmNG0LNKvUbXIl2zbtg3+KUay8HTumGtbh1hvaGvMg2/1ksWh9Zi6A4QLXg32mNnvXpjptSa5h47amjW0VmeZddSqWcfwx3uA+qQX715ek9N06dMlzgCSIG0NBJjvC853WOjVGBry0usCWuGE6ibLVOn1bYxE4+HLU1dCkzE2jPy9vpPpenR8m17gC4Yrmxxa51DCB3rmdJ67NBdhbiAiCZEmRIN+Nxutdcr0hpxq1HOJJBPZB1N9EbrQFllfs6fQUr+7l83rfqN7cUjEN2kacatZzzaSXRJMQJA8FTT3MxDBNmw6fWDnZbsOFU0Lzvv1gD7yjTC6W4onAyI9XAMPOIXtrEROI9nitMzXM+85VpUyXWtFydg22+5XR6J1udDg5gLWtBEWcYcBJ1T2r21LwqNRuHDa4lxM5gGAI7hvPCF6J50H0g5vMtIb/AHQs6mnW/wC6DT1LafNZdR0X1kFV2B7YcfNw3B3HZbWvRq6Y1rsJt2cZJFgJi/NcFSfBB2XV3aW4uxEyd8m2zgvPbpKzbMcQ9en19ori3MveqdYi2oQYwAwLXi3a7tSz1+mmlzSJEE3m8TrXjPfI33+s+JVJXeNGkezzz1OpMYy9ev084zGuwO6+rbfPck0el3NcDMgOBg3sHAx4Lz5RK3GnWPEOc6158y6Ot0uG+c2CROGZEOEtuNrSDzXhaTVDnEgQNiitENMySLg3ggkAcMIHilBSunFfC6mtbU4lKhEoXRxXbUjau46j9IA+VsRAp/OuEXV9RM63s/nUxlqLTDw9Nrlrpa6xG1KHSjxEGI17eKyOMqFmKRjEus69902rOPh656eJsRbjdUq6bjjDMjMx3Ly1ZjyMtSzGlWPEOlus1bxi9suo0SpGomLuOuPSO5Z9O6UIcXB2EsGJoAaTiLhAE6gJM7htXl0tMe1ufn+4HXsEjwVNPqea0tLXgEvxCCSTblgDe87VyroRFsy9Wr+ozfS2V4JNd2033qrqxOZPf3KiF6cPy8y1VzFKmNZxuPNwaP8Ar8VOhNIbUfqa3CDl2qnZA/pxn9Kb0rSIcxjvQp02xsxMFU85eUqu0tpUx65NTlJYzxDzzRGRS2nKc1twdyuW+KMTZOjsEOg/eF3xhK0oNBGEkjC2Z9bCMYG4GQOCa1sNPH4s+hV9KwucD+FjebabWnxBUjzLrecRWPp/thUk+CZVpgCyUtMRORKIQpRUKQhCCQUIQgfRBcx4ABww8n0gAcJjd2xI3TqSE/QiMbQ4kNJDXEGDhJh3glVGYSQYkGLGRIMGDrCCqEIQC6vqJnW9n865RdX1E/8Au9n86DkyphQhABBCEINGkANe6AIa4iNRDTF+MX4lLr1i9xc4y5xLidpNz4lCEC4UhqEINvTTj/EVt1WoOQeQPAI6ZEVYmQxrGidgptAH3tQhRWFaGOQhGLHv8yeHveo6TMPgepS/6GIQs193W3iPiGQuJVSEIW2AphCFAQhQhBKAEIQELZ0pozWOZh9KlSeeLqbS7xuhCDGpI+/vgoQgmF1XURt63s/3FKFR/9k="/>
          <p:cNvSpPr>
            <a:spLocks noChangeAspect="1" noChangeArrowheads="1"/>
          </p:cNvSpPr>
          <p:nvPr/>
        </p:nvSpPr>
        <p:spPr bwMode="auto">
          <a:xfrm>
            <a:off x="63500" y="-1046163"/>
            <a:ext cx="2105025" cy="2171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63500" y="1916832"/>
            <a:ext cx="9045004" cy="1152128"/>
          </a:xfrm>
        </p:spPr>
        <p:txBody>
          <a:bodyPr/>
          <a:lstStyle/>
          <a:p>
            <a:pPr algn="ctr">
              <a:lnSpc>
                <a:spcPct val="94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b="0" i="1" dirty="0">
                <a:solidFill>
                  <a:srgbClr val="FFFF00"/>
                </a:solidFill>
              </a:rPr>
              <a:t>Obrigado!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611635" y="3103254"/>
            <a:ext cx="5948734" cy="685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160" tIns="46080" rIns="92160" bIns="46080">
            <a:spAutoFit/>
          </a:bodyPr>
          <a:lstStyle/>
          <a:p>
            <a:pPr algn="ctr">
              <a:lnSpc>
                <a:spcPts val="2400"/>
              </a:lnSpc>
              <a:buClr>
                <a:srgbClr val="000000"/>
              </a:buClr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000" b="1" i="1" dirty="0">
                <a:solidFill>
                  <a:srgbClr val="FFFF00"/>
                </a:solidFill>
                <a:latin typeface="Times" charset="0"/>
              </a:rPr>
              <a:t>Marcelo Augusto </a:t>
            </a:r>
            <a:r>
              <a:rPr lang="en-GB" sz="2000" b="1" i="1" dirty="0" err="1">
                <a:solidFill>
                  <a:srgbClr val="FFFF00"/>
                </a:solidFill>
                <a:latin typeface="Times" charset="0"/>
              </a:rPr>
              <a:t>Leigui</a:t>
            </a:r>
            <a:r>
              <a:rPr lang="en-GB" sz="2000" b="1" i="1" dirty="0">
                <a:solidFill>
                  <a:srgbClr val="FFFF00"/>
                </a:solidFill>
                <a:latin typeface="Times" charset="0"/>
              </a:rPr>
              <a:t> de Oliveira</a:t>
            </a:r>
            <a:br>
              <a:rPr lang="en-GB" sz="2000" b="1" i="1" dirty="0">
                <a:solidFill>
                  <a:srgbClr val="FFFF00"/>
                </a:solidFill>
                <a:latin typeface="Times" charset="0"/>
              </a:rPr>
            </a:br>
            <a:r>
              <a:rPr lang="en-GB" sz="1800" i="1" u="sng" dirty="0">
                <a:solidFill>
                  <a:srgbClr val="FFFF00"/>
                </a:solidFill>
                <a:latin typeface="Times" charset="0"/>
              </a:rPr>
              <a:t>leigui@ufabc.edu.br</a:t>
            </a: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E067FEC2-6749-A3D1-0E63-3A60A1F2B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0788" y="72007"/>
            <a:ext cx="537356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9AA75D1D-34F4-79ED-796B-F80E75798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850" y="72008"/>
            <a:ext cx="1273457" cy="8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TA">
            <a:extLst>
              <a:ext uri="{FF2B5EF4-FFF2-40B4-BE49-F238E27FC236}">
                <a16:creationId xmlns:a16="http://schemas.microsoft.com/office/drawing/2014/main" id="{48C25BC4-E61C-AE1D-4DCD-E23412FE9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693" y="-27384"/>
            <a:ext cx="1824807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1862"/>
      </p:ext>
    </p:extLst>
  </p:cSld>
  <p:clrMapOvr>
    <a:masterClrMapping/>
  </p:clrMapOvr>
  <p:transition spd="med"/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040E57-0518-11F6-A978-E873BF45A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>
            <a:extLst>
              <a:ext uri="{FF2B5EF4-FFF2-40B4-BE49-F238E27FC236}">
                <a16:creationId xmlns:a16="http://schemas.microsoft.com/office/drawing/2014/main" id="{7CF28198-408E-FBD4-020D-6ACD173D8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3901" y="-1"/>
            <a:ext cx="537356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Imagem 8" descr="_cor_sobre_preto.jpg">
            <a:extLst>
              <a:ext uri="{FF2B5EF4-FFF2-40B4-BE49-F238E27FC236}">
                <a16:creationId xmlns:a16="http://schemas.microsoft.com/office/drawing/2014/main" id="{5192471C-A1DE-8DBF-0FB7-7AF98E9BC17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49" y="0"/>
            <a:ext cx="1457307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AutoShape 5" descr="data:image/jpeg;base64,/9j/4AAQSkZJRgABAQAAAQABAAD/2wCEAAkGBhQSERUUExQWFRQUFxcVFxUUFRQUFBcXGBQYFxQUFRcXHCYeFxokHBccHy8gIycpLCwsGB8xNTAqNSYsLCkBCQoKDgwOGg8PGiwkHCQpLCwsLCkpLCksKSwqLSksLCksLCwsLCwsLCksNCkpLCwsLCwpLCksLCwsLCksKSwsKf/AABEIAOQA3QMBIgACEQEDEQH/xAAbAAACAwEBAQAAAAAAAAAAAAAAAwECBAYFB//EAEEQAAEDAgIGBQoEBgICAwAAAAEAAhEDIRIxBEFRYXGBBQYikaETMkJSg7HBwtHwYnKCwxQjkqLh8bKz0uIzQ2P/xAAbAQEBAQEBAQEBAAAAAAAAAAAAAQIDBAYFB//EACoRAQACAQMDAwMEAwAAAAAAAAABAhEDEiEEEzEiQXFhwfAFMlGRobHh/9oADAMBAAIRAxEAPwD4mhCEAhRClASiUIIQCFCEAhCmEEKUIRAhCEEolCEDMmcXe4f+yXK0U9Hc7CGjVJ1AST8IVq3Rj2ibEDYfqs7ozjLWJZUIQtIEIQglCAhQCEIQC6vqIL1vZ/OuUK6rqLnW9n+4g5RQpQqgUIIQgEBCIRRCEAIQEIQhAIQhEAQgFCCUIVqLZcBtI96K6TobQC+m5zRZrsLjqGFrRJ/ztK9PRuiXubYT2g21+1MEHv8ABc30L1kq6K9zqZBD/PY4EseJkSAQQd4INzqJn0ukuv1WpT8nTpUaAIwudTDy8g5gOe44berBg5rw6mhe18x4do1IiHPaY0Co8NgtDnBpGUBxgjdCShC9riEIQqJQhCgEIQgF1XUU3rez+dcqV1XUXOt7P51RyqiFaFCiIQVIChUCFKhBCFKEEKYQhBCFKEEKQEIQCbo+ZMZNceFoB7yEtrSTAzyXu6A406NTDBlrS6YIcJ82CMsJJ34gs2nENVjMvBhC0aTQw3b5p8NcHlcbucZ4WmQgIQioKlCEAiVICFAIQhALquomdb2fzrlV1XUTOt7P9xUctClCFEQoVlCCCoVlBCCIQFMIQRCFKFRCIQhABShNpiBiPIbTtO4f42qBuj0wM9ku3N9UbC6Y3A8VoZU7BxGMUk6vSaTb8pHILNUBgNzc4hzuJ8wdxn9S0axGptRwn8Mx4U1mzpT3+P8AjPRq9m9wLOGstJsRsIJsd41SEmtSwnaDcHaNvw3EEalYOwuMjWQQO4gK7YEsdlNnbCRZ35SIndB1LTnDMgKajCCQbEWP3rUKqFClCAlSFCmVAQoVlVBK6rqIb1vZ/OuVXVdRM63s/nQczCIVlEIiIRClCIqQoV1EIKwiFMIhBVEKyiEEQiFdb+kNIZWe3yVEUgGNbhaS4FwADnknab84RqPGcsFOnOeQz+g3lNp3JcR2W3jV+FnM+ElRpIwksBBDSRIycQYLhu2bo3qa4wgM15u/MchyHiSiQrScS/EbkS88RJnvhaKQ/mAf/k4d9Fzj71np+adpIaPefcE5x/n/AKsPyhZny6U8TP1j7stQXsZyvxE/4VnCWg622PDV9O5Q7Jtot33In4clbRoxAEwCYJ2A2JPDPktOSW9sAekB2fxD1OOzu2LNhT61LC4iQYOYyOxw3HNMdTLxiaCXekAJn8YA8d99dq0yyoViFVBKkKIUoAhQplCgAuq6iG9b2fzrlQuq6im9b2fzoOdhRCbhVCFcNYUhTCtCiFEwrCghXwqCETCkIVoQiYVhClS1k/dhvKAYyfuwG0pzXNg2JAHCXHzSTqAuY3HbZb3iIGW3Wd5+i0fwzsLW9kAkOnaXAQ3a6BGWWIyiEUG5uOTb3yJnsj4xsBSXGbm5O3fmt2lPa1ppAB0ODvKS4XggtDZiMr59k7ViARZadHb2qY34j3j4N8UrRnfzWna9vi4JzPPd+Brh3NwjxWajZzTsII5FZ95dPFI+Z+zU+iPIgek3t5ZtLsJ7iB3nevPletVgaQABiGDBByd2C0i2ouBg7wvO0mkGm12m7TtG/fmDvBWoLwfpDsV8OGwIGotydH6gT3jUl6G7tR6wLbbYlv8AcAhr+yDiu10Bp1A9qRumZG8bVB7JDm21jcRq5H4I5gV5Byk6yAZO45tPOEwUGRLg9pESLQ6dYkW1bc9yppmj4XG1ndpv5TcfRWoaQ63aIwgQCThIBJwnbungmVU8qzUyfzOLv+OFVqVZ1NHBoHjn4ptTSXwJggyRiaxxzyxRPjsSn1Q4ea0b24r95I8EC0IKiEErquomdb2fzrlV1XUQXrez/cQeIAoLU0hVLV0y67VC1VLEzCghOEwVhUFqdCqWKYTBMKCE3CgsUwhbWSficgNpVqj7QMvfvP0V6h1DLxJ2n6JZCiYM0R8GcOICHOMSQ0OAMTIbnEkawmNdBl3nEEnOzfV2y7LcDvMTSaGU8RPnEgMtBw4SC78IJy1kDkhxOEkm7zrzgZk8Sf7VEmMQpWmbiDA8QDPPPmp0fzgdna7rqa7b5zZt/wBItyy5IYOy47Yb3mT/AMY5ozhNHzXncB3uH0TuiSBVaSAYl1zYYQXTxEW1TqKXEUuLx4NP/kp0JglxNuy4Di5pA+Pcsfy7+Jr8feZaawAqU3ahUcOQqk8vOS6v/wAb6dj5J5IBFxiIa4jm1u3Pmp0gy3PKqYG5waZ5GO9UJiq8gWc1zoIsWmHFpGyxCQ1P5/TFQE4mhuIkW2gghxI5NI5qKTpBbNjcbnau/L/SY0gOBaSADINsQHulVqUQHloIImARkRNiujznaQ0YntviBhsXuLOEePLes6fpT+2XtNw4zuMnCfDvG9KdqMgyJtaDrEasu6FI8Af2gTIkZjKfxbzOf+0pWDoIPvv4K9RkjEBYk2mY2Duy4IpRKFJCgBAArquohvW9n865cBdV1FzrcKf7iI8wsVCxa/JqhppFnt2sxCjCtBpquBXLOCMKiE4sUFquUmpEITSxVwK5Z2llqZQ0XE6Pp8bTx9wKadHw+fY+qPO5+rzvuVnuGE+gREAScWLMuOzDb9XFTdEs7WfSnh7paIGTWzMAWAnWdfElKrC8ahYcsz3yeadSGZ2Cefo/XkqNoyQBrIHfZXDOOSqovlG7ktekUy2hTECHOdUJtMkNDQdgDRi/Wm9I6K3yoFIkh+GCR6XmmNoxDO07AlaaWmSD6ZAbkMDWtax0bSBHJZjlZrjgiqOwwfmPjHwVGVYAECzsXHIQd2feU7Sm+aNjR9T70jCs1jhrU4t/X+IbtNoxTBabmMQjIObTc1073NPC222Lo98VASbXE7iCNdtfBbi/E/CcqlNgtMAtYMNhsIj66/PeyDBzFvqkRxgt5iYZw0rbQpzUonCACWDVBLXAOMbcs+OtIwJ1F8AnFdhBa3aTYkHURDe7crLjgmnVvJyOY3G/fr4hApXLYBmIOWsQZOQIOvbuVRTTabJgZkZbxNwff3ojK5XpuAIkSNe2NxTq1YOcQ+xk9oZzOTh6Q358cko08OfEEXB1WKKiswiDBg3B2iY+Co0JuMZGYvlqO2MtUKjEErqeoudbhT/cXLrqeoudbhT/AHEQnCq4VrdQVDSXN+ptZSxBYtDqaoaarO1nNNVLFpwquBMptZfJq2OPNEb/AEu/0eScWKppJljDM2mCQMht95V9KmcJzbIOu5Mkk7chyWnRwASXCbG2/VfVdIFPEd5OfvJWss4IeyGgbbn3D4nmmaGyMbpgtacO0uItHAe8bQioJJ2auGpWoMJDhMBrXEDVm2e+B3BJngrHLRRpRTFUGDT8oAMnCXBtN2+HOM7IG1ee5stHZsXOuIvIZ2dwFv6lv0vs0qYBu/GXcBUdHeZP6Qs9On5l57Tuz6sYb8/lSJxEybMzEfBGlGXnu7gkpz7k7yVXAt14iIYvGbTP1DzBYRnAI5OI+CU8k5/doC0V29ln5fncR70ohIZmCsKbow7UBuIu7AFrl1mxOvFHu1qCojYrhjBeFTTsQZi4vsvmnV2gOMHEDeeIBvvvB3hUYO0IE3FuazMJgvSqQkluRJjvyP3rCSyth3tObTMf4O8LQw5tOR26jqPDVzWZ9jluUZXqUwRLTI1g+cPqN45gJDUFS0ILhdT1FzrcKf7i5UGF1XUQ3rcKf7iI9R1BUdo69R2jqhoLy7n7OHlmglvoff3kvUdQVHaMtbkw8qpRSzQXquoJZ0dN5h5ZpKuBeg/R1VmjTt2mIJjWeULW5NrJUaWtAtDoeYz9IAHkZjepoaO0sqOMy0CIylzgCTymw1ncnnR8ToaMzAHE2CZVB8kRaMTW2FiGNcZ5mpM7+65ZmryTTVWgiQBOK3iD8FpLFfRAMcn0AX3yOG7RG90Dmrlia4ZtPZ28IyYAzObt847LuLjzCKbOy3sxGPtet5tuXxQWp2HsZyINtkmD3wCpa3C0r6o/PDzixVLVrNNU8l98Vvc5bVdJbf8AKGD+wA+Kzli2Vmy92wk++ySWJFuEmvJGFRhTnMVPJbz4fRayxNRWJLW2ADZbIi9y++8Ys9g3LOKoxAExcX2Xz+K1MoAtcHOdkHAai4ECD+lzr/VILI4eHNXLE1lkLtn+FFZ8xOevfGR4/Ra36PPFIfSgEH72JhzmssxKGlS5QAoytK6nqJnW9n+4uVLV1PUQXrez+dB3BoKp0dekaCWaP3rX5PcfQ7HmuoJbqK9M0Up9FXuJsec+glHR16bqCo6kr3E2PJfRUeQhsznaBExYmdl4435+maEwAL5KlWlOzIDVnF78VruM7Hl+QABtmIadUyCT3W5qmkaP2GDWcR7zh+RenpFDVMhtgchmSfGVTTKUkCPNa0R+mT4krXcZ2vDdo6HUcNMn13YeTYc63Es7l6LqKXplKC1vqgA6rntO5gujktRdJq8fySY9nYFoN5O29vdC1uocFNahZvAkf1O+M96s6mcNRXz8PLLVagO0NxB7rrU6ioo0oJOxrvFuEe9b3cOe1gLVDmLU6kqGmtRZzmjMWKuBaTTVCxXczNCaJAcCRIGYOR2jcoqUC0lpF2kgjeDBCbhU1m3BmZAJ2g6we7uIV3M7WE0txj71LO+iPD7zXpYUjSGHUt1s42o8mqbopC6ZpjYd3e5X0dtu+/1XR58clOYum6i51vZ/OuZruvAXUdRKR/ncKfzoy+oFiq5it5VVL18fHUS+z7EqOYlliaXKMS6R1DPYkl1NIdTWwkJcLca7HZllDMzMEZRnM+FrpYpQCYBHm32xnHDukLbVbFjqv3hKqNGU2Hvi/wB8F07zHaYfIzA2kDvUaUJe47XH32W6g0YwTkO1/SCfgspprUarE6TPRoS4A5ZngLnwlYa4xOJOZMnmZK9ZrYa47Yb33MchH6lhey/3tXSNVntsbqUffcqPp2HD4n4J+l12UwC84QSAN52LH0p01TpMY4uD8QBDWHtQS4yZy13XWk2t4hm00pWd0gsQ2lZ3ADxH0SNC6bpVSA0kOPoutssDrXoGn2eJHgP8rVpms4liu28ZrLz3Ukt1Jbn00t1NarqE6bAaSoaa3mkl1GgGNZyW41GJowmmrOaSyIHZcb6+0BAO0dgnmdq0PpIpUwZBMAg8yAS0HdIjmtxdiaMBYsrtJGLDv1X4LfpDYBPwJ1ZkBc5Ury4GMoHGNq9Gn6nk17bMQv0if5h5e5XoVhguMgef3KyPdJJ+9yiV3eLd6pk3RaWJ3C5XZ9SWXrcKf7i5Po1tyb/D7+i7PqWy9bhT+dM+zda+nLrBpgR/FBcu3pXK+uD9e9Mp9LA6858P9r42elvD+iej+XSfxKk6SFzek9ImJGY7ksdPjK4dsO6JurHTXmMwxbt1nFpdP5dQysJvlrjOwyXhjpQbfuFo/j4ESLwY17hzz7lmNG0LNKvUbXIl2zbtg3+KUay8HTumGtbh1hvaGvMg2/1ksWh9Zi6A4QLXg32mNnvXpjptSa5h47amjW0VmeZddSqWcfwx3uA+qQX715ek9N06dMlzgCSIG0NBJjvC853WOjVGBry0usCWuGE6ibLVOn1bYxE4+HLU1dCkzE2jPy9vpPpenR8m17gC4Yrmxxa51DCB3rmdJ67NBdhbiAiCZEmRIN+Nxutdcr0hpxq1HOJJBPZB1N9EbrQFllfs6fQUr+7l83rfqN7cUjEN2kacatZzzaSXRJMQJA8FTT3MxDBNmw6fWDnZbsOFU0Lzvv1gD7yjTC6W4onAyI9XAMPOIXtrEROI9nitMzXM+85VpUyXWtFydg22+5XR6J1udDg5gLWtBEWcYcBJ1T2r21LwqNRuHDa4lxM5gGAI7hvPCF6J50H0g5vMtIb/AHQs6mnW/wC6DT1LafNZdR0X1kFV2B7YcfNw3B3HZbWvRq6Y1rsJt2cZJFgJi/NcFSfBB2XV3aW4uxEyd8m2zgvPbpKzbMcQ9en19ori3MveqdYi2oQYwAwLXi3a7tSz1+mmlzSJEE3m8TrXjPfI33+s+JVJXeNGkezzz1OpMYy9ev084zGuwO6+rbfPck0el3NcDMgOBg3sHAx4Lz5RK3GnWPEOc6158y6Ot0uG+c2CROGZEOEtuNrSDzXhaTVDnEgQNiitENMySLg3ggkAcMIHilBSunFfC6mtbU4lKhEoXRxXbUjau46j9IA+VsRAp/OuEXV9RM63s/nUxlqLTDw9Nrlrpa6xG1KHSjxEGI17eKyOMqFmKRjEus69902rOPh656eJsRbjdUq6bjjDMjMx3Ly1ZjyMtSzGlWPEOlus1bxi9suo0SpGomLuOuPSO5Z9O6UIcXB2EsGJoAaTiLhAE6gJM7htXl0tMe1ufn+4HXsEjwVNPqea0tLXgEvxCCSTblgDe87VyroRFsy9Wr+ozfS2V4JNd2033qrqxOZPf3KiF6cPy8y1VzFKmNZxuPNwaP8Ar8VOhNIbUfqa3CDl2qnZA/pxn9Kb0rSIcxjvQp02xsxMFU85eUqu0tpUx65NTlJYzxDzzRGRS2nKc1twdyuW+KMTZOjsEOg/eF3xhK0oNBGEkjC2Z9bCMYG4GQOCa1sNPH4s+hV9KwucD+FjebabWnxBUjzLrecRWPp/thUk+CZVpgCyUtMRORKIQpRUKQhCCQUIQgfRBcx4ABww8n0gAcJjd2xI3TqSE/QiMbQ4kNJDXEGDhJh3glVGYSQYkGLGRIMGDrCCqEIQC6vqJnW9n865RdX1E/8Au9n86DkyphQhABBCEINGkANe6AIa4iNRDTF+MX4lLr1i9xc4y5xLidpNz4lCEC4UhqEINvTTj/EVt1WoOQeQPAI6ZEVYmQxrGidgptAH3tQhRWFaGOQhGLHv8yeHveo6TMPgepS/6GIQs193W3iPiGQuJVSEIW2AphCFAQhQhBKAEIQELZ0pozWOZh9KlSeeLqbS7xuhCDGpI+/vgoQgmF1XURt63s/3FKFR/9k=">
            <a:extLst>
              <a:ext uri="{FF2B5EF4-FFF2-40B4-BE49-F238E27FC236}">
                <a16:creationId xmlns:a16="http://schemas.microsoft.com/office/drawing/2014/main" id="{4530F914-8F72-722D-65A6-0957EB7752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-1046163"/>
            <a:ext cx="2105025" cy="2171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D18950C9-A35B-4D24-B0D3-86621E21C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1276" y="5559969"/>
            <a:ext cx="5292625" cy="1301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160" tIns="46080" rIns="92160" bIns="46080">
            <a:spAutoFit/>
          </a:bodyPr>
          <a:lstStyle/>
          <a:p>
            <a:pPr algn="ctr">
              <a:lnSpc>
                <a:spcPts val="2400"/>
              </a:lnSpc>
              <a:buClr>
                <a:srgbClr val="000000"/>
              </a:buClr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000" b="1" i="1" dirty="0">
                <a:solidFill>
                  <a:srgbClr val="FFFF00"/>
                </a:solidFill>
                <a:latin typeface="Times" charset="0"/>
              </a:rPr>
              <a:t>Marcelo Augusto Leigui de Oliveira</a:t>
            </a:r>
            <a:br>
              <a:rPr lang="en-GB" sz="2000" b="1" i="1" dirty="0">
                <a:solidFill>
                  <a:srgbClr val="FFFF00"/>
                </a:solidFill>
                <a:latin typeface="Times" charset="0"/>
              </a:rPr>
            </a:br>
            <a:r>
              <a:rPr lang="en-GB" sz="1800" i="1" u="sng" dirty="0">
                <a:solidFill>
                  <a:srgbClr val="FFFF00"/>
                </a:solidFill>
                <a:latin typeface="Times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leigui@ufabc.edu.br</a:t>
            </a:r>
            <a:endParaRPr lang="en-GB" sz="1800" i="1" u="sng" dirty="0">
              <a:solidFill>
                <a:srgbClr val="FFFF00"/>
              </a:solidFill>
              <a:latin typeface="Times" charset="0"/>
            </a:endParaRPr>
          </a:p>
          <a:p>
            <a:pPr algn="ctr">
              <a:lnSpc>
                <a:spcPts val="2400"/>
              </a:lnSpc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dirty="0">
                <a:solidFill>
                  <a:srgbClr val="FFFF00"/>
                </a:solidFill>
              </a:rPr>
              <a:t>http://www.ufabc.edu.br</a:t>
            </a:r>
          </a:p>
          <a:p>
            <a:pPr algn="ctr">
              <a:lnSpc>
                <a:spcPts val="2400"/>
              </a:lnSpc>
              <a:buClr>
                <a:srgbClr val="000000"/>
              </a:buClr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800" i="1" u="sng" dirty="0">
              <a:solidFill>
                <a:srgbClr val="FFFF00"/>
              </a:solidFill>
              <a:latin typeface="Times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C9DDCE4-7D4B-89B6-36D4-96CE3FC36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963" y="0"/>
            <a:ext cx="1273457" cy="8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" name="Rectangle 1">
            <a:extLst>
              <a:ext uri="{FF2B5EF4-FFF2-40B4-BE49-F238E27FC236}">
                <a16:creationId xmlns:a16="http://schemas.microsoft.com/office/drawing/2014/main" id="{A9C953ED-C6ED-82A1-726D-3E24EEA2AC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44670" y="1484784"/>
            <a:ext cx="6336704" cy="504056"/>
          </a:xfrm>
        </p:spPr>
        <p:txBody>
          <a:bodyPr/>
          <a:lstStyle/>
          <a:p>
            <a:pPr algn="ctr">
              <a:lnSpc>
                <a:spcPct val="94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800" b="0" i="0" dirty="0">
                <a:solidFill>
                  <a:srgbClr val="FFFF66"/>
                </a:solidFill>
                <a:effectLst/>
                <a:latin typeface="Arial" panose="020B0604020202020204" pitchFamily="34" charset="0"/>
              </a:rPr>
              <a:t>Mensageiros Cósmicos</a:t>
            </a:r>
            <a:endParaRPr lang="en-GB" sz="2800" b="0" i="1" dirty="0">
              <a:solidFill>
                <a:srgbClr val="FFFF66"/>
              </a:solidFill>
            </a:endParaRPr>
          </a:p>
        </p:txBody>
      </p:sp>
      <p:pic>
        <p:nvPicPr>
          <p:cNvPr id="1026" name="Picture 2" descr="Fronteiras da Física | UFABC para Todos 2024">
            <a:extLst>
              <a:ext uri="{FF2B5EF4-FFF2-40B4-BE49-F238E27FC236}">
                <a16:creationId xmlns:a16="http://schemas.microsoft.com/office/drawing/2014/main" id="{28C8A3D5-1073-413C-0886-90A34EF76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800" y="5562009"/>
            <a:ext cx="2225200" cy="129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55222C4-7815-10AA-C665-8A9C6C751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48" y="3199360"/>
            <a:ext cx="9125651" cy="1152128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>
              <a:lnSpc>
                <a:spcPct val="94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b="0" i="1" kern="0">
                <a:solidFill>
                  <a:srgbClr val="FFFF00"/>
                </a:solidFill>
              </a:rPr>
              <a:t>Obrigado!</a:t>
            </a:r>
            <a:endParaRPr lang="en-GB" b="0" i="1" kern="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340316"/>
      </p:ext>
    </p:extLst>
  </p:cSld>
  <p:clrMapOvr>
    <a:masterClrMapping/>
  </p:clrMapOvr>
  <p:transition spd="med"/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1196975"/>
            <a:ext cx="4830762" cy="238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CaixaDeTexto 1"/>
          <p:cNvSpPr txBox="1">
            <a:spLocks noChangeArrowheads="1"/>
          </p:cNvSpPr>
          <p:nvPr/>
        </p:nvSpPr>
        <p:spPr bwMode="auto">
          <a:xfrm>
            <a:off x="604838" y="260350"/>
            <a:ext cx="7423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 b="0" dirty="0">
                <a:solidFill>
                  <a:srgbClr val="FFFF00"/>
                </a:solidFill>
                <a:latin typeface="Times New Roman" charset="0"/>
              </a:rPr>
              <a:t>The </a:t>
            </a:r>
            <a:r>
              <a:rPr lang="pt-BR" altLang="pt-BR" sz="2400" b="0" dirty="0" err="1">
                <a:solidFill>
                  <a:srgbClr val="FFFF00"/>
                </a:solidFill>
                <a:latin typeface="Times New Roman" charset="0"/>
              </a:rPr>
              <a:t>SOuthern</a:t>
            </a:r>
            <a:r>
              <a:rPr lang="pt-BR" altLang="pt-BR" sz="2400" b="0" dirty="0">
                <a:solidFill>
                  <a:srgbClr val="FFFF00"/>
                </a:solidFill>
                <a:latin typeface="Times New Roman" charset="0"/>
              </a:rPr>
              <a:t> </a:t>
            </a:r>
            <a:r>
              <a:rPr lang="pt-BR" altLang="pt-BR" sz="2400" b="0" dirty="0" err="1">
                <a:solidFill>
                  <a:srgbClr val="FFFF00"/>
                </a:solidFill>
                <a:latin typeface="Times New Roman" charset="0"/>
              </a:rPr>
              <a:t>Astrophysical</a:t>
            </a:r>
            <a:r>
              <a:rPr lang="pt-BR" altLang="pt-BR" sz="2400" b="0" dirty="0">
                <a:solidFill>
                  <a:srgbClr val="FFFF00"/>
                </a:solidFill>
                <a:latin typeface="Times New Roman" charset="0"/>
              </a:rPr>
              <a:t> </a:t>
            </a:r>
            <a:r>
              <a:rPr lang="pt-BR" altLang="pt-BR" sz="2400" b="0" dirty="0" err="1">
                <a:solidFill>
                  <a:srgbClr val="FFFF00"/>
                </a:solidFill>
                <a:latin typeface="Times New Roman" charset="0"/>
              </a:rPr>
              <a:t>Research</a:t>
            </a:r>
            <a:r>
              <a:rPr lang="pt-BR" altLang="pt-BR" sz="2400" b="0" dirty="0">
                <a:solidFill>
                  <a:srgbClr val="FFFF00"/>
                </a:solidFill>
                <a:latin typeface="Times New Roman" charset="0"/>
              </a:rPr>
              <a:t> (SOAR) Telescope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435600" y="2506663"/>
            <a:ext cx="3563938" cy="1076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rPr>
              <a:t>MCTI (</a:t>
            </a:r>
            <a:r>
              <a:rPr lang="pt-BR" sz="1600" dirty="0" err="1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rPr>
              <a:t>Brazil</a:t>
            </a:r>
            <a:r>
              <a:rPr lang="pt-BR" sz="1600" dirty="0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rPr>
              <a:t>) + N. </a:t>
            </a:r>
            <a:r>
              <a:rPr lang="pt-BR" sz="1600" dirty="0" err="1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rPr>
              <a:t>Opt</a:t>
            </a:r>
            <a:r>
              <a:rPr lang="pt-BR" sz="1600" dirty="0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rPr>
              <a:t>. Astron. Obs., Univ. North Carolina </a:t>
            </a:r>
            <a:r>
              <a:rPr lang="pt-BR" sz="1600" dirty="0" err="1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rPr>
              <a:t>and</a:t>
            </a:r>
            <a:r>
              <a:rPr lang="pt-BR" sz="1600" dirty="0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rPr>
              <a:t> Michigan St. Univ. (USA) </a:t>
            </a:r>
          </a:p>
          <a:p>
            <a:pPr>
              <a:defRPr/>
            </a:pPr>
            <a:endParaRPr lang="pt-BR" sz="1600" dirty="0">
              <a:latin typeface="Times New Roman" pitchFamily="18" charset="0"/>
              <a:ea typeface="MS PGothic" pitchFamily="34" charset="-128"/>
            </a:endParaRPr>
          </a:p>
        </p:txBody>
      </p:sp>
      <p:pic>
        <p:nvPicPr>
          <p:cNvPr id="4101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4086225"/>
            <a:ext cx="1879600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CaixaDeTexto 11"/>
          <p:cNvSpPr txBox="1">
            <a:spLocks noChangeArrowheads="1"/>
          </p:cNvSpPr>
          <p:nvPr/>
        </p:nvSpPr>
        <p:spPr bwMode="auto">
          <a:xfrm>
            <a:off x="604838" y="6337300"/>
            <a:ext cx="49752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600" b="0" dirty="0">
                <a:solidFill>
                  <a:srgbClr val="FFFF00"/>
                </a:solidFill>
                <a:latin typeface="Times New Roman" charset="0"/>
              </a:rPr>
              <a:t>Dome </a:t>
            </a:r>
            <a:r>
              <a:rPr lang="pt-BR" altLang="pt-BR" sz="1600" b="0" dirty="0" err="1">
                <a:solidFill>
                  <a:srgbClr val="FFFF00"/>
                </a:solidFill>
                <a:latin typeface="Times New Roman" charset="0"/>
              </a:rPr>
              <a:t>by</a:t>
            </a:r>
            <a:r>
              <a:rPr lang="pt-BR" altLang="pt-BR" sz="1600" b="0" dirty="0">
                <a:solidFill>
                  <a:srgbClr val="FFFF00"/>
                </a:solidFill>
                <a:latin typeface="Times New Roman" charset="0"/>
              </a:rPr>
              <a:t> Equatorial Sistemas (São José dos Campos-SP)</a:t>
            </a:r>
          </a:p>
        </p:txBody>
      </p:sp>
      <p:sp>
        <p:nvSpPr>
          <p:cNvPr id="4103" name="CaixaDeTexto 12"/>
          <p:cNvSpPr txBox="1">
            <a:spLocks noChangeArrowheads="1"/>
          </p:cNvSpPr>
          <p:nvPr/>
        </p:nvSpPr>
        <p:spPr bwMode="auto">
          <a:xfrm>
            <a:off x="604838" y="3582988"/>
            <a:ext cx="356393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600" b="0" dirty="0">
                <a:solidFill>
                  <a:srgbClr val="FFFF00"/>
                </a:solidFill>
                <a:latin typeface="Times New Roman" charset="0"/>
              </a:rPr>
              <a:t>Cerro </a:t>
            </a:r>
            <a:r>
              <a:rPr lang="pt-BR" altLang="pt-BR" sz="1600" b="0" dirty="0" err="1">
                <a:solidFill>
                  <a:srgbClr val="FFFF00"/>
                </a:solidFill>
                <a:latin typeface="Times New Roman" charset="0"/>
              </a:rPr>
              <a:t>Pachón</a:t>
            </a:r>
            <a:r>
              <a:rPr lang="pt-BR" altLang="pt-BR" sz="1600" b="0" dirty="0">
                <a:solidFill>
                  <a:srgbClr val="FFFF00"/>
                </a:solidFill>
                <a:latin typeface="Times New Roman" charset="0"/>
              </a:rPr>
              <a:t> (2700 m), Chile </a:t>
            </a:r>
          </a:p>
        </p:txBody>
      </p:sp>
      <p:pic>
        <p:nvPicPr>
          <p:cNvPr id="410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538" y="4754563"/>
            <a:ext cx="2286000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CaixaDeTexto 9"/>
          <p:cNvSpPr txBox="1">
            <a:spLocks noChangeArrowheads="1"/>
          </p:cNvSpPr>
          <p:nvPr/>
        </p:nvSpPr>
        <p:spPr bwMode="auto">
          <a:xfrm>
            <a:off x="3563938" y="4759325"/>
            <a:ext cx="3149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600" b="0" dirty="0" err="1">
                <a:solidFill>
                  <a:srgbClr val="FFFF00"/>
                </a:solidFill>
                <a:latin typeface="Times New Roman" charset="0"/>
              </a:rPr>
              <a:t>Sifs</a:t>
            </a:r>
            <a:r>
              <a:rPr lang="pt-BR" altLang="pt-BR" sz="1600" b="0" dirty="0">
                <a:solidFill>
                  <a:srgbClr val="FFFF00"/>
                </a:solidFill>
                <a:latin typeface="Times New Roman" charset="0"/>
              </a:rPr>
              <a:t> </a:t>
            </a:r>
            <a:r>
              <a:rPr lang="pt-BR" altLang="pt-BR" sz="1600" b="0" dirty="0" err="1">
                <a:solidFill>
                  <a:srgbClr val="FFFF00"/>
                </a:solidFill>
                <a:latin typeface="Times New Roman" charset="0"/>
              </a:rPr>
              <a:t>spectrograph</a:t>
            </a:r>
            <a:r>
              <a:rPr lang="pt-BR" altLang="pt-BR" sz="1600" b="0" dirty="0">
                <a:solidFill>
                  <a:srgbClr val="FFFF00"/>
                </a:solidFill>
                <a:latin typeface="Times New Roman" charset="0"/>
              </a:rPr>
              <a:t> (IAG-USP, LNA)</a:t>
            </a:r>
          </a:p>
        </p:txBody>
      </p:sp>
      <p:sp>
        <p:nvSpPr>
          <p:cNvPr id="4106" name="CaixaDeTexto 9"/>
          <p:cNvSpPr txBox="1">
            <a:spLocks noChangeArrowheads="1"/>
          </p:cNvSpPr>
          <p:nvPr/>
        </p:nvSpPr>
        <p:spPr bwMode="auto">
          <a:xfrm>
            <a:off x="3132138" y="5732463"/>
            <a:ext cx="314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ts val="2413"/>
              </a:lnSpc>
              <a:spcBef>
                <a:spcPts val="463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32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1pPr>
            <a:lvl2pPr marL="742950" indent="-285750">
              <a:lnSpc>
                <a:spcPts val="2413"/>
              </a:lnSpc>
              <a:spcBef>
                <a:spcPts val="363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8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2pPr>
            <a:lvl3pPr marL="1143000" indent="-228600">
              <a:lnSpc>
                <a:spcPts val="2388"/>
              </a:lnSpc>
              <a:spcBef>
                <a:spcPts val="275"/>
              </a:spcBef>
              <a:buClr>
                <a:srgbClr val="000000"/>
              </a:buClr>
              <a:buSzPct val="100000"/>
              <a:buFont typeface="Times" charset="0"/>
              <a:buChar char="•"/>
              <a:defRPr sz="24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3pPr>
            <a:lvl4pPr marL="16002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–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4pPr>
            <a:lvl5pPr marL="2057400" indent="-228600">
              <a:lnSpc>
                <a:spcPts val="2300"/>
              </a:lnSpc>
              <a:spcBef>
                <a:spcPts val="175"/>
              </a:spcBef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5pPr>
            <a:lvl6pPr marL="25146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6pPr>
            <a:lvl7pPr marL="29718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7pPr>
            <a:lvl8pPr marL="34290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8pPr>
            <a:lvl9pPr marL="3886200" indent="-228600" eaLnBrk="0" fontAlgn="base" hangingPunct="0">
              <a:lnSpc>
                <a:spcPts val="2300"/>
              </a:lnSpc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defRPr sz="2000" b="1">
                <a:solidFill>
                  <a:srgbClr val="000000"/>
                </a:solidFill>
                <a:latin typeface="Arial Narrow" charset="0"/>
                <a:ea typeface="MS PGothic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600" b="0" dirty="0">
                <a:solidFill>
                  <a:srgbClr val="FFFF00"/>
                </a:solidFill>
                <a:latin typeface="Times New Roman" charset="0"/>
              </a:rPr>
              <a:t>US$14M (</a:t>
            </a:r>
            <a:r>
              <a:rPr lang="pt-BR" altLang="pt-BR" sz="1600" b="0" dirty="0" err="1">
                <a:solidFill>
                  <a:srgbClr val="FFFF00"/>
                </a:solidFill>
                <a:latin typeface="Times New Roman" charset="0"/>
              </a:rPr>
              <a:t>B</a:t>
            </a:r>
            <a:r>
              <a:rPr lang="en-US" altLang="pt-BR" sz="1600" b="0" dirty="0">
                <a:solidFill>
                  <a:srgbClr val="FFFF00"/>
                </a:solidFill>
                <a:latin typeface="Times New Roman" charset="0"/>
              </a:rPr>
              <a:t>r</a:t>
            </a:r>
            <a:r>
              <a:rPr lang="pt-BR" altLang="pt-BR" sz="1600" b="0" dirty="0" err="1">
                <a:solidFill>
                  <a:srgbClr val="FFFF00"/>
                </a:solidFill>
                <a:latin typeface="Times New Roman" charset="0"/>
              </a:rPr>
              <a:t>azil</a:t>
            </a:r>
            <a:r>
              <a:rPr lang="pt-BR" altLang="pt-BR" sz="1600" b="0" dirty="0">
                <a:solidFill>
                  <a:srgbClr val="FFFF00"/>
                </a:solidFill>
                <a:latin typeface="Times New Roman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43945750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764704"/>
            <a:ext cx="560090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403648" y="260648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AERA: Auger Engineering Radio Array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1052736"/>
            <a:ext cx="2771800" cy="20903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879139"/>
            <a:ext cx="3924300" cy="2971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33020" y="3429000"/>
            <a:ext cx="3187452" cy="27848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24" y="6165304"/>
            <a:ext cx="4304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</a:rPr>
              <a:t>F.G. </a:t>
            </a:r>
            <a:r>
              <a:rPr lang="en-US" sz="1600" dirty="0" err="1">
                <a:solidFill>
                  <a:schemeClr val="accent4"/>
                </a:solidFill>
              </a:rPr>
              <a:t>Schröder</a:t>
            </a:r>
            <a:r>
              <a:rPr lang="en-US" sz="1600" dirty="0">
                <a:solidFill>
                  <a:schemeClr val="accent4"/>
                </a:solidFill>
              </a:rPr>
              <a:t> for Auger </a:t>
            </a:r>
            <a:r>
              <a:rPr lang="en-US" sz="1600" dirty="0" err="1">
                <a:solidFill>
                  <a:schemeClr val="accent4"/>
                </a:solidFill>
              </a:rPr>
              <a:t>Collab</a:t>
            </a:r>
            <a:r>
              <a:rPr lang="en-US" sz="1600" dirty="0">
                <a:solidFill>
                  <a:schemeClr val="accent4"/>
                </a:solidFill>
              </a:rPr>
              <a:t>., ICRC (2013)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66425" y="6514250"/>
            <a:ext cx="39035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</a:rPr>
              <a:t>C. Glaser for Auger </a:t>
            </a:r>
            <a:r>
              <a:rPr lang="en-US" sz="1600" dirty="0" err="1">
                <a:solidFill>
                  <a:schemeClr val="accent4"/>
                </a:solidFill>
              </a:rPr>
              <a:t>Collab</a:t>
            </a:r>
            <a:r>
              <a:rPr lang="en-US" sz="1600" dirty="0">
                <a:solidFill>
                  <a:schemeClr val="accent4"/>
                </a:solidFill>
              </a:rPr>
              <a:t>., ICRC (2015)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3171705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260648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Microwave Radiation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32040" y="6402814"/>
            <a:ext cx="4068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</a:rPr>
              <a:t>R. </a:t>
            </a:r>
            <a:r>
              <a:rPr lang="en-US" sz="1600" dirty="0" err="1">
                <a:solidFill>
                  <a:srgbClr val="FFFF00"/>
                </a:solidFill>
              </a:rPr>
              <a:t>Gaïor</a:t>
            </a:r>
            <a:r>
              <a:rPr lang="en-US" sz="1600" dirty="0">
                <a:solidFill>
                  <a:srgbClr val="FFFF00"/>
                </a:solidFill>
              </a:rPr>
              <a:t> for Auger </a:t>
            </a:r>
            <a:r>
              <a:rPr lang="en-US" sz="1600" dirty="0" err="1">
                <a:solidFill>
                  <a:srgbClr val="FFFF00"/>
                </a:solidFill>
              </a:rPr>
              <a:t>Collab</a:t>
            </a:r>
            <a:r>
              <a:rPr lang="en-US" sz="1600" dirty="0">
                <a:solidFill>
                  <a:srgbClr val="FFFF00"/>
                </a:solidFill>
              </a:rPr>
              <a:t>., ICRC (2013)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484784"/>
            <a:ext cx="4464496" cy="40335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692696"/>
            <a:ext cx="1901926" cy="18722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2924944"/>
            <a:ext cx="2231101" cy="16891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27784" y="5301208"/>
            <a:ext cx="2045325" cy="15567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04248" y="2852936"/>
            <a:ext cx="2299131" cy="2103140"/>
          </a:xfrm>
          <a:prstGeom prst="rect">
            <a:avLst/>
          </a:prstGeom>
        </p:spPr>
      </p:pic>
      <p:cxnSp>
        <p:nvCxnSpPr>
          <p:cNvPr id="14" name="Conector de seta reta 37"/>
          <p:cNvCxnSpPr/>
          <p:nvPr/>
        </p:nvCxnSpPr>
        <p:spPr bwMode="auto">
          <a:xfrm flipV="1">
            <a:off x="3995936" y="4005064"/>
            <a:ext cx="3024336" cy="28803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3634804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260648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AMIGA: Auger </a:t>
            </a:r>
            <a:r>
              <a:rPr lang="en-US" dirty="0" err="1">
                <a:solidFill>
                  <a:srgbClr val="FFFF00"/>
                </a:solidFill>
              </a:rPr>
              <a:t>Muons</a:t>
            </a:r>
            <a:r>
              <a:rPr lang="en-US" dirty="0">
                <a:solidFill>
                  <a:srgbClr val="FFFF00"/>
                </a:solidFill>
              </a:rPr>
              <a:t> Infill Ground Array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60032" y="6402814"/>
            <a:ext cx="43647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</a:rPr>
              <a:t>B. </a:t>
            </a:r>
            <a:r>
              <a:rPr lang="en-US" sz="1600" dirty="0" err="1">
                <a:solidFill>
                  <a:srgbClr val="FFFF00"/>
                </a:solidFill>
              </a:rPr>
              <a:t>Wundhleiler</a:t>
            </a:r>
            <a:r>
              <a:rPr lang="en-US" sz="1600" dirty="0">
                <a:solidFill>
                  <a:srgbClr val="FFFF00"/>
                </a:solidFill>
              </a:rPr>
              <a:t> for Auger </a:t>
            </a:r>
            <a:r>
              <a:rPr lang="en-US" sz="1600" dirty="0" err="1">
                <a:solidFill>
                  <a:srgbClr val="FFFF00"/>
                </a:solidFill>
              </a:rPr>
              <a:t>Collab</a:t>
            </a:r>
            <a:r>
              <a:rPr lang="en-US" sz="1600" dirty="0">
                <a:solidFill>
                  <a:srgbClr val="FFFF00"/>
                </a:solidFill>
              </a:rPr>
              <a:t>., ICRC (2015)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196752"/>
            <a:ext cx="5294938" cy="32622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49389" y="1700808"/>
            <a:ext cx="3674891" cy="26642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611836"/>
            <a:ext cx="3810153" cy="227354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20072" y="6093296"/>
            <a:ext cx="390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</a:rPr>
              <a:t>F. Suarez for Auger </a:t>
            </a:r>
            <a:r>
              <a:rPr lang="en-US" sz="1600" dirty="0" err="1">
                <a:solidFill>
                  <a:srgbClr val="FFFF00"/>
                </a:solidFill>
              </a:rPr>
              <a:t>Collab</a:t>
            </a:r>
            <a:r>
              <a:rPr lang="en-US" sz="1600" dirty="0">
                <a:solidFill>
                  <a:srgbClr val="FFFF00"/>
                </a:solidFill>
              </a:rPr>
              <a:t>., ICRC (2013)</a:t>
            </a:r>
          </a:p>
        </p:txBody>
      </p:sp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4716490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836712"/>
            <a:ext cx="340995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877516"/>
            <a:ext cx="360040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403648" y="260648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Enhancements in the SD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3573016"/>
            <a:ext cx="3024336" cy="2810420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077072"/>
            <a:ext cx="42481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ector de seta reta 37"/>
          <p:cNvCxnSpPr/>
          <p:nvPr/>
        </p:nvCxnSpPr>
        <p:spPr bwMode="auto">
          <a:xfrm>
            <a:off x="2915816" y="2132856"/>
            <a:ext cx="1584176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3419872" y="3645024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charset="2"/>
              <a:buChar char="Ø"/>
            </a:pPr>
            <a:r>
              <a:rPr lang="en-US" sz="2000" dirty="0">
                <a:solidFill>
                  <a:srgbClr val="FFFF00"/>
                </a:solidFill>
              </a:rPr>
              <a:t>SSD: scintillator plates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44008" y="5795247"/>
            <a:ext cx="3942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charset="2"/>
              <a:buChar char="Ø"/>
            </a:pPr>
            <a:r>
              <a:rPr lang="en-US" sz="2000" dirty="0">
                <a:solidFill>
                  <a:srgbClr val="FFFF00"/>
                </a:solidFill>
              </a:rPr>
              <a:t>RPC: Resistive plate counters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76056" y="6402814"/>
            <a:ext cx="39933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</a:rPr>
              <a:t>A. </a:t>
            </a:r>
            <a:r>
              <a:rPr lang="en-US" sz="1600" dirty="0" err="1">
                <a:solidFill>
                  <a:srgbClr val="FFFF00"/>
                </a:solidFill>
              </a:rPr>
              <a:t>Haungs</a:t>
            </a:r>
            <a:r>
              <a:rPr lang="en-US" sz="1600" dirty="0">
                <a:solidFill>
                  <a:srgbClr val="FFFF00"/>
                </a:solidFill>
              </a:rPr>
              <a:t> for Auger </a:t>
            </a:r>
            <a:r>
              <a:rPr lang="en-US" sz="1600" dirty="0" err="1">
                <a:solidFill>
                  <a:srgbClr val="FFFF00"/>
                </a:solidFill>
              </a:rPr>
              <a:t>Collab</a:t>
            </a:r>
            <a:r>
              <a:rPr lang="en-US" sz="1600" dirty="0">
                <a:solidFill>
                  <a:srgbClr val="FFFF00"/>
                </a:solidFill>
              </a:rPr>
              <a:t>., ICRC (2015)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9512" y="6402814"/>
            <a:ext cx="43657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</a:rPr>
              <a:t>P.A.G. Cardoso, Master Thesis, </a:t>
            </a:r>
            <a:r>
              <a:rPr lang="en-US" sz="1600" dirty="0" err="1">
                <a:solidFill>
                  <a:srgbClr val="FFFF00"/>
                </a:solidFill>
              </a:rPr>
              <a:t>Lisboa</a:t>
            </a:r>
            <a:r>
              <a:rPr lang="en-US" sz="1600" dirty="0">
                <a:solidFill>
                  <a:srgbClr val="FFFF00"/>
                </a:solidFill>
              </a:rPr>
              <a:t> (2014)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26433" y="-1"/>
            <a:ext cx="917567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1277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2.bp.blogspot.com/-30tLk6YZVOM/Tg4UpQ_67KI/AAAAAAAAAXI/rSF3l5gu3h0/s1600/biol.jpg">
            <a:extLst>
              <a:ext uri="{FF2B5EF4-FFF2-40B4-BE49-F238E27FC236}">
                <a16:creationId xmlns:a16="http://schemas.microsoft.com/office/drawing/2014/main" id="{EB36017E-1ACE-14E1-684E-453B0E899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6520523" cy="4896544"/>
          </a:xfrm>
          <a:prstGeom prst="rect">
            <a:avLst/>
          </a:prstGeom>
          <a:noFill/>
        </p:spPr>
      </p:pic>
      <p:pic>
        <p:nvPicPr>
          <p:cNvPr id="3" name="Picture 6" descr="https://eradiologia.files.wordpress.com/2014/07/alteraes-tireoidianas-associadas-radiao-externa-em-crianas-e-adolescentes.jpg?w=475&amp;h=374">
            <a:extLst>
              <a:ext uri="{FF2B5EF4-FFF2-40B4-BE49-F238E27FC236}">
                <a16:creationId xmlns:a16="http://schemas.microsoft.com/office/drawing/2014/main" id="{45AED940-C755-B72D-1042-0365E8E38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7026" y="3933056"/>
            <a:ext cx="3906974" cy="2617908"/>
          </a:xfrm>
          <a:prstGeom prst="rect">
            <a:avLst/>
          </a:prstGeom>
          <a:noFill/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79A9753-58C2-65F0-C80C-D29D590E0CE3}"/>
              </a:ext>
            </a:extLst>
          </p:cNvPr>
          <p:cNvSpPr txBox="1"/>
          <p:nvPr/>
        </p:nvSpPr>
        <p:spPr>
          <a:xfrm>
            <a:off x="2411760" y="404664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Efeitos biológicos das radiações</a:t>
            </a:r>
          </a:p>
        </p:txBody>
      </p:sp>
    </p:spTree>
    <p:extLst>
      <p:ext uri="{BB962C8B-B14F-4D97-AF65-F5344CB8AC3E}">
        <p14:creationId xmlns:p14="http://schemas.microsoft.com/office/powerpoint/2010/main" val="680693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AutoShape 5" descr="data:image/jpeg;base64,/9j/4AAQSkZJRgABAQAAAQABAAD/2wCEAAkGBhQSERUUExQWFRQUFxcVFxUUFRQUFBcXGBQYFxQUFRcXHCYeFxokHBccHy8gIycpLCwsGB8xNTAqNSYsLCkBCQoKDgwOGg8PGiwkHCQpLCwsLCkpLCksKSwqLSksLCksLCwsLCwsLCksNCkpLCwsLCwpLCksLCwsLCksKSwsKf/AABEIAOQA3QMBIgACEQEDEQH/xAAbAAACAwEBAQAAAAAAAAAAAAAAAwECBAYFB//EAEEQAAEDAgIGBQoEBgICAwAAAAEAAhEDIRIxBEFRYXGBBQYikaETMkJSg7HBwtHwYnKCwxQjkqLh8bKz0uIzQ2P/xAAbAQEBAQEBAQEBAAAAAAAAAAAAAQIDBAYFB//EACoRAQACAQMDAwMEAwAAAAAAAAABAhEDEiEEEzEiQXFhwfAFMlGRobHh/9oADAMBAAIRAxEAPwD4mhCEAhRClASiUIIQCFCEAhCmEEKUIRAhCEEolCEDMmcXe4f+yXK0U9Hc7CGjVJ1AST8IVq3Rj2ibEDYfqs7ozjLWJZUIQtIEIQglCAhQCEIQC6vqIL1vZ/OuUK6rqLnW9n+4g5RQpQqgUIIQgEBCIRRCEAIQEIQhAIQhEAQgFCCUIVqLZcBtI96K6TobQC+m5zRZrsLjqGFrRJ/ztK9PRuiXubYT2g21+1MEHv8ABc30L1kq6K9zqZBD/PY4EseJkSAQQd4INzqJn0ukuv1WpT8nTpUaAIwudTDy8g5gOe44berBg5rw6mhe18x4do1IiHPaY0Co8NgtDnBpGUBxgjdCShC9riEIQqJQhCgEIQgF1XUU3rez+dcqV1XUXOt7P51RyqiFaFCiIQVIChUCFKhBCFKEEKYQhBCFKEEKQEIQCbo+ZMZNceFoB7yEtrSTAzyXu6A406NTDBlrS6YIcJ82CMsJJ34gs2nENVjMvBhC0aTQw3b5p8NcHlcbucZ4WmQgIQioKlCEAiVICFAIQhALquomdb2fzrlV1XUTOt7P9xUctClCFEQoVlCCCoVlBCCIQFMIQRCFKFRCIQhABShNpiBiPIbTtO4f42qBuj0wM9ku3N9UbC6Y3A8VoZU7BxGMUk6vSaTb8pHILNUBgNzc4hzuJ8wdxn9S0axGptRwn8Mx4U1mzpT3+P8AjPRq9m9wLOGstJsRsIJsd41SEmtSwnaDcHaNvw3EEalYOwuMjWQQO4gK7YEsdlNnbCRZ35SIndB1LTnDMgKajCCQbEWP3rUKqFClCAlSFCmVAQoVlVBK6rqIb1vZ/OuVXVdRM63s/nQczCIVlEIiIRClCIqQoV1EIKwiFMIhBVEKyiEEQiFdb+kNIZWe3yVEUgGNbhaS4FwADnknab84RqPGcsFOnOeQz+g3lNp3JcR2W3jV+FnM+ElRpIwksBBDSRIycQYLhu2bo3qa4wgM15u/MchyHiSiQrScS/EbkS88RJnvhaKQ/mAf/k4d9Fzj71np+adpIaPefcE5x/n/AKsPyhZny6U8TP1j7stQXsZyvxE/4VnCWg622PDV9O5Q7Jtot33In4clbRoxAEwCYJ2A2JPDPktOSW9sAekB2fxD1OOzu2LNhT61LC4iQYOYyOxw3HNMdTLxiaCXekAJn8YA8d99dq0yyoViFVBKkKIUoAhQplCgAuq6iG9b2fzrlQuq6im9b2fzoOdhRCbhVCFcNYUhTCtCiFEwrCghXwqCETCkIVoQiYVhClS1k/dhvKAYyfuwG0pzXNg2JAHCXHzSTqAuY3HbZb3iIGW3Wd5+i0fwzsLW9kAkOnaXAQ3a6BGWWIyiEUG5uOTb3yJnsj4xsBSXGbm5O3fmt2lPa1ppAB0ODvKS4XggtDZiMr59k7ViARZadHb2qY34j3j4N8UrRnfzWna9vi4JzPPd+Brh3NwjxWajZzTsII5FZ95dPFI+Z+zU+iPIgek3t5ZtLsJ7iB3nevPletVgaQABiGDBByd2C0i2ouBg7wvO0mkGm12m7TtG/fmDvBWoLwfpDsV8OGwIGotydH6gT3jUl6G7tR6wLbbYlv8AcAhr+yDiu10Bp1A9qRumZG8bVB7JDm21jcRq5H4I5gV5Byk6yAZO45tPOEwUGRLg9pESLQ6dYkW1bc9yppmj4XG1ndpv5TcfRWoaQ63aIwgQCThIBJwnbungmVU8qzUyfzOLv+OFVqVZ1NHBoHjn4ptTSXwJggyRiaxxzyxRPjsSn1Q4ea0b24r95I8EC0IKiEErquomdb2fzrlV1XUQXrez/cQeIAoLU0hVLV0y67VC1VLEzCghOEwVhUFqdCqWKYTBMKCE3CgsUwhbWSficgNpVqj7QMvfvP0V6h1DLxJ2n6JZCiYM0R8GcOICHOMSQ0OAMTIbnEkawmNdBl3nEEnOzfV2y7LcDvMTSaGU8RPnEgMtBw4SC78IJy1kDkhxOEkm7zrzgZk8Sf7VEmMQpWmbiDA8QDPPPmp0fzgdna7rqa7b5zZt/wBItyy5IYOy47Yb3mT/AMY5ozhNHzXncB3uH0TuiSBVaSAYl1zYYQXTxEW1TqKXEUuLx4NP/kp0JglxNuy4Di5pA+Pcsfy7+Jr8feZaawAqU3ahUcOQqk8vOS6v/wAb6dj5J5IBFxiIa4jm1u3Pmp0gy3PKqYG5waZ5GO9UJiq8gWc1zoIsWmHFpGyxCQ1P5/TFQE4mhuIkW2gghxI5NI5qKTpBbNjcbnau/L/SY0gOBaSADINsQHulVqUQHloIImARkRNiujznaQ0YntviBhsXuLOEePLes6fpT+2XtNw4zuMnCfDvG9KdqMgyJtaDrEasu6FI8Af2gTIkZjKfxbzOf+0pWDoIPvv4K9RkjEBYk2mY2Duy4IpRKFJCgBAArquohvW9n865cBdV1FzrcKf7iI8wsVCxa/JqhppFnt2sxCjCtBpquBXLOCMKiE4sUFquUmpEITSxVwK5Z2llqZQ0XE6Pp8bTx9wKadHw+fY+qPO5+rzvuVnuGE+gREAScWLMuOzDb9XFTdEs7WfSnh7paIGTWzMAWAnWdfElKrC8ahYcsz3yeadSGZ2Cefo/XkqNoyQBrIHfZXDOOSqovlG7ktekUy2hTECHOdUJtMkNDQdgDRi/Wm9I6K3yoFIkh+GCR6XmmNoxDO07AlaaWmSD6ZAbkMDWtax0bSBHJZjlZrjgiqOwwfmPjHwVGVYAECzsXHIQd2feU7Sm+aNjR9T70jCs1jhrU4t/X+IbtNoxTBabmMQjIObTc1073NPC222Lo98VASbXE7iCNdtfBbi/E/CcqlNgtMAtYMNhsIj66/PeyDBzFvqkRxgt5iYZw0rbQpzUonCACWDVBLXAOMbcs+OtIwJ1F8AnFdhBa3aTYkHURDe7crLjgmnVvJyOY3G/fr4hApXLYBmIOWsQZOQIOvbuVRTTabJgZkZbxNwff3ojK5XpuAIkSNe2NxTq1YOcQ+xk9oZzOTh6Q358cko08OfEEXB1WKKiswiDBg3B2iY+Co0JuMZGYvlqO2MtUKjEErqeoudbhT/cXLrqeoudbhT/AHEQnCq4VrdQVDSXN+ptZSxBYtDqaoaarO1nNNVLFpwquBMptZfJq2OPNEb/AEu/0eScWKppJljDM2mCQMht95V9KmcJzbIOu5Mkk7chyWnRwASXCbG2/VfVdIFPEd5OfvJWss4IeyGgbbn3D4nmmaGyMbpgtacO0uItHAe8bQioJJ2auGpWoMJDhMBrXEDVm2e+B3BJngrHLRRpRTFUGDT8oAMnCXBtN2+HOM7IG1ee5stHZsXOuIvIZ2dwFv6lv0vs0qYBu/GXcBUdHeZP6Qs9On5l57Tuz6sYb8/lSJxEybMzEfBGlGXnu7gkpz7k7yVXAt14iIYvGbTP1DzBYRnAI5OI+CU8k5/doC0V29ln5fncR70ohIZmCsKbow7UBuIu7AFrl1mxOvFHu1qCojYrhjBeFTTsQZi4vsvmnV2gOMHEDeeIBvvvB3hUYO0IE3FuazMJgvSqQkluRJjvyP3rCSyth3tObTMf4O8LQw5tOR26jqPDVzWZ9jluUZXqUwRLTI1g+cPqN45gJDUFS0ILhdT1FzrcKf7i5UGF1XUQ3rcKf7iI9R1BUdo69R2jqhoLy7n7OHlmglvoff3kvUdQVHaMtbkw8qpRSzQXquoJZ0dN5h5ZpKuBeg/R1VmjTt2mIJjWeULW5NrJUaWtAtDoeYz9IAHkZjepoaO0sqOMy0CIylzgCTymw1ncnnR8ToaMzAHE2CZVB8kRaMTW2FiGNcZ5mpM7+65ZmryTTVWgiQBOK3iD8FpLFfRAMcn0AX3yOG7RG90Dmrlia4ZtPZ28IyYAzObt847LuLjzCKbOy3sxGPtet5tuXxQWp2HsZyINtkmD3wCpa3C0r6o/PDzixVLVrNNU8l98Vvc5bVdJbf8AKGD+wA+Kzli2Vmy92wk++ySWJFuEmvJGFRhTnMVPJbz4fRayxNRWJLW2ADZbIi9y++8Ys9g3LOKoxAExcX2Xz+K1MoAtcHOdkHAai4ECD+lzr/VILI4eHNXLE1lkLtn+FFZ8xOevfGR4/Ra36PPFIfSgEH72JhzmssxKGlS5QAoytK6nqJnW9n+4uVLV1PUQXrez+dB3BoKp0dekaCWaP3rX5PcfQ7HmuoJbqK9M0Up9FXuJsec+glHR16bqCo6kr3E2PJfRUeQhsznaBExYmdl4435+maEwAL5KlWlOzIDVnF78VruM7Hl+QABtmIadUyCT3W5qmkaP2GDWcR7zh+RenpFDVMhtgchmSfGVTTKUkCPNa0R+mT4krXcZ2vDdo6HUcNMn13YeTYc63Es7l6LqKXplKC1vqgA6rntO5gujktRdJq8fySY9nYFoN5O29vdC1uocFNahZvAkf1O+M96s6mcNRXz8PLLVagO0NxB7rrU6ioo0oJOxrvFuEe9b3cOe1gLVDmLU6kqGmtRZzmjMWKuBaTTVCxXczNCaJAcCRIGYOR2jcoqUC0lpF2kgjeDBCbhU1m3BmZAJ2g6we7uIV3M7WE0txj71LO+iPD7zXpYUjSGHUt1s42o8mqbopC6ZpjYd3e5X0dtu+/1XR58clOYum6i51vZ/OuZruvAXUdRKR/ncKfzoy+oFiq5it5VVL18fHUS+z7EqOYlliaXKMS6R1DPYkl1NIdTWwkJcLca7HZllDMzMEZRnM+FrpYpQCYBHm32xnHDukLbVbFjqv3hKqNGU2Hvi/wB8F07zHaYfIzA2kDvUaUJe47XH32W6g0YwTkO1/SCfgspprUarE6TPRoS4A5ZngLnwlYa4xOJOZMnmZK9ZrYa47Yb33MchH6lhey/3tXSNVntsbqUffcqPp2HD4n4J+l12UwC84QSAN52LH0p01TpMY4uD8QBDWHtQS4yZy13XWk2t4hm00pWd0gsQ2lZ3ADxH0SNC6bpVSA0kOPoutssDrXoGn2eJHgP8rVpms4liu28ZrLz3Ukt1Jbn00t1NarqE6bAaSoaa3mkl1GgGNZyW41GJowmmrOaSyIHZcb6+0BAO0dgnmdq0PpIpUwZBMAg8yAS0HdIjmtxdiaMBYsrtJGLDv1X4LfpDYBPwJ1ZkBc5Ury4GMoHGNq9Gn6nk17bMQv0if5h5e5XoVhguMgef3KyPdJJ+9yiV3eLd6pk3RaWJ3C5XZ9SWXrcKf7i5Po1tyb/D7+i7PqWy9bhT+dM+zda+nLrBpgR/FBcu3pXK+uD9e9Mp9LA6858P9r42elvD+iej+XSfxKk6SFzek9ImJGY7ksdPjK4dsO6JurHTXmMwxbt1nFpdP5dQysJvlrjOwyXhjpQbfuFo/j4ESLwY17hzz7lmNG0LNKvUbXIl2zbtg3+KUay8HTumGtbh1hvaGvMg2/1ksWh9Zi6A4QLXg32mNnvXpjptSa5h47amjW0VmeZddSqWcfwx3uA+qQX715ek9N06dMlzgCSIG0NBJjvC853WOjVGBry0usCWuGE6ibLVOn1bYxE4+HLU1dCkzE2jPy9vpPpenR8m17gC4Yrmxxa51DCB3rmdJ67NBdhbiAiCZEmRIN+Nxutdcr0hpxq1HOJJBPZB1N9EbrQFllfs6fQUr+7l83rfqN7cUjEN2kacatZzzaSXRJMQJA8FTT3MxDBNmw6fWDnZbsOFU0Lzvv1gD7yjTC6W4onAyI9XAMPOIXtrEROI9nitMzXM+85VpUyXWtFydg22+5XR6J1udDg5gLWtBEWcYcBJ1T2r21LwqNRuHDa4lxM5gGAI7hvPCF6J50H0g5vMtIb/AHQs6mnW/wC6DT1LafNZdR0X1kFV2B7YcfNw3B3HZbWvRq6Y1rsJt2cZJFgJi/NcFSfBB2XV3aW4uxEyd8m2zgvPbpKzbMcQ9en19ori3MveqdYi2oQYwAwLXi3a7tSz1+mmlzSJEE3m8TrXjPfI33+s+JVJXeNGkezzz1OpMYy9ev084zGuwO6+rbfPck0el3NcDMgOBg3sHAx4Lz5RK3GnWPEOc6158y6Ot0uG+c2CROGZEOEtuNrSDzXhaTVDnEgQNiitENMySLg3ggkAcMIHilBSunFfC6mtbU4lKhEoXRxXbUjau46j9IA+VsRAp/OuEXV9RM63s/nUxlqLTDw9Nrlrpa6xG1KHSjxEGI17eKyOMqFmKRjEus69902rOPh656eJsRbjdUq6bjjDMjMx3Ly1ZjyMtSzGlWPEOlus1bxi9suo0SpGomLuOuPSO5Z9O6UIcXB2EsGJoAaTiLhAE6gJM7htXl0tMe1ufn+4HXsEjwVNPqea0tLXgEvxCCSTblgDe87VyroRFsy9Wr+ozfS2V4JNd2033qrqxOZPf3KiF6cPy8y1VzFKmNZxuPNwaP8Ar8VOhNIbUfqa3CDl2qnZA/pxn9Kb0rSIcxjvQp02xsxMFU85eUqu0tpUx65NTlJYzxDzzRGRS2nKc1twdyuW+KMTZOjsEOg/eF3xhK0oNBGEkjC2Z9bCMYG4GQOCa1sNPH4s+hV9KwucD+FjebabWnxBUjzLrecRWPp/thUk+CZVpgCyUtMRORKIQpRUKQhCCQUIQgfRBcx4ABww8n0gAcJjd2xI3TqSE/QiMbQ4kNJDXEGDhJh3glVGYSQYkGLGRIMGDrCCqEIQC6vqJnW9n865RdX1E/8Au9n86DkyphQhABBCEINGkANe6AIa4iNRDTF+MX4lLr1i9xc4y5xLidpNz4lCEC4UhqEINvTTj/EVt1WoOQeQPAI6ZEVYmQxrGidgptAH3tQhRWFaGOQhGLHv8yeHveo6TMPgepS/6GIQs193W3iPiGQuJVSEIW2AphCFAQhQhBKAEIQELZ0pozWOZh9KlSeeLqbS7xuhCDGpI+/vgoQgmF1XURt63s/3FKFR/9k="/>
          <p:cNvSpPr>
            <a:spLocks noChangeAspect="1" noChangeArrowheads="1"/>
          </p:cNvSpPr>
          <p:nvPr/>
        </p:nvSpPr>
        <p:spPr bwMode="auto">
          <a:xfrm>
            <a:off x="63500" y="-1046163"/>
            <a:ext cx="2105025" cy="2171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pt-BR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11" name="Picture 4" descr="Stude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2609844"/>
            <a:ext cx="1936953" cy="2742587"/>
          </a:xfrm>
          <a:prstGeom prst="rect">
            <a:avLst/>
          </a:prstGeom>
          <a:noFill/>
        </p:spPr>
      </p:pic>
      <p:sp>
        <p:nvSpPr>
          <p:cNvPr id="12" name="Retângulo 11"/>
          <p:cNvSpPr/>
          <p:nvPr/>
        </p:nvSpPr>
        <p:spPr>
          <a:xfrm>
            <a:off x="0" y="645789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/>
            <a:r>
              <a:rPr lang="en-US" sz="1000" dirty="0">
                <a:solidFill>
                  <a:srgbClr val="FFFFFF"/>
                </a:solidFill>
                <a:latin typeface="Times New Roman" pitchFamily="18" charset="0"/>
              </a:rPr>
              <a:t>Artistic view of a cosmic rays shower.</a:t>
            </a:r>
            <a:br>
              <a:rPr lang="en-US" sz="1000" dirty="0">
                <a:solidFill>
                  <a:srgbClr val="FFFFFF"/>
                </a:solidFill>
                <a:latin typeface="Times New Roman" pitchFamily="18" charset="0"/>
              </a:rPr>
            </a:br>
            <a:r>
              <a:rPr lang="en-US" sz="1000" dirty="0">
                <a:solidFill>
                  <a:srgbClr val="FFFFFF"/>
                </a:solidFill>
                <a:latin typeface="Times New Roman" pitchFamily="18" charset="0"/>
              </a:rPr>
              <a:t>Credit: ASPERA/</a:t>
            </a:r>
            <a:r>
              <a:rPr lang="en-US" sz="1000" dirty="0" err="1">
                <a:solidFill>
                  <a:srgbClr val="FFFFFF"/>
                </a:solidFill>
                <a:latin typeface="Times New Roman" pitchFamily="18" charset="0"/>
              </a:rPr>
              <a:t>Novapix</a:t>
            </a:r>
            <a:r>
              <a:rPr lang="en-US" sz="1000" dirty="0">
                <a:solidFill>
                  <a:srgbClr val="FFFFFF"/>
                </a:solidFill>
                <a:latin typeface="Times New Roman" pitchFamily="18" charset="0"/>
              </a:rPr>
              <a:t>/</a:t>
            </a:r>
            <a:r>
              <a:rPr lang="en-US" sz="1000" dirty="0" err="1">
                <a:solidFill>
                  <a:srgbClr val="FFFFFF"/>
                </a:solidFill>
                <a:latin typeface="Times New Roman" pitchFamily="18" charset="0"/>
              </a:rPr>
              <a:t>L.Bret</a:t>
            </a:r>
            <a:r>
              <a:rPr lang="en-US" sz="100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endParaRPr lang="pt-BR" sz="10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179512" y="5777837"/>
            <a:ext cx="871296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60" tIns="46080" rIns="92160" bIns="46080" numCol="1" anchor="t" anchorCtr="0" compatLnSpc="1">
            <a:prstTxWarp prst="textNoShape">
              <a:avLst/>
            </a:prstTxWarp>
          </a:bodyPr>
          <a:lstStyle/>
          <a:p>
            <a:pPr marL="330200" indent="-330200" defTabSz="449263" eaLnBrk="0" hangingPunct="0">
              <a:lnSpc>
                <a:spcPct val="126000"/>
              </a:lnSpc>
              <a:spcBef>
                <a:spcPts val="675"/>
              </a:spcBef>
              <a:buClr>
                <a:srgbClr val="000000"/>
              </a:buClr>
              <a:buSzPct val="100000"/>
              <a:buFont typeface="Times" charset="0"/>
              <a:buChar char="•"/>
              <a:defRPr/>
            </a:pPr>
            <a:r>
              <a:rPr lang="it-IT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/>
              </a:rPr>
              <a:t>Milhões de partículas geradas por raios cósmicos irão atingí-los durante esta palestra</a:t>
            </a:r>
            <a:endParaRPr lang="en-US" b="1" kern="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/>
            </a:endParaRPr>
          </a:p>
        </p:txBody>
      </p:sp>
      <p:sp>
        <p:nvSpPr>
          <p:cNvPr id="120834" name="AutoShape 2" descr="data:image/jpeg;base64,/9j/4AAQSkZJRgABAQAAAQABAAD/2wCEAAkGBhIPERQPDxQUFRUWGBoUFhUUGBYVFBQVFBwWGBUSFBUeHiYfGBokGhUUHzEgIycrLCwsFR4zNTAqNScrOCkBCQoKDgwOGg8PGjQkHyI0LDQuLC0sKjIsKTIwLCwsKSksLC00LCktLCkuKioqLSwsKS8sNSosLjEsLCwpLCwtKf/AABEIAKQAZgMBIgACEQEDEQH/xAAcAAABBQEBAQAAAAAAAAAAAAAAAQQFBgcDCAL/xABFEAACAAQCAgwLBwMEAwAAAAABAgADBBEFEgYhExQiMTJBUVJhcXLRBxcjM1SBgpKTsbIVFkJTkaLSYqHwJDXB4UODo//EABsBAAIDAQEBAAAAAAAAAAAAAAAEAQIDBQYH/8QANxEAAQMCAgYHBgYDAAAAAAAAAQACAwQRITEFEjJBUVITFGGBkcHRFRYicaHwBjNTVHKxNOLx/9oADAMBAAIRAxEAPwC909OmRNyvBX8K8nVHTa6c1fdXugpuAnZX5RDab4zMo6KZPk2zgqqlhcLnYDNbjj5NGx80wjacSV2SQ1typnYE5qe6vdBtdOavur3RiXjQxL85fhy+6E8aGJfnL8OX3R3T+HqvnHifRYdZZwW3bXTmJ7q90Bp05qe6vdGJeM/Evzl+HL7oPGfiX5y/Dl90Hu9V848T6I6yzgttFOnNT3V7oTa6cxPdXujE/GhiX5y/Dl90HjPxL85fhy+6I93qvnHifRHWWcFtpp05qe6vdAKdOanur3RiPjQxL85fhyu6F8Z+JfnL8OX3RPu9V8w8T6I6yzgtt2unNT3V7oNrpzV91e6MUTwp4iCCZqkA3sZaWPKN71Rtkt8yq29dQeq4Bt/eOdX6PnogDI69+C0jka/JMcWkKE1Ko3Q3lXkbohY+8YPk/aHyaCMoXO1BipIxTmm4CdlflFW8Kf8Atk3tyvrEWmm4CdlfpEVfwpf7ZN7cv6onR/8Ams/kiT8sqs6NaJ0lVTYfOMkEtNdKg5n3aos7f16t0ss6rb0NNJ9FaelpKuYssB9t7FIN2usshDlAvY68+/ffhzoFpBLk4ZVpMdFeWZjywzKGJeVucgJuxzqd6/CiY0gxSnqnwyVssrK00VE050suxy1a0w5tySxtY69Rj0zn1LKog31QT9Pi/wBUqA0tUH4QNCpFHRypkhAsxHSVPILHMWTWTc6t1Y6ufFkn6EYW04Um1nV3lmYJibJkUXYecvYNdSbHVvcsNsaxqhrafEZEqb5Q+UOysqq8yWFC7ASd0CJKjVff6YlJ+mEvb8ql2aQaaZIZnbOllmAsAuyBrC65dV7wq6SrdG0fFcaxOY3Aj52ubBXs1VCXoNJm4Ts8lAahGmHOCfKpKmurDLewuguLc3piYn6E0IrKqUJC5EpVmoMz2DlpwLg313Cr0ao44ZpHKoKKkAmIQlVMlzEDqzbAzzhmKgkkAZGvx2HOiVm4vT7dqzs8mxokQHZEylg87cqc1ibEahr1jVGsstXruFzb4iM+YfY+ajVbgq6mgsiZQYfVS5e6JkGo1t5SXOZVckX1WJB1W3zyR3fQ2ilVVbUT0IpaVZdpSlt07y1Y313OsjVexLQ/wXSmTTyMKlmZLyvK2GaM6nYyUUo0wX3ADgA3tYEnij5qcWpaqoxHD5s9FSoWUZc0MpQsJcu4zXsSCqm1/wAJEHS1QLg6+r8WON7a4B7wAbdiizLKjaaU1ABKnYc1hMB2SSc95TAAjf6yLXOsRudN5tOwv0iMu8J2ISno6WSlQk95TlHZCu+ssDNlBNhva97pMajS+bTsL9Kwlpd7n0sRdfN2efZwWkIs8pvi58mO0Pk0JC4x5sdofJoSOTDsBbFOqbgJ2V+UQHhBw2bU0E2VIUu90YKOEQrAnKOM21+qJ+n4CdlfpEdIwjmMM4kGYN1YjWbZeefujW+iz/htCfdGt9Fn/DaPQ94Lx6L3mk/THiluqjivPH3SrfRZ/wANoPujW+iz/htaPQ94bYpiKU0mZUTSQktSxtv2G8o6SbAdcWb+I5nuDRGLntKg0rRvWA/dKt9Fn/DaD7o1vos/4bRfcH8MBmVCpPkpLlO2UOrMWl5iAGcnUw3r2AsOWNLsd6GqvTFXSECWIC/aVRkLH4grzv8AdKt9Fn/DaD7o1vos/wCG0eh7wXhP3ml/THitOqjivPKaHVzEKKWfc6hdCBr5SeKPQcpMqqp4lUfoAP8AiPu8EcrSOlH1waHNAA4LWOIRlMsX82O0Pk0EGL+b9ofJoIxh2ArlOKbgJ2V+kR0j4puAnZX5R0hJ+0e9WGSISFhIqpQYzHwwaQ8CgQ73lZ1v/mh+r3Y0bE8RSmkzKiabJLUu3TbeUdJNgOkiMf0Kw58UxJqqoF1Vtnm33i1/JyurNbVyJHf0NC1pdVybLPqfvyS85vZg3rlpPoI1HRU9SQczC1QNe4Z91L6rDcHpAjR/B5pDtyjXObzJNpMzlNhuH9a6utTE7iuGpVSZlPN4MxSpPGCbWYdIazdYEY3oZib4ViJkz9ypY087iUG+4mdkNY35rmHRKdK0j2u/MYbj08vBUt0TwRkVt0JH1CR5NNohIWEiEJni58n7Q+TQkLi/m/aHyaCOhDsBUKc03ATsr9Ij7j4puAnZX6Y6Qk/aPerDJEEENsRxBKaU8+adxLUu3UOIdJ1AdcQxpc4NGZUk2WdeGDSHgUCHkmzerXsaH9znrXli0+D7R7aVGgYWmzbTZl98FhuUPZW2rlLcsZzodh74tiTVE8XUNtibxrv7iV0i+UW41Uxq+D6TU9a05ad8+xMFY8TZtedD+JSQRf8Ap5CL+n0kx1NTNpIxs2Lz2nL6+SUiOs4vO/JSkZd4YNHrGXXoNRtKm25RfYn/AEGX2VjUYgMRxOkrJk7CJj+UaXrB3iSMwyHnpZXt3G3K0XNJBOJGC4G18t61laHNsuHg90h27RqXN5kryUzlOUbh/aW3rDckWaMT0JxR8LxEyKjcqzbXncgYHycwdAb+zmNsMaaYpRTz3bsuxCIX6zccwiEhYI462TLF/N+0Pk0JC4v5v2h8mhI6EOwFQp1TcBOyvyj7tHxTcBOyvF/SI6WhJ+0e9WGSIzLwv6Q2CUCHkmzer/xof7tbscsaLiFclPKefNNklqXbqHEOkmwHSRGNaJ4e+L4kZ08XUNtidyWB3ErqJyr1Ax3dCwNDnVUmzH/aXndgGjMp5igOF4VLphuZ9aTMmn8SygBaXfi1Mq+1M5YgtB9Ido1iTWNpbeTm9hvxW48ps3q6Y0bTvQOfiU9J0qbKRVl5LPnvmzOxbUp1WK+7Edoz4LZtLUpUTnkzVl5mVFz3Myx2M7pQLAm/WBHbirqR1K4SuGs+5I345DuyCxcx4fgMAr1juLrR082pmaxLFwL8JtQRQeliov03jz1NxCY001Bc7KXMzOLg5yc2YeuLpoVpHWVdfsFS7zZc4TFqJT8BVCtfc/gs2VbdPTHQ+BmqvqnyLcV9lvbivuN+0VoGQaMLo53DWdY34jHD77ESa0ti0ZJppxI25TU2MIADNXYqgDimpdQ3Rcqy9QSNC0A0h27Rozm8yV5KZykgbl/aWx6w0N9HdCDJoJ2H1To4ms7XTNuQyplO6ANw6FooGg2KvhmINT1G5Vm2vO5FYE5JnUG4+axjCUR11NJDGbmM3b2jh5dwVgTG4E71tloSFtCR45Opli48n7Q+TQQuL+b9ofJoSH4dgKhTqm4CdlflHSOdNwE7K/SI54hXJTynnzTZJal26hxDXvk2FuUwmWlz9UZkqdyzzwv6RWCUEs79ps23EB5tD690epeWLB4N9Htp0aswtMnWmvygEeTQ9Sm/WxjO9GKB8YxIzZ4upbZ5w3xkB3Eq/ITlXqBjbzHotKOFJTsomZ5u+f35JeL43F5REbpFjK0VNNqXsci7ld7M51InrJHqBiSvFB8KuE1lUspaaWZkpLu4QgvsmsA5OMBd4i+tjyCORo+Fk1Q1shAG+/8AXetpHFrbhVzCfCpOWdLM9JAUsBPmS5YWZMXezMb68uprf02442AEHWLWOsEawQd4gx52TRisY5Vpai/TKcD9SAB6zG3aF01TKo5cqsAExAVADBjsY4AY72YDc6uJRHd09SwNa2SIgHgDn/xL07nHAqcjK/C/o7ldK5Bqe0qbbnKDsb+tQV9lY1SGWM4UlXImU0zgzFy341O+rjpDAH1RxNHVZpahr92R+R+7piVmu2yidANIdvUaMxvNl+Sm8pYAZX9pbHrzRYoxXQLFXw3EDTz9yrtteaDqCuDZH6g1hfke8bWY30vSCnnu3ZdiFWB+s3HcmOL+bHaHyaCDF/NjtD5NBC8OwFYp1TcBOyv0iITTzDJlTQTpUkZnsrBRe7BGDFQOMkDe6Im6bgJ2V+UdIwjlMMwkG43UkazbLzxhGk9TQZ1p5gl5iM4KoSStwAcwuLXOrpiQ8Z2I+kj3JXdG7mEtHoX6cp5DrPpwTxuPRL9XIycsK8Z+I+kD3JXdB40MR9IHuS+6N1IhMg5B/aKe2KT9sPp6I6B3MsM8aOI+kL7kvug8aOI+kL7kvujc8g5B+ghNjHIP0EHtik/bD6einoX8yw7xo4j+enuSu6DxpYj+enw5XdG47EORf0EGwryL+gg9sUn7YfT0R0LuZeemmVGKVQOqZOmEKSiqN6wzsF1AAb7Hk1x6GRbAC97AC/LYWvAqAbwA6gBCxz9JaSFZqtazVDdy0ii1N6Z4v5sdocvI0JBi/mx2h8mgjCHYCuU6puAnZXj/AKRHDEsUlUybLUOJaXC5jcjMd4ar6470/ATsr8ogtNZTvLpxLJVttyLMFz5Dm1OV3iBqNjyRlBE2WoDHGwJQ42bcKToMcp6iW02RNR0S+ZlJ3Nhc5r6xq1x8zNIKdZC1bTVElrZZm6ynNcADVe9weLiilVKzxKrKVgz1tTOlyGYDJLmSSpKTZZC5UTYg4N72JOvWI+JkyZTyplPPlGSJVbT1SohM5Ep5rh2VXCjPlZX4r7uOuNFRE4O3jeMrZjvOBtuWPSngrvT6RUs2WJ0udLZDMEoMCT5R9SyyN8Ekji44RtJqQT9qmfLE2+XJc3zHeTNvZv6b3ipVh2edMq5SPsMyqw9VYy2XZGlMdkmBSASozAZiNf6xwqH/ANFOwsy5hrJk9yq7G27Z54mLVCZa2UJbdX1ZbRPsuEgYnG2GFxe2J/jv8kdK5X37RlbNtbOuy5dk2O5zZL2z9VxDYaSUuz7U2dNmvbY7m+YC5W+9mtxXvFMaZUCpOLmTeUKnzobyhpR/piop8ubLcmZe/Jq44kMBrJcpZdBOkPMqFqXZl2M5VJmuwrdkIylcpWzXvxDijN2jGMbrXvhiARgd/cMPHNSJSexTcjTShmNkSoRm1mwz3soJJ3uIKf0h5TY5Imq7y5qsqKruddlR12RWN+IpuohTLbbOJmx108m2o6yJUwatWsiK9VUE5ZVJLlKw29SSKOYbHyZRkOdv/S01dfIIhtDTyGwJGzmRvGsd24KTI4blb52mlChCvUICQrAHPfK4DId7jBB9cTN9UUOorBT19WNszaZCafKqSNlExUkqNbZDa2pdXLF8vfWOPX6jCddTMhDSy+Ivj8r8B/Z7laNxdmmWL+bHaHH0NBBi/mx2h8mgisOwFJTqm4CdlfpjpHOm4CdlfpjpCT9oq+5H+b8F/wDLwQkRcoslMF+L/mCEguUWS3/z/uC8EJEXQlvB/nXBeEgQvq/Sf1hIISC6lMsX82O0Pk0EGL+b9ofJoIeh2AszmmkrF3CqMq6gB+LiA6Y+hjL81f3fyggh808dzgqg4I+2X5q/u/lB9svzV/d/KCCI6vHyougYy/NX93J2oDjL81f3fyggg6vHyoul+2X5q/u/lCfbL81f3cvaggg6vHyoug4y/NX938oBjL81f3fyggg6vHyouj7Zfmr+7+UH20/NX938oIIOrx8qAU2r8VZksQvC/q5D0wsEENRwR6owVSV//9k="/>
          <p:cNvSpPr>
            <a:spLocks noChangeAspect="1" noChangeArrowheads="1"/>
          </p:cNvSpPr>
          <p:nvPr/>
        </p:nvSpPr>
        <p:spPr bwMode="auto">
          <a:xfrm>
            <a:off x="63500" y="-757238"/>
            <a:ext cx="971550" cy="1562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pt-BR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20836" name="AutoShape 4" descr="data:image/jpeg;base64,/9j/4AAQSkZJRgABAQAAAQABAAD/2wCEAAkGBhIPERQPDxQUFRUWGBoUFhUUGBYVFBQVFBwWGBUSFBUeHiYfGBokGhUUHzEgIycrLCwsFR4zNTAqNScrOCkBCQoKDgwOGg8PGjQkHyI0LDQuLC0sKjIsKTIwLCwsKSksLC00LCktLCkuKioqLSwsKS8sNSosLjEsLCwpLCwtKf/AABEIAKQAZgMBIgACEQEDEQH/xAAcAAABBQEBAQAAAAAAAAAAAAAAAQQFBgcDCAL/xABFEAACAAQCAgwLBwMEAwAAAAABAgADBBEFEgYhExQiMTJBUVJhcXLRBxcjM1SBgpKTsbIVFkJTkaLSYqHwJDXB4UODo//EABsBAAIDAQEBAAAAAAAAAAAAAAAEAQIDBQYH/8QANxEAAQMCAgYHBgYDAAAAAAAAAQACAwQRITEFEjJBUVITFGGBkcHRFRYicaHwBjNTVHKxNOLx/9oADAMBAAIRAxEAPwC909OmRNyvBX8K8nVHTa6c1fdXugpuAnZX5RDab4zMo6KZPk2zgqqlhcLnYDNbjj5NGx80wjacSV2SQ1typnYE5qe6vdBtdOavur3RiXjQxL85fhy+6E8aGJfnL8OX3R3T+HqvnHifRYdZZwW3bXTmJ7q90Bp05qe6vdGJeM/Evzl+HL7oPGfiX5y/Dl90Hu9V848T6I6yzgttFOnNT3V7oTa6cxPdXujE/GhiX5y/Dl90HjPxL85fhy+6I93qvnHifRHWWcFtpp05qe6vdAKdOanur3RiPjQxL85fhyu6F8Z+JfnL8OX3RPu9V8w8T6I6yzgtt2unNT3V7oNrpzV91e6MUTwp4iCCZqkA3sZaWPKN71Rtkt8yq29dQeq4Bt/eOdX6PnogDI69+C0jka/JMcWkKE1Ko3Q3lXkbohY+8YPk/aHyaCMoXO1BipIxTmm4CdlflFW8Kf8Atk3tyvrEWmm4CdlfpEVfwpf7ZN7cv6onR/8Ams/kiT8sqs6NaJ0lVTYfOMkEtNdKg5n3aos7f16t0ss6rb0NNJ9FaelpKuYssB9t7FIN2usshDlAvY68+/ffhzoFpBLk4ZVpMdFeWZjywzKGJeVucgJuxzqd6/CiY0gxSnqnwyVssrK00VE050suxy1a0w5tySxtY69Rj0zn1LKog31QT9Pi/wBUqA0tUH4QNCpFHRypkhAsxHSVPILHMWTWTc6t1Y6ufFkn6EYW04Um1nV3lmYJibJkUXYecvYNdSbHVvcsNsaxqhrafEZEqb5Q+UOysqq8yWFC7ASd0CJKjVff6YlJ+mEvb8ql2aQaaZIZnbOllmAsAuyBrC65dV7wq6SrdG0fFcaxOY3Aj52ubBXs1VCXoNJm4Ts8lAahGmHOCfKpKmurDLewuguLc3piYn6E0IrKqUJC5EpVmoMz2DlpwLg313Cr0ao44ZpHKoKKkAmIQlVMlzEDqzbAzzhmKgkkAZGvx2HOiVm4vT7dqzs8mxokQHZEylg87cqc1ibEahr1jVGsstXruFzb4iM+YfY+ajVbgq6mgsiZQYfVS5e6JkGo1t5SXOZVckX1WJB1W3zyR3fQ2ilVVbUT0IpaVZdpSlt07y1Y313OsjVexLQ/wXSmTTyMKlmZLyvK2GaM6nYyUUo0wX3ADgA3tYEnij5qcWpaqoxHD5s9FSoWUZc0MpQsJcu4zXsSCqm1/wAJEHS1QLg6+r8WON7a4B7wAbdiizLKjaaU1ABKnYc1hMB2SSc95TAAjf6yLXOsRudN5tOwv0iMu8J2ISno6WSlQk95TlHZCu+ssDNlBNhva97pMajS+bTsL9Kwlpd7n0sRdfN2efZwWkIs8pvi58mO0Pk0JC4x5sdofJoSOTDsBbFOqbgJ2V+UQHhBw2bU0E2VIUu90YKOEQrAnKOM21+qJ+n4CdlfpEdIwjmMM4kGYN1YjWbZeefujW+iz/htCfdGt9Fn/DaPQ94Lx6L3mk/THiluqjivPH3SrfRZ/wANoPujW+iz/htaPQ94bYpiKU0mZUTSQktSxtv2G8o6SbAdcWb+I5nuDRGLntKg0rRvWA/dKt9Fn/DaD7o1vos/4bRfcH8MBmVCpPkpLlO2UOrMWl5iAGcnUw3r2AsOWNLsd6GqvTFXSECWIC/aVRkLH4grzv8AdKt9Fn/DaD7o1vos/wCG0eh7wXhP3ml/THitOqjivPKaHVzEKKWfc6hdCBr5SeKPQcpMqqp4lUfoAP8AiPu8EcrSOlH1waHNAA4LWOIRlMsX82O0Pk0EGL+b9ofJoIxh2ArlOKbgJ2V+kR0j4puAnZX5R0hJ+0e9WGSISFhIqpQYzHwwaQ8CgQ73lZ1v/mh+r3Y0bE8RSmkzKiabJLUu3TbeUdJNgOkiMf0Kw58UxJqqoF1Vtnm33i1/JyurNbVyJHf0NC1pdVybLPqfvyS85vZg3rlpPoI1HRU9SQczC1QNe4Z91L6rDcHpAjR/B5pDtyjXObzJNpMzlNhuH9a6utTE7iuGpVSZlPN4MxSpPGCbWYdIazdYEY3oZib4ViJkz9ypY087iUG+4mdkNY35rmHRKdK0j2u/MYbj08vBUt0TwRkVt0JH1CR5NNohIWEiEJni58n7Q+TQkLi/m/aHyaCOhDsBUKc03ATsr9Ij7j4puAnZX6Y6Qk/aPerDJEEENsRxBKaU8+adxLUu3UOIdJ1AdcQxpc4NGZUk2WdeGDSHgUCHkmzerXsaH9znrXli0+D7R7aVGgYWmzbTZl98FhuUPZW2rlLcsZzodh74tiTVE8XUNtibxrv7iV0i+UW41Uxq+D6TU9a05ad8+xMFY8TZtedD+JSQRf8Ap5CL+n0kx1NTNpIxs2Lz2nL6+SUiOs4vO/JSkZd4YNHrGXXoNRtKm25RfYn/AEGX2VjUYgMRxOkrJk7CJj+UaXrB3iSMwyHnpZXt3G3K0XNJBOJGC4G18t61laHNsuHg90h27RqXN5kryUzlOUbh/aW3rDckWaMT0JxR8LxEyKjcqzbXncgYHycwdAb+zmNsMaaYpRTz3bsuxCIX6zccwiEhYI462TLF/N+0Pk0JC4v5v2h8mhI6EOwFQp1TcBOyvyj7tHxTcBOyvF/SI6WhJ+0e9WGSIzLwv6Q2CUCHkmzer/xof7tbscsaLiFclPKefNNklqXbqHEOkmwHSRGNaJ4e+L4kZ08XUNtidyWB3ErqJyr1Ax3dCwNDnVUmzH/aXndgGjMp5igOF4VLphuZ9aTMmn8SygBaXfi1Mq+1M5YgtB9Ido1iTWNpbeTm9hvxW48ps3q6Y0bTvQOfiU9J0qbKRVl5LPnvmzOxbUp1WK+7Edoz4LZtLUpUTnkzVl5mVFz3Myx2M7pQLAm/WBHbirqR1K4SuGs+5I345DuyCxcx4fgMAr1juLrR082pmaxLFwL8JtQRQeliov03jz1NxCY001Bc7KXMzOLg5yc2YeuLpoVpHWVdfsFS7zZc4TFqJT8BVCtfc/gs2VbdPTHQ+BmqvqnyLcV9lvbivuN+0VoGQaMLo53DWdY34jHD77ESa0ti0ZJppxI25TU2MIADNXYqgDimpdQ3Rcqy9QSNC0A0h27Rozm8yV5KZykgbl/aWx6w0N9HdCDJoJ2H1To4ms7XTNuQyplO6ANw6FooGg2KvhmINT1G5Vm2vO5FYE5JnUG4+axjCUR11NJDGbmM3b2jh5dwVgTG4E71tloSFtCR45Opli48n7Q+TQQuL+b9ofJoSH4dgKhTqm4CdlflHSOdNwE7K/SI54hXJTynnzTZJal26hxDXvk2FuUwmWlz9UZkqdyzzwv6RWCUEs79ps23EB5tD690epeWLB4N9Htp0aswtMnWmvygEeTQ9Sm/WxjO9GKB8YxIzZ4upbZ5w3xkB3Eq/ITlXqBjbzHotKOFJTsomZ5u+f35JeL43F5REbpFjK0VNNqXsci7ld7M51InrJHqBiSvFB8KuE1lUspaaWZkpLu4QgvsmsA5OMBd4i+tjyCORo+Fk1Q1shAG+/8AXetpHFrbhVzCfCpOWdLM9JAUsBPmS5YWZMXezMb68uprf02442AEHWLWOsEawQd4gx52TRisY5Vpai/TKcD9SAB6zG3aF01TKo5cqsAExAVADBjsY4AY72YDc6uJRHd09SwNa2SIgHgDn/xL07nHAqcjK/C/o7ldK5Bqe0qbbnKDsb+tQV9lY1SGWM4UlXImU0zgzFy341O+rjpDAH1RxNHVZpahr92R+R+7piVmu2yidANIdvUaMxvNl+Sm8pYAZX9pbHrzRYoxXQLFXw3EDTz9yrtteaDqCuDZH6g1hfke8bWY30vSCnnu3ZdiFWB+s3HcmOL+bHaHyaCDF/NjtD5NBC8OwFYp1TcBOyv0iITTzDJlTQTpUkZnsrBRe7BGDFQOMkDe6Im6bgJ2V+UdIwjlMMwkG43UkazbLzxhGk9TQZ1p5gl5iM4KoSStwAcwuLXOrpiQ8Z2I+kj3JXdG7mEtHoX6cp5DrPpwTxuPRL9XIycsK8Z+I+kD3JXdB40MR9IHuS+6N1IhMg5B/aKe2KT9sPp6I6B3MsM8aOI+kL7kvug8aOI+kL7kvujc8g5B+ghNjHIP0EHtik/bD6einoX8yw7xo4j+enuSu6DxpYj+enw5XdG47EORf0EGwryL+gg9sUn7YfT0R0LuZeemmVGKVQOqZOmEKSiqN6wzsF1AAb7Hk1x6GRbAC97AC/LYWvAqAbwA6gBCxz9JaSFZqtazVDdy0ii1N6Z4v5sdocvI0JBi/mx2h8mgjCHYCuU6puAnZXj/AKRHDEsUlUybLUOJaXC5jcjMd4ar6470/ATsr8ogtNZTvLpxLJVttyLMFz5Dm1OV3iBqNjyRlBE2WoDHGwJQ42bcKToMcp6iW02RNR0S+ZlJ3Nhc5r6xq1x8zNIKdZC1bTVElrZZm6ynNcADVe9weLiilVKzxKrKVgz1tTOlyGYDJLmSSpKTZZC5UTYg4N72JOvWI+JkyZTyplPPlGSJVbT1SohM5Ep5rh2VXCjPlZX4r7uOuNFRE4O3jeMrZjvOBtuWPSngrvT6RUs2WJ0udLZDMEoMCT5R9SyyN8Ekji44RtJqQT9qmfLE2+XJc3zHeTNvZv6b3ipVh2edMq5SPsMyqw9VYy2XZGlMdkmBSASozAZiNf6xwqH/ANFOwsy5hrJk9yq7G27Z54mLVCZa2UJbdX1ZbRPsuEgYnG2GFxe2J/jv8kdK5X37RlbNtbOuy5dk2O5zZL2z9VxDYaSUuz7U2dNmvbY7m+YC5W+9mtxXvFMaZUCpOLmTeUKnzobyhpR/piop8ubLcmZe/Jq44kMBrJcpZdBOkPMqFqXZl2M5VJmuwrdkIylcpWzXvxDijN2jGMbrXvhiARgd/cMPHNSJSexTcjTShmNkSoRm1mwz3soJJ3uIKf0h5TY5Imq7y5qsqKruddlR12RWN+IpuohTLbbOJmx108m2o6yJUwatWsiK9VUE5ZVJLlKw29SSKOYbHyZRkOdv/S01dfIIhtDTyGwJGzmRvGsd24KTI4blb52mlChCvUICQrAHPfK4DId7jBB9cTN9UUOorBT19WNszaZCafKqSNlExUkqNbZDa2pdXLF8vfWOPX6jCddTMhDSy+Ivj8r8B/Z7laNxdmmWL+bHaHH0NBBi/mx2h8mgisOwFJTqm4CdlfpjpHOm4CdlfpjpCT9oq+5H+b8F/wDLwQkRcoslMF+L/mCEguUWS3/z/uC8EJEXQlvB/nXBeEgQvq/Sf1hIISC6lMsX82O0Pk0EGL+b9ofJoIeh2AszmmkrF3CqMq6gB+LiA6Y+hjL81f3fyggh808dzgqg4I+2X5q/u/lB9svzV/d/KCCI6vHyougYy/NX93J2oDjL81f3fyggg6vHyoul+2X5q/u/lCfbL81f3cvaggg6vHyoug4y/NX938oBjL81f3fyggg6vHyouj7Zfmr+7+UH20/NX938oIIOrx8qAU2r8VZksQvC/q5D0wsEENRwR6owVSV//9k="/>
          <p:cNvSpPr>
            <a:spLocks noChangeAspect="1" noChangeArrowheads="1"/>
          </p:cNvSpPr>
          <p:nvPr/>
        </p:nvSpPr>
        <p:spPr bwMode="auto">
          <a:xfrm>
            <a:off x="63500" y="-757238"/>
            <a:ext cx="971550" cy="1562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pt-BR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20838" name="AutoShape 6" descr="data:image/jpeg;base64,/9j/4AAQSkZJRgABAQAAAQABAAD/2wCEAAkGBhIPERQPDxQUFRUWGBoUFhUUGBYVFBQVFBwWGBUSFBUeHiYfGBokGhUUHzEgIycrLCwsFR4zNTAqNScrOCkBCQoKDgwOGg8PGjQkHyI0LDQuLC0sKjIsKTIwLCwsKSksLC00LCktLCkuKioqLSwsKS8sNSosLjEsLCwpLCwtKf/AABEIAKQAZgMBIgACEQEDEQH/xAAcAAABBQEBAQAAAAAAAAAAAAAAAQQFBgcDCAL/xABFEAACAAQCAgwLBwMEAwAAAAABAgADBBEFEgYhExQiMTJBUVJhcXLRBxcjM1SBgpKTsbIVFkJTkaLSYqHwJDXB4UODo//EABsBAAIDAQEBAAAAAAAAAAAAAAAEAQIDBQYH/8QANxEAAQMCAgYHBgYDAAAAAAAAAQACAwQRITEFEjJBUVITFGGBkcHRFRYicaHwBjNTVHKxNOLx/9oADAMBAAIRAxEAPwC909OmRNyvBX8K8nVHTa6c1fdXugpuAnZX5RDab4zMo6KZPk2zgqqlhcLnYDNbjj5NGx80wjacSV2SQ1typnYE5qe6vdBtdOavur3RiXjQxL85fhy+6E8aGJfnL8OX3R3T+HqvnHifRYdZZwW3bXTmJ7q90Bp05qe6vdGJeM/Evzl+HL7oPGfiX5y/Dl90Hu9V848T6I6yzgttFOnNT3V7oTa6cxPdXujE/GhiX5y/Dl90HjPxL85fhy+6I93qvnHifRHWWcFtpp05qe6vdAKdOanur3RiPjQxL85fhyu6F8Z+JfnL8OX3RPu9V8w8T6I6yzgtt2unNT3V7oNrpzV91e6MUTwp4iCCZqkA3sZaWPKN71Rtkt8yq29dQeq4Bt/eOdX6PnogDI69+C0jka/JMcWkKE1Ko3Q3lXkbohY+8YPk/aHyaCMoXO1BipIxTmm4CdlflFW8Kf8Atk3tyvrEWmm4CdlfpEVfwpf7ZN7cv6onR/8Ams/kiT8sqs6NaJ0lVTYfOMkEtNdKg5n3aos7f16t0ss6rb0NNJ9FaelpKuYssB9t7FIN2usshDlAvY68+/ffhzoFpBLk4ZVpMdFeWZjywzKGJeVucgJuxzqd6/CiY0gxSnqnwyVssrK00VE050suxy1a0w5tySxtY69Rj0zn1LKog31QT9Pi/wBUqA0tUH4QNCpFHRypkhAsxHSVPILHMWTWTc6t1Y6ufFkn6EYW04Um1nV3lmYJibJkUXYecvYNdSbHVvcsNsaxqhrafEZEqb5Q+UOysqq8yWFC7ASd0CJKjVff6YlJ+mEvb8ql2aQaaZIZnbOllmAsAuyBrC65dV7wq6SrdG0fFcaxOY3Aj52ubBXs1VCXoNJm4Ts8lAahGmHOCfKpKmurDLewuguLc3piYn6E0IrKqUJC5EpVmoMz2DlpwLg313Cr0ao44ZpHKoKKkAmIQlVMlzEDqzbAzzhmKgkkAZGvx2HOiVm4vT7dqzs8mxokQHZEylg87cqc1ibEahr1jVGsstXruFzb4iM+YfY+ajVbgq6mgsiZQYfVS5e6JkGo1t5SXOZVckX1WJB1W3zyR3fQ2ilVVbUT0IpaVZdpSlt07y1Y313OsjVexLQ/wXSmTTyMKlmZLyvK2GaM6nYyUUo0wX3ADgA3tYEnij5qcWpaqoxHD5s9FSoWUZc0MpQsJcu4zXsSCqm1/wAJEHS1QLg6+r8WON7a4B7wAbdiizLKjaaU1ABKnYc1hMB2SSc95TAAjf6yLXOsRudN5tOwv0iMu8J2ISno6WSlQk95TlHZCu+ssDNlBNhva97pMajS+bTsL9Kwlpd7n0sRdfN2efZwWkIs8pvi58mO0Pk0JC4x5sdofJoSOTDsBbFOqbgJ2V+UQHhBw2bU0E2VIUu90YKOEQrAnKOM21+qJ+n4CdlfpEdIwjmMM4kGYN1YjWbZeefujW+iz/htCfdGt9Fn/DaPQ94Lx6L3mk/THiluqjivPH3SrfRZ/wANoPujW+iz/htaPQ94bYpiKU0mZUTSQktSxtv2G8o6SbAdcWb+I5nuDRGLntKg0rRvWA/dKt9Fn/DaD7o1vos/4bRfcH8MBmVCpPkpLlO2UOrMWl5iAGcnUw3r2AsOWNLsd6GqvTFXSECWIC/aVRkLH4grzv8AdKt9Fn/DaD7o1vos/wCG0eh7wXhP3ml/THitOqjivPKaHVzEKKWfc6hdCBr5SeKPQcpMqqp4lUfoAP8AiPu8EcrSOlH1waHNAA4LWOIRlMsX82O0Pk0EGL+b9ofJoIxh2ArlOKbgJ2V+kR0j4puAnZX5R0hJ+0e9WGSISFhIqpQYzHwwaQ8CgQ73lZ1v/mh+r3Y0bE8RSmkzKiabJLUu3TbeUdJNgOkiMf0Kw58UxJqqoF1Vtnm33i1/JyurNbVyJHf0NC1pdVybLPqfvyS85vZg3rlpPoI1HRU9SQczC1QNe4Z91L6rDcHpAjR/B5pDtyjXObzJNpMzlNhuH9a6utTE7iuGpVSZlPN4MxSpPGCbWYdIazdYEY3oZib4ViJkz9ypY087iUG+4mdkNY35rmHRKdK0j2u/MYbj08vBUt0TwRkVt0JH1CR5NNohIWEiEJni58n7Q+TQkLi/m/aHyaCOhDsBUKc03ATsr9Ij7j4puAnZX6Y6Qk/aPerDJEEENsRxBKaU8+adxLUu3UOIdJ1AdcQxpc4NGZUk2WdeGDSHgUCHkmzerXsaH9znrXli0+D7R7aVGgYWmzbTZl98FhuUPZW2rlLcsZzodh74tiTVE8XUNtibxrv7iV0i+UW41Uxq+D6TU9a05ad8+xMFY8TZtedD+JSQRf8Ap5CL+n0kx1NTNpIxs2Lz2nL6+SUiOs4vO/JSkZd4YNHrGXXoNRtKm25RfYn/AEGX2VjUYgMRxOkrJk7CJj+UaXrB3iSMwyHnpZXt3G3K0XNJBOJGC4G18t61laHNsuHg90h27RqXN5kryUzlOUbh/aW3rDckWaMT0JxR8LxEyKjcqzbXncgYHycwdAb+zmNsMaaYpRTz3bsuxCIX6zccwiEhYI462TLF/N+0Pk0JC4v5v2h8mhI6EOwFQp1TcBOyvyj7tHxTcBOyvF/SI6WhJ+0e9WGSIzLwv6Q2CUCHkmzer/xof7tbscsaLiFclPKefNNklqXbqHEOkmwHSRGNaJ4e+L4kZ08XUNtidyWB3ErqJyr1Ax3dCwNDnVUmzH/aXndgGjMp5igOF4VLphuZ9aTMmn8SygBaXfi1Mq+1M5YgtB9Ido1iTWNpbeTm9hvxW48ps3q6Y0bTvQOfiU9J0qbKRVl5LPnvmzOxbUp1WK+7Edoz4LZtLUpUTnkzVl5mVFz3Myx2M7pQLAm/WBHbirqR1K4SuGs+5I345DuyCxcx4fgMAr1juLrR082pmaxLFwL8JtQRQeliov03jz1NxCY001Bc7KXMzOLg5yc2YeuLpoVpHWVdfsFS7zZc4TFqJT8BVCtfc/gs2VbdPTHQ+BmqvqnyLcV9lvbivuN+0VoGQaMLo53DWdY34jHD77ESa0ti0ZJppxI25TU2MIADNXYqgDimpdQ3Rcqy9QSNC0A0h27Rozm8yV5KZykgbl/aWx6w0N9HdCDJoJ2H1To4ms7XTNuQyplO6ANw6FooGg2KvhmINT1G5Vm2vO5FYE5JnUG4+axjCUR11NJDGbmM3b2jh5dwVgTG4E71tloSFtCR45Opli48n7Q+TQQuL+b9ofJoSH4dgKhTqm4CdlflHSOdNwE7K/SI54hXJTynnzTZJal26hxDXvk2FuUwmWlz9UZkqdyzzwv6RWCUEs79ps23EB5tD690epeWLB4N9Htp0aswtMnWmvygEeTQ9Sm/WxjO9GKB8YxIzZ4upbZ5w3xkB3Eq/ITlXqBjbzHotKOFJTsomZ5u+f35JeL43F5REbpFjK0VNNqXsci7ld7M51InrJHqBiSvFB8KuE1lUspaaWZkpLu4QgvsmsA5OMBd4i+tjyCORo+Fk1Q1shAG+/8AXetpHFrbhVzCfCpOWdLM9JAUsBPmS5YWZMXezMb68uprf02442AEHWLWOsEawQd4gx52TRisY5Vpai/TKcD9SAB6zG3aF01TKo5cqsAExAVADBjsY4AY72YDc6uJRHd09SwNa2SIgHgDn/xL07nHAqcjK/C/o7ldK5Bqe0qbbnKDsb+tQV9lY1SGWM4UlXImU0zgzFy341O+rjpDAH1RxNHVZpahr92R+R+7piVmu2yidANIdvUaMxvNl+Sm8pYAZX9pbHrzRYoxXQLFXw3EDTz9yrtteaDqCuDZH6g1hfke8bWY30vSCnnu3ZdiFWB+s3HcmOL+bHaHyaCDF/NjtD5NBC8OwFYp1TcBOyv0iITTzDJlTQTpUkZnsrBRe7BGDFQOMkDe6Im6bgJ2V+UdIwjlMMwkG43UkazbLzxhGk9TQZ1p5gl5iM4KoSStwAcwuLXOrpiQ8Z2I+kj3JXdG7mEtHoX6cp5DrPpwTxuPRL9XIycsK8Z+I+kD3JXdB40MR9IHuS+6N1IhMg5B/aKe2KT9sPp6I6B3MsM8aOI+kL7kvug8aOI+kL7kvujc8g5B+ghNjHIP0EHtik/bD6einoX8yw7xo4j+enuSu6DxpYj+enw5XdG47EORf0EGwryL+gg9sUn7YfT0R0LuZeemmVGKVQOqZOmEKSiqN6wzsF1AAb7Hk1x6GRbAC97AC/LYWvAqAbwA6gBCxz9JaSFZqtazVDdy0ii1N6Z4v5sdocvI0JBi/mx2h8mgjCHYCuU6puAnZXj/AKRHDEsUlUybLUOJaXC5jcjMd4ar6470/ATsr8ogtNZTvLpxLJVttyLMFz5Dm1OV3iBqNjyRlBE2WoDHGwJQ42bcKToMcp6iW02RNR0S+ZlJ3Nhc5r6xq1x8zNIKdZC1bTVElrZZm6ynNcADVe9weLiilVKzxKrKVgz1tTOlyGYDJLmSSpKTZZC5UTYg4N72JOvWI+JkyZTyplPPlGSJVbT1SohM5Ep5rh2VXCjPlZX4r7uOuNFRE4O3jeMrZjvOBtuWPSngrvT6RUs2WJ0udLZDMEoMCT5R9SyyN8Ekji44RtJqQT9qmfLE2+XJc3zHeTNvZv6b3ipVh2edMq5SPsMyqw9VYy2XZGlMdkmBSASozAZiNf6xwqH/ANFOwsy5hrJk9yq7G27Z54mLVCZa2UJbdX1ZbRPsuEgYnG2GFxe2J/jv8kdK5X37RlbNtbOuy5dk2O5zZL2z9VxDYaSUuz7U2dNmvbY7m+YC5W+9mtxXvFMaZUCpOLmTeUKnzobyhpR/piop8ubLcmZe/Jq44kMBrJcpZdBOkPMqFqXZl2M5VJmuwrdkIylcpWzXvxDijN2jGMbrXvhiARgd/cMPHNSJSexTcjTShmNkSoRm1mwz3soJJ3uIKf0h5TY5Imq7y5qsqKruddlR12RWN+IpuohTLbbOJmx108m2o6yJUwatWsiK9VUE5ZVJLlKw29SSKOYbHyZRkOdv/S01dfIIhtDTyGwJGzmRvGsd24KTI4blb52mlChCvUICQrAHPfK4DId7jBB9cTN9UUOorBT19WNszaZCafKqSNlExUkqNbZDa2pdXLF8vfWOPX6jCddTMhDSy+Ivj8r8B/Z7laNxdmmWL+bHaHH0NBBi/mx2h8mgisOwFJTqm4CdlfpjpHOm4CdlfpjpCT9oq+5H+b8F/wDLwQkRcoslMF+L/mCEguUWS3/z/uC8EJEXQlvB/nXBeEgQvq/Sf1hIISC6lMsX82O0Pk0EGL+b9ofJoIeh2AszmmkrF3CqMq6gB+LiA6Y+hjL81f3fyggh808dzgqg4I+2X5q/u/lB9svzV/d/KCCI6vHyougYy/NX93J2oDjL81f3fyggg6vHyoul+2X5q/u/lCfbL81f3cvaggg6vHyoug4y/NX938oBjL81f3fyggg6vHyouj7Zfmr+7+UH20/NX938oIIOrx8qAU2r8VZksQvC/q5D0wsEENRwR6owVSV//9k="/>
          <p:cNvSpPr>
            <a:spLocks noChangeAspect="1" noChangeArrowheads="1"/>
          </p:cNvSpPr>
          <p:nvPr/>
        </p:nvSpPr>
        <p:spPr bwMode="auto">
          <a:xfrm>
            <a:off x="63500" y="-757238"/>
            <a:ext cx="971550" cy="1562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pt-BR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20840" name="AutoShape 8" descr="data:image/jpeg;base64,/9j/4AAQSkZJRgABAQAAAQABAAD/2wCEAAkGBhIPERQPDxQUFRUWGBoUFhUUGBYVFBQVFBwWGBUSFBUeHiYfGBokGhUUHzEgIycrLCwsFR4zNTAqNScrOCkBCQoKDgwOGg8PGjQkHyI0LDQuLC0sKjIsKTIwLCwsKSksLC00LCktLCkuKioqLSwsKS8sNSosLjEsLCwpLCwtKf/AABEIAKQAZgMBIgACEQEDEQH/xAAcAAABBQEBAQAAAAAAAAAAAAAAAQQFBgcDCAL/xABFEAACAAQCAgwLBwMEAwAAAAABAgADBBEFEgYhExQiMTJBUVJhcXLRBxcjM1SBgpKTsbIVFkJTkaLSYqHwJDXB4UODo//EABsBAAIDAQEBAAAAAAAAAAAAAAAEAQIDBQYH/8QANxEAAQMCAgYHBgYDAAAAAAAAAQACAwQRITEFEjJBUVITFGGBkcHRFRYicaHwBjNTVHKxNOLx/9oADAMBAAIRAxEAPwC909OmRNyvBX8K8nVHTa6c1fdXugpuAnZX5RDab4zMo6KZPk2zgqqlhcLnYDNbjj5NGx80wjacSV2SQ1typnYE5qe6vdBtdOavur3RiXjQxL85fhy+6E8aGJfnL8OX3R3T+HqvnHifRYdZZwW3bXTmJ7q90Bp05qe6vdGJeM/Evzl+HL7oPGfiX5y/Dl90Hu9V848T6I6yzgttFOnNT3V7oTa6cxPdXujE/GhiX5y/Dl90HjPxL85fhy+6I93qvnHifRHWWcFtpp05qe6vdAKdOanur3RiPjQxL85fhyu6F8Z+JfnL8OX3RPu9V8w8T6I6yzgtt2unNT3V7oNrpzV91e6MUTwp4iCCZqkA3sZaWPKN71Rtkt8yq29dQeq4Bt/eOdX6PnogDI69+C0jka/JMcWkKE1Ko3Q3lXkbohY+8YPk/aHyaCMoXO1BipIxTmm4CdlflFW8Kf8Atk3tyvrEWmm4CdlfpEVfwpf7ZN7cv6onR/8Ams/kiT8sqs6NaJ0lVTYfOMkEtNdKg5n3aos7f16t0ss6rb0NNJ9FaelpKuYssB9t7FIN2usshDlAvY68+/ffhzoFpBLk4ZVpMdFeWZjywzKGJeVucgJuxzqd6/CiY0gxSnqnwyVssrK00VE050suxy1a0w5tySxtY69Rj0zn1LKog31QT9Pi/wBUqA0tUH4QNCpFHRypkhAsxHSVPILHMWTWTc6t1Y6ufFkn6EYW04Um1nV3lmYJibJkUXYecvYNdSbHVvcsNsaxqhrafEZEqb5Q+UOysqq8yWFC7ASd0CJKjVff6YlJ+mEvb8ql2aQaaZIZnbOllmAsAuyBrC65dV7wq6SrdG0fFcaxOY3Aj52ubBXs1VCXoNJm4Ts8lAahGmHOCfKpKmurDLewuguLc3piYn6E0IrKqUJC5EpVmoMz2DlpwLg313Cr0ao44ZpHKoKKkAmIQlVMlzEDqzbAzzhmKgkkAZGvx2HOiVm4vT7dqzs8mxokQHZEylg87cqc1ibEahr1jVGsstXruFzb4iM+YfY+ajVbgq6mgsiZQYfVS5e6JkGo1t5SXOZVckX1WJB1W3zyR3fQ2ilVVbUT0IpaVZdpSlt07y1Y313OsjVexLQ/wXSmTTyMKlmZLyvK2GaM6nYyUUo0wX3ADgA3tYEnij5qcWpaqoxHD5s9FSoWUZc0MpQsJcu4zXsSCqm1/wAJEHS1QLg6+r8WON7a4B7wAbdiizLKjaaU1ABKnYc1hMB2SSc95TAAjf6yLXOsRudN5tOwv0iMu8J2ISno6WSlQk95TlHZCu+ssDNlBNhva97pMajS+bTsL9Kwlpd7n0sRdfN2efZwWkIs8pvi58mO0Pk0JC4x5sdofJoSOTDsBbFOqbgJ2V+UQHhBw2bU0E2VIUu90YKOEQrAnKOM21+qJ+n4CdlfpEdIwjmMM4kGYN1YjWbZeefujW+iz/htCfdGt9Fn/DaPQ94Lx6L3mk/THiluqjivPH3SrfRZ/wANoPujW+iz/htaPQ94bYpiKU0mZUTSQktSxtv2G8o6SbAdcWb+I5nuDRGLntKg0rRvWA/dKt9Fn/DaD7o1vos/4bRfcH8MBmVCpPkpLlO2UOrMWl5iAGcnUw3r2AsOWNLsd6GqvTFXSECWIC/aVRkLH4grzv8AdKt9Fn/DaD7o1vos/wCG0eh7wXhP3ml/THitOqjivPKaHVzEKKWfc6hdCBr5SeKPQcpMqqp4lUfoAP8AiPu8EcrSOlH1waHNAA4LWOIRlMsX82O0Pk0EGL+b9ofJoIxh2ArlOKbgJ2V+kR0j4puAnZX5R0hJ+0e9WGSISFhIqpQYzHwwaQ8CgQ73lZ1v/mh+r3Y0bE8RSmkzKiabJLUu3TbeUdJNgOkiMf0Kw58UxJqqoF1Vtnm33i1/JyurNbVyJHf0NC1pdVybLPqfvyS85vZg3rlpPoI1HRU9SQczC1QNe4Z91L6rDcHpAjR/B5pDtyjXObzJNpMzlNhuH9a6utTE7iuGpVSZlPN4MxSpPGCbWYdIazdYEY3oZib4ViJkz9ypY087iUG+4mdkNY35rmHRKdK0j2u/MYbj08vBUt0TwRkVt0JH1CR5NNohIWEiEJni58n7Q+TQkLi/m/aHyaCOhDsBUKc03ATsr9Ij7j4puAnZX6Y6Qk/aPerDJEEENsRxBKaU8+adxLUu3UOIdJ1AdcQxpc4NGZUk2WdeGDSHgUCHkmzerXsaH9znrXli0+D7R7aVGgYWmzbTZl98FhuUPZW2rlLcsZzodh74tiTVE8XUNtibxrv7iV0i+UW41Uxq+D6TU9a05ad8+xMFY8TZtedD+JSQRf8Ap5CL+n0kx1NTNpIxs2Lz2nL6+SUiOs4vO/JSkZd4YNHrGXXoNRtKm25RfYn/AEGX2VjUYgMRxOkrJk7CJj+UaXrB3iSMwyHnpZXt3G3K0XNJBOJGC4G18t61laHNsuHg90h27RqXN5kryUzlOUbh/aW3rDckWaMT0JxR8LxEyKjcqzbXncgYHycwdAb+zmNsMaaYpRTz3bsuxCIX6zccwiEhYI462TLF/N+0Pk0JC4v5v2h8mhI6EOwFQp1TcBOyvyj7tHxTcBOyvF/SI6WhJ+0e9WGSIzLwv6Q2CUCHkmzer/xof7tbscsaLiFclPKefNNklqXbqHEOkmwHSRGNaJ4e+L4kZ08XUNtidyWB3ErqJyr1Ax3dCwNDnVUmzH/aXndgGjMp5igOF4VLphuZ9aTMmn8SygBaXfi1Mq+1M5YgtB9Ido1iTWNpbeTm9hvxW48ps3q6Y0bTvQOfiU9J0qbKRVl5LPnvmzOxbUp1WK+7Edoz4LZtLUpUTnkzVl5mVFz3Myx2M7pQLAm/WBHbirqR1K4SuGs+5I345DuyCxcx4fgMAr1juLrR082pmaxLFwL8JtQRQeliov03jz1NxCY001Bc7KXMzOLg5yc2YeuLpoVpHWVdfsFS7zZc4TFqJT8BVCtfc/gs2VbdPTHQ+BmqvqnyLcV9lvbivuN+0VoGQaMLo53DWdY34jHD77ESa0ti0ZJppxI25TU2MIADNXYqgDimpdQ3Rcqy9QSNC0A0h27Rozm8yV5KZykgbl/aWx6w0N9HdCDJoJ2H1To4ms7XTNuQyplO6ANw6FooGg2KvhmINT1G5Vm2vO5FYE5JnUG4+axjCUR11NJDGbmM3b2jh5dwVgTG4E71tloSFtCR45Opli48n7Q+TQQuL+b9ofJoSH4dgKhTqm4CdlflHSOdNwE7K/SI54hXJTynnzTZJal26hxDXvk2FuUwmWlz9UZkqdyzzwv6RWCUEs79ps23EB5tD690epeWLB4N9Htp0aswtMnWmvygEeTQ9Sm/WxjO9GKB8YxIzZ4upbZ5w3xkB3Eq/ITlXqBjbzHotKOFJTsomZ5u+f35JeL43F5REbpFjK0VNNqXsci7ld7M51InrJHqBiSvFB8KuE1lUspaaWZkpLu4QgvsmsA5OMBd4i+tjyCORo+Fk1Q1shAG+/8AXetpHFrbhVzCfCpOWdLM9JAUsBPmS5YWZMXezMb68uprf02442AEHWLWOsEawQd4gx52TRisY5Vpai/TKcD9SAB6zG3aF01TKo5cqsAExAVADBjsY4AY72YDc6uJRHd09SwNa2SIgHgDn/xL07nHAqcjK/C/o7ldK5Bqe0qbbnKDsb+tQV9lY1SGWM4UlXImU0zgzFy341O+rjpDAH1RxNHVZpahr92R+R+7piVmu2yidANIdvUaMxvNl+Sm8pYAZX9pbHrzRYoxXQLFXw3EDTz9yrtteaDqCuDZH6g1hfke8bWY30vSCnnu3ZdiFWB+s3HcmOL+bHaHyaCDF/NjtD5NBC8OwFYp1TcBOyv0iITTzDJlTQTpUkZnsrBRe7BGDFQOMkDe6Im6bgJ2V+UdIwjlMMwkG43UkazbLzxhGk9TQZ1p5gl5iM4KoSStwAcwuLXOrpiQ8Z2I+kj3JXdG7mEtHoX6cp5DrPpwTxuPRL9XIycsK8Z+I+kD3JXdB40MR9IHuS+6N1IhMg5B/aKe2KT9sPp6I6B3MsM8aOI+kL7kvug8aOI+kL7kvujc8g5B+ghNjHIP0EHtik/bD6einoX8yw7xo4j+enuSu6DxpYj+enw5XdG47EORf0EGwryL+gg9sUn7YfT0R0LuZeemmVGKVQOqZOmEKSiqN6wzsF1AAb7Hk1x6GRbAC97AC/LYWvAqAbwA6gBCxz9JaSFZqtazVDdy0ii1N6Z4v5sdocvI0JBi/mx2h8mgjCHYCuU6puAnZXj/AKRHDEsUlUybLUOJaXC5jcjMd4ar6470/ATsr8ogtNZTvLpxLJVttyLMFz5Dm1OV3iBqNjyRlBE2WoDHGwJQ42bcKToMcp6iW02RNR0S+ZlJ3Nhc5r6xq1x8zNIKdZC1bTVElrZZm6ynNcADVe9weLiilVKzxKrKVgz1tTOlyGYDJLmSSpKTZZC5UTYg4N72JOvWI+JkyZTyplPPlGSJVbT1SohM5Ep5rh2VXCjPlZX4r7uOuNFRE4O3jeMrZjvOBtuWPSngrvT6RUs2WJ0udLZDMEoMCT5R9SyyN8Ekji44RtJqQT9qmfLE2+XJc3zHeTNvZv6b3ipVh2edMq5SPsMyqw9VYy2XZGlMdkmBSASozAZiNf6xwqH/ANFOwsy5hrJk9yq7G27Z54mLVCZa2UJbdX1ZbRPsuEgYnG2GFxe2J/jv8kdK5X37RlbNtbOuy5dk2O5zZL2z9VxDYaSUuz7U2dNmvbY7m+YC5W+9mtxXvFMaZUCpOLmTeUKnzobyhpR/piop8ubLcmZe/Jq44kMBrJcpZdBOkPMqFqXZl2M5VJmuwrdkIylcpWzXvxDijN2jGMbrXvhiARgd/cMPHNSJSexTcjTShmNkSoRm1mwz3soJJ3uIKf0h5TY5Imq7y5qsqKruddlR12RWN+IpuohTLbbOJmx108m2o6yJUwatWsiK9VUE5ZVJLlKw29SSKOYbHyZRkOdv/S01dfIIhtDTyGwJGzmRvGsd24KTI4blb52mlChCvUICQrAHPfK4DId7jBB9cTN9UUOorBT19WNszaZCafKqSNlExUkqNbZDa2pdXLF8vfWOPX6jCddTMhDSy+Ivj8r8B/Z7laNxdmmWL+bHaHH0NBBi/mx2h8mgisOwFJTqm4CdlfpjpHOm4CdlfpjpCT9oq+5H+b8F/wDLwQkRcoslMF+L/mCEguUWS3/z/uC8EJEXQlvB/nXBeEgQvq/Sf1hIISC6lMsX82O0Pk0EGL+b9ofJoIeh2AszmmkrF3CqMq6gB+LiA6Y+hjL81f3fyggh808dzgqg4I+2X5q/u/lB9svzV/d/KCCI6vHyougYy/NX93J2oDjL81f3fyggg6vHyoul+2X5q/u/lCfbL81f3cvaggg6vHyoug4y/NX938oBjL81f3fyggg6vHyouj7Zfmr+7+UH20/NX938oIIOrx8qAU2r8VZksQvC/q5D0wsEENRwR6owVSV//9k="/>
          <p:cNvSpPr>
            <a:spLocks noChangeAspect="1" noChangeArrowheads="1"/>
          </p:cNvSpPr>
          <p:nvPr/>
        </p:nvSpPr>
        <p:spPr bwMode="auto">
          <a:xfrm>
            <a:off x="63500" y="-757238"/>
            <a:ext cx="971550" cy="1562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pt-BR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120844" name="Picture 12" descr="http://www.safety-direct.com.au/LImage.aspx?i=239&amp;t=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0"/>
            <a:ext cx="755576" cy="12101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2696094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ropbox\SciAtm\figs\timecoilsmall2.jpg">
            <a:extLst>
              <a:ext uri="{FF2B5EF4-FFF2-40B4-BE49-F238E27FC236}">
                <a16:creationId xmlns:a16="http://schemas.microsoft.com/office/drawing/2014/main" id="{6871E4BA-9C44-3877-AC76-3BFCD0503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3071810"/>
            <a:ext cx="4006907" cy="3527422"/>
          </a:xfrm>
          <a:prstGeom prst="rect">
            <a:avLst/>
          </a:prstGeom>
          <a:noFill/>
        </p:spPr>
      </p:pic>
      <p:pic>
        <p:nvPicPr>
          <p:cNvPr id="3" name="Picture 3" descr="D:\Dropbox\SciAtm\figs\evolution.png">
            <a:extLst>
              <a:ext uri="{FF2B5EF4-FFF2-40B4-BE49-F238E27FC236}">
                <a16:creationId xmlns:a16="http://schemas.microsoft.com/office/drawing/2014/main" id="{CD5EBF91-1335-EA49-22D1-FC2656767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576" y="548680"/>
            <a:ext cx="4456176" cy="3000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83868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hlinkClick r:id="rId2"/>
            <a:extLst>
              <a:ext uri="{FF2B5EF4-FFF2-40B4-BE49-F238E27FC236}">
                <a16:creationId xmlns:a16="http://schemas.microsoft.com/office/drawing/2014/main" id="{792E8914-5276-3B2E-6B3A-AB0FB2098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079" y="735348"/>
            <a:ext cx="5947842" cy="607802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41573DC-70BB-E974-86F7-DE66ABA7FC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588"/>
            <a:ext cx="9144000" cy="74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2697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hlinkClick r:id="rId2"/>
            <a:extLst>
              <a:ext uri="{FF2B5EF4-FFF2-40B4-BE49-F238E27FC236}">
                <a16:creationId xmlns:a16="http://schemas.microsoft.com/office/drawing/2014/main" id="{981EE274-11A4-4C1C-AB6F-3D03D67ABB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025" y="0"/>
            <a:ext cx="65439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114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A41573DC-70BB-E974-86F7-DE66ABA7F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588"/>
            <a:ext cx="9144000" cy="742184"/>
          </a:xfrm>
          <a:prstGeom prst="rect">
            <a:avLst/>
          </a:prstGeom>
        </p:spPr>
      </p:pic>
      <p:grpSp>
        <p:nvGrpSpPr>
          <p:cNvPr id="4" name="Agrupar 8">
            <a:extLst>
              <a:ext uri="{FF2B5EF4-FFF2-40B4-BE49-F238E27FC236}">
                <a16:creationId xmlns:a16="http://schemas.microsoft.com/office/drawing/2014/main" id="{37C64435-4B7B-821C-162E-13C28B9AAA08}"/>
              </a:ext>
            </a:extLst>
          </p:cNvPr>
          <p:cNvGrpSpPr/>
          <p:nvPr/>
        </p:nvGrpSpPr>
        <p:grpSpPr>
          <a:xfrm>
            <a:off x="197810" y="739596"/>
            <a:ext cx="8748379" cy="6118404"/>
            <a:chOff x="107504" y="419223"/>
            <a:chExt cx="8855799" cy="6250137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1A93317E-BB63-47B7-3EEE-2842620CF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83768" y="419223"/>
              <a:ext cx="4176464" cy="3493124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F174FE99-8364-0A4F-BA09-06B850B30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504" y="3912347"/>
              <a:ext cx="4176464" cy="2757013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79E036AB-97B1-B65E-AD1C-640A1BD5B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83968" y="3912347"/>
              <a:ext cx="4679335" cy="27570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11670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hlinkClick r:id="rId2"/>
            <a:extLst>
              <a:ext uri="{FF2B5EF4-FFF2-40B4-BE49-F238E27FC236}">
                <a16:creationId xmlns:a16="http://schemas.microsoft.com/office/drawing/2014/main" id="{88FDDC3B-D055-1C5C-4FFC-54DC1C576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079" y="717347"/>
            <a:ext cx="5947842" cy="542330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5E8D10A-64D9-52A6-B41A-688E7236EE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6" y="0"/>
            <a:ext cx="9144000" cy="742184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6811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251520" y="311150"/>
            <a:ext cx="52770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buSzPct val="100000"/>
            </a:pPr>
            <a:r>
              <a:rPr lang="en-GB" altLang="x-none" dirty="0"/>
              <a:t>A </a:t>
            </a:r>
            <a:r>
              <a:rPr lang="en-GB" altLang="x-none" dirty="0" err="1"/>
              <a:t>invenção</a:t>
            </a:r>
            <a:r>
              <a:rPr lang="en-GB" altLang="x-none" dirty="0"/>
              <a:t> do </a:t>
            </a:r>
            <a:r>
              <a:rPr lang="en-GB" altLang="x-none" dirty="0" err="1"/>
              <a:t>telescópio</a:t>
            </a:r>
            <a:endParaRPr lang="en-GB" altLang="x-none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419916" y="3429000"/>
            <a:ext cx="15049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1200" dirty="0"/>
              <a:t>Galileu Galilei </a:t>
            </a:r>
            <a:br>
              <a:rPr lang="pt-BR" sz="1200" dirty="0"/>
            </a:br>
            <a:r>
              <a:rPr lang="pt-BR" sz="1200" dirty="0"/>
              <a:t>(1564 </a:t>
            </a:r>
            <a:r>
              <a:rPr lang="mr-IN" sz="1200" dirty="0"/>
              <a:t>–</a:t>
            </a:r>
            <a:r>
              <a:rPr lang="pt-BR" sz="1200" dirty="0"/>
              <a:t> 1642)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76356" y="2838025"/>
            <a:ext cx="13955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1200" dirty="0"/>
              <a:t>Hans </a:t>
            </a:r>
            <a:r>
              <a:rPr lang="pt-BR" sz="1200" dirty="0" err="1"/>
              <a:t>Lippershey</a:t>
            </a:r>
            <a:r>
              <a:rPr lang="pt-BR" sz="1200" dirty="0"/>
              <a:t> (1570 - 1619)</a:t>
            </a:r>
          </a:p>
        </p:txBody>
      </p:sp>
      <p:pic>
        <p:nvPicPr>
          <p:cNvPr id="8" name="Picture 10" descr="Resultado de imagem para hans lippershe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1772816"/>
            <a:ext cx="2808312" cy="1449090"/>
          </a:xfrm>
          <a:prstGeom prst="rect">
            <a:avLst/>
          </a:prstGeom>
          <a:noFill/>
        </p:spPr>
      </p:pic>
      <p:pic>
        <p:nvPicPr>
          <p:cNvPr id="9" name="Picture 12" descr="Resultado de imagem para hans lippershe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980728"/>
            <a:ext cx="1781175" cy="1838325"/>
          </a:xfrm>
          <a:prstGeom prst="rect">
            <a:avLst/>
          </a:prstGeom>
          <a:noFill/>
        </p:spPr>
      </p:pic>
      <p:pic>
        <p:nvPicPr>
          <p:cNvPr id="10" name="Picture 14" descr="Resultado de imagem para hans lippershe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19916" y="1354653"/>
            <a:ext cx="1504967" cy="2011185"/>
          </a:xfrm>
          <a:prstGeom prst="rect">
            <a:avLst/>
          </a:prstGeom>
          <a:noFill/>
        </p:spPr>
      </p:pic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2699792" y="980728"/>
            <a:ext cx="54726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1600" dirty="0"/>
              <a:t>Em </a:t>
            </a:r>
            <a:r>
              <a:rPr lang="pt-BR" sz="1600" b="1" dirty="0"/>
              <a:t>1608</a:t>
            </a:r>
            <a:r>
              <a:rPr lang="pt-BR" sz="1600" dirty="0"/>
              <a:t>, o óptico holandês Hans </a:t>
            </a:r>
            <a:r>
              <a:rPr lang="pt-BR" sz="1600" dirty="0" err="1"/>
              <a:t>Lippershey</a:t>
            </a:r>
            <a:r>
              <a:rPr lang="pt-BR" sz="1600" dirty="0"/>
              <a:t> deposita o pedido de patente da invenção do telescópio. 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4365104"/>
            <a:ext cx="216318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 descr="Resultado de imagem para desenhos de galileu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58716" y="4379858"/>
            <a:ext cx="3816424" cy="2145486"/>
          </a:xfrm>
          <a:prstGeom prst="rect">
            <a:avLst/>
          </a:prstGeom>
          <a:noFill/>
        </p:spPr>
      </p:pic>
      <p:pic>
        <p:nvPicPr>
          <p:cNvPr id="14" name="Picture 7" descr="Resultado de imagem para desenhos de galileu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71271" y="4399937"/>
            <a:ext cx="2280133" cy="1117295"/>
          </a:xfrm>
          <a:prstGeom prst="rect">
            <a:avLst/>
          </a:prstGeom>
          <a:noFill/>
        </p:spPr>
      </p:pic>
      <p:pic>
        <p:nvPicPr>
          <p:cNvPr id="15" name="Picture 9" descr="Resultado de imagem para desenhos de galileu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V="1">
            <a:off x="6471271" y="5517232"/>
            <a:ext cx="1329174" cy="1329174"/>
          </a:xfrm>
          <a:prstGeom prst="rect">
            <a:avLst/>
          </a:prstGeom>
          <a:noFill/>
        </p:spPr>
      </p:pic>
      <p:sp>
        <p:nvSpPr>
          <p:cNvPr id="16" name="Retângulo 15"/>
          <p:cNvSpPr/>
          <p:nvPr/>
        </p:nvSpPr>
        <p:spPr>
          <a:xfrm>
            <a:off x="192472" y="3780329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/>
              <a:t>Em </a:t>
            </a:r>
            <a:r>
              <a:rPr lang="pt-BR" sz="1600" b="1" dirty="0"/>
              <a:t>1609</a:t>
            </a:r>
            <a:r>
              <a:rPr lang="pt-BR" sz="1600" dirty="0"/>
              <a:t>, Galileu aperfeiçoa o instrumento e o aponta para o céu.  Suas descobertas foram relatadas no livro </a:t>
            </a:r>
            <a:r>
              <a:rPr lang="pt-BR" sz="1600" i="1" dirty="0" err="1"/>
              <a:t>Siderius</a:t>
            </a:r>
            <a:r>
              <a:rPr lang="pt-BR" sz="1600" i="1" dirty="0"/>
              <a:t> </a:t>
            </a:r>
            <a:r>
              <a:rPr lang="pt-BR" sz="1600" i="1" dirty="0" err="1"/>
              <a:t>Nuncius</a:t>
            </a:r>
            <a:r>
              <a:rPr lang="pt-BR" sz="1600" dirty="0"/>
              <a:t> (</a:t>
            </a:r>
            <a:r>
              <a:rPr lang="pt-BR" sz="1600" b="1" dirty="0"/>
              <a:t>1610)</a:t>
            </a:r>
            <a:r>
              <a:rPr lang="pt-BR" sz="1600" dirty="0"/>
              <a:t>.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val="1468235036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52399" y="1143000"/>
            <a:ext cx="6427183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dirty="0"/>
              <a:t>Newton</a:t>
            </a:r>
            <a:r>
              <a:rPr lang="pt-BR" sz="1200" b="1" dirty="0"/>
              <a:t> </a:t>
            </a:r>
            <a:r>
              <a:rPr lang="pt-BR" sz="1200" dirty="0"/>
              <a:t>deu várias contribuições para a óptica, sintetizadas em seu livro </a:t>
            </a:r>
            <a:r>
              <a:rPr lang="pt-BR" sz="1200" i="1" dirty="0" err="1"/>
              <a:t>Optiks</a:t>
            </a:r>
            <a:r>
              <a:rPr lang="pt-BR" sz="1200" dirty="0"/>
              <a:t> (1704).  </a:t>
            </a:r>
          </a:p>
          <a:p>
            <a:pPr>
              <a:spcBef>
                <a:spcPct val="50000"/>
              </a:spcBef>
            </a:pPr>
            <a:endParaRPr lang="pt-BR" sz="1200" dirty="0"/>
          </a:p>
          <a:p>
            <a:pPr>
              <a:spcBef>
                <a:spcPct val="50000"/>
              </a:spcBef>
            </a:pPr>
            <a:endParaRPr lang="pt-BR" sz="12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sz="1200" dirty="0"/>
              <a:t>Construiu o primeiro telescópio refletor (ou newtoniano):</a:t>
            </a:r>
            <a:br>
              <a:rPr lang="pt-BR" sz="1200" dirty="0"/>
            </a:br>
            <a:br>
              <a:rPr lang="pt-BR" sz="1200" dirty="0"/>
            </a:br>
            <a:endParaRPr lang="pt-BR" sz="1200" dirty="0"/>
          </a:p>
          <a:p>
            <a:pPr>
              <a:spcBef>
                <a:spcPct val="50000"/>
              </a:spcBef>
              <a:buFontTx/>
              <a:buChar char="•"/>
            </a:pPr>
            <a:endParaRPr lang="pt-BR" sz="1200" dirty="0"/>
          </a:p>
          <a:p>
            <a:pPr>
              <a:spcBef>
                <a:spcPct val="50000"/>
              </a:spcBef>
              <a:buFontTx/>
              <a:buChar char="•"/>
            </a:pPr>
            <a:endParaRPr lang="pt-BR" sz="1200" dirty="0"/>
          </a:p>
          <a:p>
            <a:pPr>
              <a:spcBef>
                <a:spcPct val="50000"/>
              </a:spcBef>
              <a:buFontTx/>
              <a:buChar char="•"/>
            </a:pPr>
            <a:endParaRPr lang="pt-BR" sz="1200" dirty="0"/>
          </a:p>
          <a:p>
            <a:pPr>
              <a:spcBef>
                <a:spcPct val="50000"/>
              </a:spcBef>
              <a:buFontTx/>
              <a:buChar char="•"/>
            </a:pPr>
            <a:endParaRPr lang="pt-BR" sz="1200" dirty="0"/>
          </a:p>
          <a:p>
            <a:pPr>
              <a:spcBef>
                <a:spcPct val="50000"/>
              </a:spcBef>
              <a:buFontTx/>
              <a:buChar char="•"/>
            </a:pPr>
            <a:endParaRPr lang="pt-BR" sz="12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sz="1200" dirty="0"/>
              <a:t>Descobriu que a luz branca era uma composição de várias cores refratadas diferentemente por um prisma: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pt-BR" sz="1200" dirty="0"/>
          </a:p>
          <a:p>
            <a:pPr>
              <a:spcBef>
                <a:spcPct val="50000"/>
              </a:spcBef>
              <a:buFontTx/>
              <a:buChar char="•"/>
            </a:pPr>
            <a:endParaRPr lang="pt-BR" sz="1200" dirty="0"/>
          </a:p>
          <a:p>
            <a:pPr>
              <a:spcBef>
                <a:spcPct val="50000"/>
              </a:spcBef>
              <a:buFontTx/>
              <a:buChar char="•"/>
            </a:pPr>
            <a:endParaRPr lang="pt-BR" sz="1200" dirty="0"/>
          </a:p>
          <a:p>
            <a:pPr>
              <a:spcBef>
                <a:spcPct val="50000"/>
              </a:spcBef>
              <a:buFontTx/>
              <a:buChar char="•"/>
            </a:pPr>
            <a:endParaRPr lang="pt-BR" sz="1200" dirty="0"/>
          </a:p>
          <a:p>
            <a:pPr>
              <a:spcBef>
                <a:spcPct val="50000"/>
              </a:spcBef>
            </a:pPr>
            <a:endParaRPr lang="pt-BR" sz="1200" dirty="0"/>
          </a:p>
          <a:p>
            <a:pPr>
              <a:spcBef>
                <a:spcPct val="50000"/>
              </a:spcBef>
            </a:pPr>
            <a:endParaRPr lang="pt-BR" sz="12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sz="1200" dirty="0"/>
              <a:t>E realizou o </a:t>
            </a:r>
            <a:r>
              <a:rPr lang="pt-BR" sz="1200" i="1" dirty="0" err="1"/>
              <a:t>experimentum</a:t>
            </a:r>
            <a:r>
              <a:rPr lang="pt-BR" sz="1200" i="1" dirty="0"/>
              <a:t> </a:t>
            </a:r>
            <a:r>
              <a:rPr lang="pt-BR" sz="1200" i="1" dirty="0" err="1"/>
              <a:t>crucis</a:t>
            </a:r>
            <a:r>
              <a:rPr lang="pt-BR" sz="1200" i="1" dirty="0"/>
              <a:t>:</a:t>
            </a:r>
            <a:endParaRPr lang="pt-BR" sz="1200" dirty="0"/>
          </a:p>
        </p:txBody>
      </p:sp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251520" y="311150"/>
            <a:ext cx="52770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buSzPct val="100000"/>
            </a:pPr>
            <a:r>
              <a:rPr lang="en-GB" altLang="x-none" dirty="0"/>
              <a:t>O </a:t>
            </a:r>
            <a:r>
              <a:rPr lang="en-GB" altLang="x-none" dirty="0" err="1"/>
              <a:t>telescópio</a:t>
            </a:r>
            <a:r>
              <a:rPr lang="en-GB" altLang="x-none" dirty="0"/>
              <a:t> </a:t>
            </a:r>
            <a:r>
              <a:rPr lang="en-GB" altLang="x-none" dirty="0" err="1"/>
              <a:t>newtoniano</a:t>
            </a:r>
            <a:endParaRPr lang="en-GB" altLang="x-none" dirty="0"/>
          </a:p>
        </p:txBody>
      </p:sp>
      <p:pic>
        <p:nvPicPr>
          <p:cNvPr id="4" name="Picture 7" descr="exp_crucis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293096"/>
            <a:ext cx="1728192" cy="2448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Newton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0133" y="476672"/>
            <a:ext cx="1376363" cy="2057400"/>
          </a:xfrm>
          <a:prstGeom prst="rect">
            <a:avLst/>
          </a:prstGeom>
          <a:noFill/>
        </p:spPr>
      </p:pic>
      <p:pic>
        <p:nvPicPr>
          <p:cNvPr id="7" name="Picture 2" descr="http://www.broinha.com.br/cultura_ciencias_historia/Era_de_newton/foto_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33501" y="4215595"/>
            <a:ext cx="1900385" cy="2524666"/>
          </a:xfrm>
          <a:prstGeom prst="rect">
            <a:avLst/>
          </a:prstGeom>
          <a:noFill/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660133" y="2615526"/>
            <a:ext cx="1376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solidFill>
                  <a:schemeClr val="accent2"/>
                </a:solidFill>
              </a:rPr>
              <a:t>Isaac Newton </a:t>
            </a:r>
            <a:br>
              <a:rPr lang="pt-BR" sz="1200" dirty="0">
                <a:solidFill>
                  <a:schemeClr val="accent2"/>
                </a:solidFill>
              </a:rPr>
            </a:br>
            <a:r>
              <a:rPr lang="pt-BR" sz="1200" dirty="0">
                <a:solidFill>
                  <a:schemeClr val="accent2"/>
                </a:solidFill>
              </a:rPr>
              <a:t>(1643 - 1727)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754" y="1979261"/>
            <a:ext cx="1531501" cy="1978188"/>
          </a:xfrm>
          <a:prstGeom prst="rect">
            <a:avLst/>
          </a:prstGeom>
        </p:spPr>
      </p:pic>
      <p:pic>
        <p:nvPicPr>
          <p:cNvPr id="2050" name="Picture 2" descr="Telescópio refletor - Site Astronomia">
            <a:extLst>
              <a:ext uri="{FF2B5EF4-FFF2-40B4-BE49-F238E27FC236}">
                <a16:creationId xmlns:a16="http://schemas.microsoft.com/office/drawing/2014/main" id="{0C694561-0D34-E903-2A49-923770AE8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274" y="2250793"/>
            <a:ext cx="3116784" cy="1706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771877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251520" y="311150"/>
            <a:ext cx="52770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buSzPct val="100000"/>
            </a:pPr>
            <a:r>
              <a:rPr lang="en-GB" altLang="x-none" dirty="0" err="1"/>
              <a:t>Ampliando</a:t>
            </a:r>
            <a:r>
              <a:rPr lang="en-GB" altLang="x-none" dirty="0"/>
              <a:t> o </a:t>
            </a:r>
            <a:r>
              <a:rPr lang="en-GB" altLang="x-none" dirty="0" err="1"/>
              <a:t>alcance</a:t>
            </a:r>
            <a:endParaRPr lang="en-GB" altLang="x-none" dirty="0"/>
          </a:p>
        </p:txBody>
      </p: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4512766" y="2935977"/>
            <a:ext cx="43077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pt-BR" sz="1200" dirty="0"/>
              <a:t>William </a:t>
            </a:r>
            <a:r>
              <a:rPr lang="pt-BR" sz="1200" dirty="0" err="1"/>
              <a:t>Herschel</a:t>
            </a:r>
            <a:r>
              <a:rPr lang="pt-BR" sz="1200" dirty="0"/>
              <a:t> (1738 - 1822) e seu telescópio (1778) com um espelho de 16 cm.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12766" y="422815"/>
            <a:ext cx="4307706" cy="248825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295" y="3213551"/>
            <a:ext cx="3747000" cy="3052192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539552" y="625289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200" dirty="0"/>
              <a:t>Telescópios do Observatório do Monte Wilson: </a:t>
            </a:r>
            <a:br>
              <a:rPr lang="pt-BR" sz="1200" dirty="0"/>
            </a:br>
            <a:r>
              <a:rPr lang="pt-BR" sz="1200" dirty="0"/>
              <a:t>à esquerda o de 150 cm e à direita o de 250 cm.</a:t>
            </a:r>
          </a:p>
        </p:txBody>
      </p:sp>
      <p:grpSp>
        <p:nvGrpSpPr>
          <p:cNvPr id="7" name="Group 13"/>
          <p:cNvGrpSpPr>
            <a:grpSpLocks/>
          </p:cNvGrpSpPr>
          <p:nvPr/>
        </p:nvGrpSpPr>
        <p:grpSpPr bwMode="auto">
          <a:xfrm>
            <a:off x="4505374" y="4188072"/>
            <a:ext cx="3257625" cy="2044527"/>
            <a:chOff x="2736" y="2432"/>
            <a:chExt cx="2695" cy="1787"/>
          </a:xfrm>
        </p:grpSpPr>
        <p:pic>
          <p:nvPicPr>
            <p:cNvPr id="8" name="Picture 7" descr="Hubble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5" y="2432"/>
              <a:ext cx="1236" cy="1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Edwin-hubble-wiki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" y="2432"/>
              <a:ext cx="1451" cy="1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427983" y="6265743"/>
            <a:ext cx="333501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pt-BR" sz="1200" dirty="0"/>
              <a:t>Edwin Hubble (1889 - 1953) em Monte Wilson.</a:t>
            </a:r>
          </a:p>
        </p:txBody>
      </p:sp>
    </p:spTree>
    <p:extLst>
      <p:ext uri="{BB962C8B-B14F-4D97-AF65-F5344CB8AC3E}">
        <p14:creationId xmlns:p14="http://schemas.microsoft.com/office/powerpoint/2010/main" val="698378203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2401"/>
            <a:ext cx="2281585" cy="139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894" y="32401"/>
            <a:ext cx="1861547" cy="139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>
            <a:hlinkClick r:id="rId4"/>
            <a:extLst>
              <a:ext uri="{FF2B5EF4-FFF2-40B4-BE49-F238E27FC236}">
                <a16:creationId xmlns:a16="http://schemas.microsoft.com/office/drawing/2014/main" id="{45742B49-CC2E-4771-8E2B-31B2DE8BFF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1466388"/>
            <a:ext cx="8610378" cy="5232555"/>
          </a:xfrm>
          <a:prstGeom prst="rect">
            <a:avLst/>
          </a:prstGeom>
        </p:spPr>
      </p:pic>
      <p:sp>
        <p:nvSpPr>
          <p:cNvPr id="13" name="Text Box 1"/>
          <p:cNvSpPr txBox="1">
            <a:spLocks noChangeArrowheads="1"/>
          </p:cNvSpPr>
          <p:nvPr/>
        </p:nvSpPr>
        <p:spPr bwMode="auto">
          <a:xfrm>
            <a:off x="251520" y="311150"/>
            <a:ext cx="52770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buSzPct val="100000"/>
            </a:pPr>
            <a:r>
              <a:rPr lang="en-GB" altLang="x-none" dirty="0" err="1"/>
              <a:t>Ampliando</a:t>
            </a:r>
            <a:r>
              <a:rPr lang="en-GB" altLang="x-none" dirty="0"/>
              <a:t> o </a:t>
            </a:r>
            <a:r>
              <a:rPr lang="en-GB" altLang="x-none" dirty="0" err="1"/>
              <a:t>alcance</a:t>
            </a:r>
            <a:endParaRPr lang="en-GB" altLang="x-none" dirty="0"/>
          </a:p>
        </p:txBody>
      </p:sp>
    </p:spTree>
    <p:extLst>
      <p:ext uri="{BB962C8B-B14F-4D97-AF65-F5344CB8AC3E}">
        <p14:creationId xmlns:p14="http://schemas.microsoft.com/office/powerpoint/2010/main" val="15314773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"/>
          <p:cNvSpPr txBox="1">
            <a:spLocks noChangeArrowheads="1"/>
          </p:cNvSpPr>
          <p:nvPr/>
        </p:nvSpPr>
        <p:spPr bwMode="auto">
          <a:xfrm>
            <a:off x="251520" y="311150"/>
            <a:ext cx="52770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buSzPct val="100000"/>
            </a:pPr>
            <a:r>
              <a:rPr lang="en-GB" altLang="x-none" dirty="0" err="1"/>
              <a:t>Ampliando</a:t>
            </a:r>
            <a:r>
              <a:rPr lang="en-GB" altLang="x-none" dirty="0"/>
              <a:t> o </a:t>
            </a:r>
            <a:r>
              <a:rPr lang="en-GB" altLang="x-none" dirty="0" err="1"/>
              <a:t>alcance</a:t>
            </a:r>
            <a:endParaRPr lang="en-GB" altLang="x-none" dirty="0"/>
          </a:p>
        </p:txBody>
      </p:sp>
      <p:pic>
        <p:nvPicPr>
          <p:cNvPr id="6" name="Picture 2">
            <a:hlinkClick r:id="rId2" action="ppaction://hlinkfile"/>
            <a:extLst>
              <a:ext uri="{FF2B5EF4-FFF2-40B4-BE49-F238E27FC236}">
                <a16:creationId xmlns:a16="http://schemas.microsoft.com/office/drawing/2014/main" id="{9086FEB4-632D-41A2-86B8-3BE0C0812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99" y="1425057"/>
            <a:ext cx="5145633" cy="539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hlinkClick r:id="rId4" action="ppaction://hlinkfile"/>
            <a:extLst>
              <a:ext uri="{FF2B5EF4-FFF2-40B4-BE49-F238E27FC236}">
                <a16:creationId xmlns:a16="http://schemas.microsoft.com/office/drawing/2014/main" id="{10776B62-5AC1-44BD-A3F0-97AB66CFC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438564"/>
            <a:ext cx="2412387" cy="160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hlinkClick r:id="rId6" action="ppaction://hlinkfile"/>
            <a:extLst>
              <a:ext uri="{FF2B5EF4-FFF2-40B4-BE49-F238E27FC236}">
                <a16:creationId xmlns:a16="http://schemas.microsoft.com/office/drawing/2014/main" id="{D4675546-FD4B-4BCB-A776-0AD12E79F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3501008"/>
            <a:ext cx="2412387" cy="151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C5B35109-D858-47A3-B4F5-419D718701DF}"/>
              </a:ext>
            </a:extLst>
          </p:cNvPr>
          <p:cNvSpPr txBox="1"/>
          <p:nvPr/>
        </p:nvSpPr>
        <p:spPr>
          <a:xfrm>
            <a:off x="6390260" y="3058261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" dirty="0" err="1"/>
              <a:t>Gran</a:t>
            </a:r>
            <a:r>
              <a:rPr lang="pt-BR" sz="800" dirty="0"/>
              <a:t> </a:t>
            </a:r>
            <a:r>
              <a:rPr lang="pt-BR" sz="800" dirty="0" err="1"/>
              <a:t>Telescopio</a:t>
            </a:r>
            <a:r>
              <a:rPr lang="pt-BR" sz="800" dirty="0"/>
              <a:t> Canarias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E07AD44-D23B-499C-8C3F-3C7C0A2B0C6E}"/>
              </a:ext>
            </a:extLst>
          </p:cNvPr>
          <p:cNvSpPr txBox="1"/>
          <p:nvPr/>
        </p:nvSpPr>
        <p:spPr>
          <a:xfrm>
            <a:off x="6390260" y="5027016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" dirty="0" err="1"/>
              <a:t>Keck</a:t>
            </a:r>
            <a:r>
              <a:rPr lang="pt-BR" sz="800" dirty="0"/>
              <a:t> telescopes</a:t>
            </a:r>
          </a:p>
        </p:txBody>
      </p:sp>
    </p:spTree>
    <p:extLst>
      <p:ext uri="{BB962C8B-B14F-4D97-AF65-F5344CB8AC3E}">
        <p14:creationId xmlns:p14="http://schemas.microsoft.com/office/powerpoint/2010/main" val="1775366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48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1268760"/>
            <a:ext cx="4274313" cy="52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utoShape 8"/>
          <p:cNvSpPr>
            <a:spLocks noChangeArrowheads="1"/>
          </p:cNvSpPr>
          <p:nvPr/>
        </p:nvSpPr>
        <p:spPr bwMode="auto">
          <a:xfrm>
            <a:off x="2555776" y="1313262"/>
            <a:ext cx="1698625" cy="216024"/>
          </a:xfrm>
          <a:prstGeom prst="rightArrow">
            <a:avLst>
              <a:gd name="adj1" fmla="val 50000"/>
              <a:gd name="adj2" fmla="val 9494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endParaRPr lang="pt-BR" sz="2400">
              <a:solidFill>
                <a:srgbClr val="FFFFFF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11"/>
              <p:cNvSpPr txBox="1">
                <a:spLocks noChangeArrowheads="1"/>
              </p:cNvSpPr>
              <p:nvPr/>
            </p:nvSpPr>
            <p:spPr bwMode="auto">
              <a:xfrm>
                <a:off x="4719464" y="4221088"/>
                <a:ext cx="4122738" cy="2462213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pt-BR" sz="1400" b="1" dirty="0">
                    <a:solidFill>
                      <a:srgbClr val="ADEBEB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Raios cósmicos secundários: </a:t>
                </a:r>
                <a:br>
                  <a:rPr lang="pt-BR" sz="1400" b="1" dirty="0">
                    <a:solidFill>
                      <a:srgbClr val="ADEBEB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pt-BR" sz="14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eaLnBrk="0" hangingPunct="0">
                  <a:buFontTx/>
                  <a:buChar char="•"/>
                </a:pPr>
                <a:r>
                  <a:rPr lang="pt-BR" sz="14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1400" dirty="0">
                    <a:solidFill>
                      <a:srgbClr val="FFFFFF"/>
                    </a:solidFill>
                    <a:cs typeface="Times New Roman" pitchFamily="18" charset="0"/>
                  </a:rPr>
                  <a:t>raios </a:t>
                </a:r>
                <a14:m>
                  <m:oMath xmlns:m="http://schemas.openxmlformats.org/officeDocument/2006/math">
                    <m:r>
                      <a:rPr lang="el-GR" sz="1400" i="1" dirty="0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𝛾</m:t>
                    </m:r>
                  </m:oMath>
                </a14:m>
                <a:r>
                  <a:rPr lang="pt-BR" sz="1400" dirty="0">
                    <a:solidFill>
                      <a:srgbClr val="FFFFFF"/>
                    </a:solidFill>
                    <a:cs typeface="Times New Roman" pitchFamily="18" charset="0"/>
                  </a:rPr>
                  <a:t>, elétrons e pósitrons (</a:t>
                </a:r>
                <a:r>
                  <a:rPr lang="pt-BR" sz="1400" i="1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pt-BR" sz="1400" baseline="300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±</a:t>
                </a:r>
                <a:r>
                  <a:rPr lang="pt-BR" sz="1400" dirty="0">
                    <a:solidFill>
                      <a:srgbClr val="FFFFFF"/>
                    </a:solidFill>
                    <a:cs typeface="Times New Roman" pitchFamily="18" charset="0"/>
                  </a:rPr>
                  <a:t>),</a:t>
                </a:r>
                <a:br>
                  <a:rPr lang="pt-BR" sz="1400" dirty="0">
                    <a:solidFill>
                      <a:srgbClr val="FFFFFF"/>
                    </a:solidFill>
                    <a:cs typeface="Times New Roman" pitchFamily="18" charset="0"/>
                  </a:rPr>
                </a:br>
                <a:endParaRPr lang="pt-BR" sz="1400" dirty="0">
                  <a:solidFill>
                    <a:srgbClr val="FFFFFF"/>
                  </a:solidFill>
                  <a:cs typeface="Times New Roman" pitchFamily="18" charset="0"/>
                </a:endParaRPr>
              </a:p>
              <a:p>
                <a:pPr eaLnBrk="0" hangingPunct="0">
                  <a:buFontTx/>
                  <a:buChar char="•"/>
                </a:pPr>
                <a:r>
                  <a:rPr lang="pt-BR" sz="1400" dirty="0">
                    <a:solidFill>
                      <a:srgbClr val="FFFFFF"/>
                    </a:solidFill>
                    <a:latin typeface="Arial" panose="020B0604020202020204" pitchFamily="34" charset="0"/>
                    <a:cs typeface="Times New Roman" pitchFamily="18" charset="0"/>
                  </a:rPr>
                  <a:t> múons (</a:t>
                </a:r>
                <a:r>
                  <a:rPr lang="pt-BR" sz="1400" dirty="0">
                    <a:solidFill>
                      <a:srgbClr val="FFFFFF"/>
                    </a:solidFill>
                    <a:latin typeface="Symbol" panose="05050102010706020507" pitchFamily="18" charset="2"/>
                    <a:cs typeface="Arial" panose="020B0604020202020204" pitchFamily="34" charset="0"/>
                  </a:rPr>
                  <a:t>m</a:t>
                </a:r>
                <a:r>
                  <a:rPr lang="pt-BR" sz="1400" baseline="300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±</a:t>
                </a:r>
                <a:r>
                  <a:rPr lang="pt-BR" sz="14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), </a:t>
                </a:r>
                <a:br>
                  <a:rPr lang="pt-BR" sz="14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pt-BR" sz="14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eaLnBrk="0" hangingPunct="0">
                  <a:buFontTx/>
                  <a:buChar char="•"/>
                </a:pPr>
                <a:r>
                  <a:rPr lang="pt-BR" sz="14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hádrons: </a:t>
                </a:r>
                <a:r>
                  <a:rPr lang="pt-BR" sz="1400" dirty="0" err="1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mésons</a:t>
                </a:r>
                <a:r>
                  <a:rPr lang="pt-BR" sz="14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pt-BR" sz="1400" dirty="0">
                    <a:solidFill>
                      <a:srgbClr val="FFFFFF"/>
                    </a:solidFill>
                    <a:latin typeface="Symbol" panose="05050102010706020507" pitchFamily="18" charset="2"/>
                    <a:cs typeface="Arial" panose="020B0604020202020204" pitchFamily="34" charset="0"/>
                  </a:rPr>
                  <a:t>p</a:t>
                </a:r>
                <a:r>
                  <a:rPr lang="pt-BR" sz="1400" baseline="300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±</a:t>
                </a:r>
                <a:r>
                  <a:rPr lang="pt-BR" sz="14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pt-BR" sz="1400" dirty="0">
                    <a:solidFill>
                      <a:srgbClr val="FFFFFF"/>
                    </a:solidFill>
                    <a:latin typeface="Symbol" panose="05050102010706020507" pitchFamily="18" charset="2"/>
                    <a:cs typeface="Arial" panose="020B0604020202020204" pitchFamily="34" charset="0"/>
                  </a:rPr>
                  <a:t>p</a:t>
                </a:r>
                <a:r>
                  <a:rPr lang="pt-BR" sz="1400" baseline="300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pt-BR" sz="14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pt-BR" sz="1400" i="1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pt-BR" sz="1400" baseline="300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±</a:t>
                </a:r>
                <a:r>
                  <a:rPr lang="pt-BR" sz="14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…) e </a:t>
                </a:r>
                <a:r>
                  <a:rPr lang="pt-BR" sz="1400" dirty="0" err="1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bárions</a:t>
                </a:r>
                <a:r>
                  <a:rPr lang="pt-BR" sz="14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pt-BR" sz="1400" i="1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p, n</a:t>
                </a:r>
                <a:r>
                  <a:rPr lang="pt-BR" sz="14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fragmentos de núcleos, ...),</a:t>
                </a:r>
                <a:br>
                  <a:rPr lang="pt-BR" sz="14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pt-BR" sz="14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eaLnBrk="0" hangingPunct="0">
                  <a:buFontTx/>
                  <a:buChar char="•"/>
                </a:pPr>
                <a:r>
                  <a:rPr lang="pt-BR" sz="14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neutrinos: </a:t>
                </a:r>
                <a:r>
                  <a:rPr lang="pt-BR" sz="1400" dirty="0">
                    <a:solidFill>
                      <a:srgbClr val="FFFFFF"/>
                    </a:solidFill>
                    <a:latin typeface="Symbol" panose="05050102010706020507" pitchFamily="18" charset="2"/>
                    <a:cs typeface="Arial" panose="020B0604020202020204" pitchFamily="34" charset="0"/>
                  </a:rPr>
                  <a:t>n</a:t>
                </a:r>
                <a:r>
                  <a:rPr lang="pt-BR" sz="1400" baseline="-250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pt-BR" sz="14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pt-BR" sz="1400" dirty="0" err="1">
                    <a:solidFill>
                      <a:srgbClr val="FFFFFF"/>
                    </a:solidFill>
                    <a:latin typeface="Symbol" panose="05050102010706020507" pitchFamily="18" charset="2"/>
                    <a:cs typeface="Arial" panose="020B0604020202020204" pitchFamily="34" charset="0"/>
                  </a:rPr>
                  <a:t>n</a:t>
                </a:r>
                <a:r>
                  <a:rPr lang="pt-BR" sz="1400" baseline="-25000" dirty="0" err="1">
                    <a:solidFill>
                      <a:srgbClr val="FFFFFF"/>
                    </a:solidFill>
                    <a:latin typeface="Symbol" panose="05050102010706020507" pitchFamily="18" charset="2"/>
                    <a:cs typeface="Arial" panose="020B0604020202020204" pitchFamily="34" charset="0"/>
                  </a:rPr>
                  <a:t>m</a:t>
                </a:r>
                <a:r>
                  <a:rPr lang="pt-BR" sz="14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pt-BR" sz="1400" dirty="0" err="1">
                    <a:solidFill>
                      <a:srgbClr val="FFFFFF"/>
                    </a:solidFill>
                    <a:latin typeface="Symbol" panose="05050102010706020507" pitchFamily="18" charset="2"/>
                    <a:cs typeface="Arial" panose="020B0604020202020204" pitchFamily="34" charset="0"/>
                  </a:rPr>
                  <a:t>n</a:t>
                </a:r>
                <a:r>
                  <a:rPr lang="pt-BR" sz="1400" baseline="-25000" dirty="0" err="1">
                    <a:solidFill>
                      <a:srgbClr val="FFFFFF"/>
                    </a:solidFill>
                    <a:latin typeface="Symbol" panose="05050102010706020507" pitchFamily="18" charset="2"/>
                    <a:cs typeface="Arial" panose="020B0604020202020204" pitchFamily="34" charset="0"/>
                  </a:rPr>
                  <a:t>t</a:t>
                </a:r>
                <a:r>
                  <a:rPr lang="pt-BR" sz="14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lvl="1" eaLnBrk="0" hangingPunct="0"/>
                <a:endParaRPr lang="pt-BR" sz="1400" dirty="0">
                  <a:solidFill>
                    <a:srgbClr val="33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19464" y="4221088"/>
                <a:ext cx="4122738" cy="2462213"/>
              </a:xfrm>
              <a:prstGeom prst="rect">
                <a:avLst/>
              </a:prstGeom>
              <a:blipFill>
                <a:blip r:embed="rId4"/>
                <a:stretch>
                  <a:fillRect l="-443" t="-247"/>
                </a:stretch>
              </a:blipFill>
              <a:ln w="31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2640794" y="537359"/>
            <a:ext cx="3862412" cy="369332"/>
          </a:xfrm>
          <a:prstGeom prst="rect">
            <a:avLst/>
          </a:prstGeom>
          <a:solidFill>
            <a:srgbClr val="CCFFCC">
              <a:alpha val="60001"/>
            </a:srgbClr>
          </a:solidFill>
          <a:ln w="12700">
            <a:solidFill>
              <a:srgbClr val="0099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solidFill>
                  <a:srgbClr val="FFFF00"/>
                </a:solidFill>
                <a:latin typeface="Amasis MT Pro Black" panose="020F0502020204030204" pitchFamily="18" charset="0"/>
              </a:rPr>
              <a:t>Chuveiro</a:t>
            </a:r>
            <a:r>
              <a:rPr lang="en-US" dirty="0">
                <a:solidFill>
                  <a:srgbClr val="FFFF00"/>
                </a:solidFill>
                <a:latin typeface="Amasis MT Pro Black" panose="020F05020202040302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masis MT Pro Black" panose="020F0502020204030204" pitchFamily="18" charset="0"/>
              </a:rPr>
              <a:t>atmosférico</a:t>
            </a:r>
            <a:r>
              <a:rPr lang="en-US" dirty="0">
                <a:solidFill>
                  <a:srgbClr val="FFFF00"/>
                </a:solidFill>
                <a:latin typeface="Amasis MT Pro Black" panose="020F0502020204030204" pitchFamily="18" charset="0"/>
              </a:rPr>
              <a:t> extenso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6"/>
              <p:cNvSpPr txBox="1">
                <a:spLocks noChangeArrowheads="1"/>
              </p:cNvSpPr>
              <p:nvPr/>
            </p:nvSpPr>
            <p:spPr bwMode="auto">
              <a:xfrm>
                <a:off x="4254400" y="1268760"/>
                <a:ext cx="4782096" cy="2292935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indent="-342900"/>
                <a:r>
                  <a:rPr lang="pt-BR" sz="1400" b="1" dirty="0">
                    <a:solidFill>
                      <a:srgbClr val="ADEBEB"/>
                    </a:solidFill>
                    <a:cs typeface="Times New Roman" pitchFamily="18" charset="0"/>
                  </a:rPr>
                  <a:t>Raios cósmicos primários:</a:t>
                </a:r>
                <a:br>
                  <a:rPr lang="pt-BR" sz="1400" dirty="0">
                    <a:solidFill>
                      <a:srgbClr val="FFFFFF"/>
                    </a:solidFill>
                    <a:cs typeface="Times New Roman" pitchFamily="18" charset="0"/>
                  </a:rPr>
                </a:br>
                <a:endParaRPr lang="pt-BR" sz="1400" dirty="0">
                  <a:solidFill>
                    <a:srgbClr val="FFFFFF"/>
                  </a:solidFill>
                  <a:cs typeface="Times New Roman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pt-BR" sz="1400" dirty="0">
                    <a:solidFill>
                      <a:srgbClr val="FFFFFF"/>
                    </a:solidFill>
                    <a:cs typeface="Times New Roman" pitchFamily="18" charset="0"/>
                  </a:rPr>
                  <a:t>~90% prótons (H),</a:t>
                </a:r>
                <a:br>
                  <a:rPr lang="pt-BR" sz="1400" dirty="0">
                    <a:solidFill>
                      <a:srgbClr val="FFFFFF"/>
                    </a:solidFill>
                    <a:cs typeface="Times New Roman" pitchFamily="18" charset="0"/>
                  </a:rPr>
                </a:br>
                <a:endParaRPr lang="pt-BR" sz="1400" dirty="0">
                  <a:solidFill>
                    <a:srgbClr val="FFFFFF"/>
                  </a:solidFill>
                  <a:cs typeface="Times New Roman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pt-BR" sz="1400" dirty="0">
                    <a:solidFill>
                      <a:srgbClr val="FFFFFF"/>
                    </a:solidFill>
                    <a:cs typeface="Times New Roman" pitchFamily="18" charset="0"/>
                  </a:rPr>
                  <a:t>~9%   partículas</a:t>
                </a:r>
                <a:r>
                  <a:rPr lang="pt-BR" sz="1400" dirty="0">
                    <a:solidFill>
                      <a:srgbClr val="FFFFFF"/>
                    </a:solidFill>
                    <a:cs typeface="Times New Roman" pitchFamily="18" charset="0"/>
                    <a:sym typeface="Symbol"/>
                  </a:rPr>
                  <a:t>  (He</a:t>
                </a:r>
                <a:r>
                  <a:rPr lang="pt-BR" sz="1400" dirty="0">
                    <a:solidFill>
                      <a:srgbClr val="FFFFFF"/>
                    </a:solidFill>
                    <a:cs typeface="Times New Roman" pitchFamily="18" charset="0"/>
                  </a:rPr>
                  <a:t>),</a:t>
                </a:r>
                <a:br>
                  <a:rPr lang="pt-BR" sz="1400" dirty="0">
                    <a:solidFill>
                      <a:srgbClr val="FFFFFF"/>
                    </a:solidFill>
                    <a:cs typeface="Times New Roman" pitchFamily="18" charset="0"/>
                  </a:rPr>
                </a:br>
                <a:endParaRPr lang="pt-BR" sz="1400" dirty="0">
                  <a:solidFill>
                    <a:srgbClr val="FFFFFF"/>
                  </a:solidFill>
                  <a:cs typeface="Times New Roman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pt-BR" sz="1400" dirty="0">
                    <a:solidFill>
                      <a:srgbClr val="FFFFFF"/>
                    </a:solidFill>
                    <a:cs typeface="Times New Roman" pitchFamily="18" charset="0"/>
                  </a:rPr>
                  <a:t>~1%   outros (C, N, O, ... Fe), nêutrons (</a:t>
                </a:r>
                <a:r>
                  <a:rPr lang="pt-BR" sz="1400" i="1" dirty="0">
                    <a:solidFill>
                      <a:srgbClr val="FFFFFF"/>
                    </a:solidFill>
                    <a:cs typeface="Times New Roman" pitchFamily="18" charset="0"/>
                  </a:rPr>
                  <a:t>n</a:t>
                </a:r>
                <a:r>
                  <a:rPr lang="pt-BR" sz="1400" dirty="0">
                    <a:solidFill>
                      <a:srgbClr val="FFFFFF"/>
                    </a:solidFill>
                    <a:cs typeface="Times New Roman" pitchFamily="18" charset="0"/>
                  </a:rPr>
                  <a:t>), antiprótons 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pt-BR" sz="140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pt-BR" sz="14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pt-BR" sz="1400" dirty="0">
                    <a:solidFill>
                      <a:srgbClr val="FFFFFF"/>
                    </a:solidFill>
                    <a:cs typeface="Times New Roman" pitchFamily="18" charset="0"/>
                  </a:rPr>
                  <a:t>), raios </a:t>
                </a:r>
                <a14:m>
                  <m:oMath xmlns:m="http://schemas.openxmlformats.org/officeDocument/2006/math">
                    <m:r>
                      <a:rPr lang="el-GR" sz="1400" i="1" dirty="0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𝛾</m:t>
                    </m:r>
                  </m:oMath>
                </a14:m>
                <a:r>
                  <a:rPr lang="pt-BR" sz="1400" dirty="0">
                    <a:solidFill>
                      <a:srgbClr val="FFFFFF"/>
                    </a:solidFill>
                    <a:cs typeface="Times New Roman" pitchFamily="18" charset="0"/>
                  </a:rPr>
                  <a:t>, elétrons e pósitrons (</a:t>
                </a:r>
                <a:r>
                  <a:rPr lang="pt-BR" sz="1400" i="1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pt-BR" sz="1400" baseline="300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±</a:t>
                </a:r>
                <a:r>
                  <a:rPr lang="pt-BR" sz="1400" dirty="0">
                    <a:solidFill>
                      <a:srgbClr val="FFFFFF"/>
                    </a:solidFill>
                    <a:cs typeface="Times New Roman" pitchFamily="18" charset="0"/>
                  </a:rPr>
                  <a:t>), neutrinos (</a:t>
                </a:r>
                <a:r>
                  <a:rPr lang="pt-BR" sz="1400" dirty="0">
                    <a:solidFill>
                      <a:srgbClr val="FFFFFF"/>
                    </a:solidFill>
                    <a:latin typeface="Symbol" panose="05050102010706020507" pitchFamily="18" charset="2"/>
                    <a:cs typeface="Arial" panose="020B0604020202020204" pitchFamily="34" charset="0"/>
                  </a:rPr>
                  <a:t>n</a:t>
                </a:r>
                <a:r>
                  <a:rPr lang="pt-BR" sz="1400" dirty="0">
                    <a:solidFill>
                      <a:srgbClr val="FFFFFF"/>
                    </a:solidFill>
                    <a:cs typeface="Times New Roman" pitchFamily="18" charset="0"/>
                  </a:rPr>
                  <a:t>), ...</a:t>
                </a:r>
              </a:p>
              <a:p>
                <a:pPr marL="342900" indent="-342900"/>
                <a:endParaRPr lang="it-IT" sz="17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54400" y="1268760"/>
                <a:ext cx="4782096" cy="2292935"/>
              </a:xfrm>
              <a:prstGeom prst="rect">
                <a:avLst/>
              </a:prstGeom>
              <a:blipFill>
                <a:blip r:embed="rId5"/>
                <a:stretch>
                  <a:fillRect l="-382" t="-531"/>
                </a:stretch>
              </a:blipFill>
              <a:ln w="31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AutoShape 8"/>
          <p:cNvSpPr>
            <a:spLocks noChangeArrowheads="1"/>
          </p:cNvSpPr>
          <p:nvPr/>
        </p:nvSpPr>
        <p:spPr bwMode="auto">
          <a:xfrm>
            <a:off x="3786349" y="4293096"/>
            <a:ext cx="936104" cy="144016"/>
          </a:xfrm>
          <a:prstGeom prst="rightArrow">
            <a:avLst>
              <a:gd name="adj1" fmla="val 56626"/>
              <a:gd name="adj2" fmla="val 8149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endParaRPr lang="pt-BR" sz="2400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419104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"/>
          <p:cNvSpPr txBox="1">
            <a:spLocks noChangeArrowheads="1"/>
          </p:cNvSpPr>
          <p:nvPr/>
        </p:nvSpPr>
        <p:spPr bwMode="auto">
          <a:xfrm>
            <a:off x="251520" y="311150"/>
            <a:ext cx="52770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buSzPct val="100000"/>
            </a:pPr>
            <a:r>
              <a:rPr lang="en-GB" altLang="x-none" dirty="0" err="1"/>
              <a:t>Ampliando</a:t>
            </a:r>
            <a:r>
              <a:rPr lang="en-GB" altLang="x-none" dirty="0"/>
              <a:t> o </a:t>
            </a:r>
            <a:r>
              <a:rPr lang="en-GB" altLang="x-none" dirty="0" err="1"/>
              <a:t>alcance</a:t>
            </a:r>
            <a:endParaRPr lang="en-GB" altLang="x-none" dirty="0"/>
          </a:p>
        </p:txBody>
      </p:sp>
      <p:pic>
        <p:nvPicPr>
          <p:cNvPr id="3" name="Picture 2" descr="Resultado de imagem para gmt telescop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" y="764704"/>
            <a:ext cx="9143124" cy="514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797" y="-8222"/>
            <a:ext cx="1049715" cy="143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1848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675" y="116632"/>
            <a:ext cx="4076998" cy="387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60031"/>
            <a:ext cx="1801813" cy="186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50" y="4660031"/>
            <a:ext cx="1927225" cy="186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313" y="4660031"/>
            <a:ext cx="1800225" cy="186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988" y="4660031"/>
            <a:ext cx="1865312" cy="186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050" y="4660031"/>
            <a:ext cx="1585913" cy="186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3749674" y="4043467"/>
            <a:ext cx="40769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solidFill>
                  <a:srgbClr val="FFFF00"/>
                </a:solidFill>
              </a:rPr>
              <a:t>Telescópio Espacial Hubble.</a:t>
            </a:r>
          </a:p>
        </p:txBody>
      </p:sp>
      <p:sp>
        <p:nvSpPr>
          <p:cNvPr id="2" name="Text Box 1">
            <a:extLst>
              <a:ext uri="{FF2B5EF4-FFF2-40B4-BE49-F238E27FC236}">
                <a16:creationId xmlns:a16="http://schemas.microsoft.com/office/drawing/2014/main" id="{1B5C4B78-42AA-0B20-E107-C3978129E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311150"/>
            <a:ext cx="52770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buSzPct val="100000"/>
            </a:pPr>
            <a:r>
              <a:rPr lang="en-GB" altLang="x-none" dirty="0" err="1">
                <a:solidFill>
                  <a:srgbClr val="FFFF00"/>
                </a:solidFill>
              </a:rPr>
              <a:t>Ampliando</a:t>
            </a:r>
            <a:r>
              <a:rPr lang="en-GB" altLang="x-none" dirty="0">
                <a:solidFill>
                  <a:srgbClr val="FFFF00"/>
                </a:solidFill>
              </a:rPr>
              <a:t> o </a:t>
            </a:r>
            <a:r>
              <a:rPr lang="en-GB" altLang="x-none" dirty="0" err="1">
                <a:solidFill>
                  <a:srgbClr val="FFFF00"/>
                </a:solidFill>
              </a:rPr>
              <a:t>alcance</a:t>
            </a:r>
            <a:endParaRPr lang="en-GB" altLang="x-none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3967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3635896" y="4043467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1600" dirty="0">
                <a:solidFill>
                  <a:srgbClr val="FFFF00"/>
                </a:solidFill>
              </a:rPr>
              <a:t>Telescópio Espacial James Webb.</a:t>
            </a:r>
          </a:p>
        </p:txBody>
      </p:sp>
      <p:pic>
        <p:nvPicPr>
          <p:cNvPr id="3076" name="Picture 4" descr="undefined">
            <a:extLst>
              <a:ext uri="{FF2B5EF4-FFF2-40B4-BE49-F238E27FC236}">
                <a16:creationId xmlns:a16="http://schemas.microsoft.com/office/drawing/2014/main" id="{1CB8B45A-F79F-B91F-A0C7-07CF6FA4E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76155"/>
            <a:ext cx="4572000" cy="333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elescópio James Webb revela imagens incríveis de Júpiter">
            <a:extLst>
              <a:ext uri="{FF2B5EF4-FFF2-40B4-BE49-F238E27FC236}">
                <a16:creationId xmlns:a16="http://schemas.microsoft.com/office/drawing/2014/main" id="{CD7D4C62-FF80-BB86-D32F-A57A84C30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4660030"/>
            <a:ext cx="2165405" cy="186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ow James Webb will reveal what Hubble missed - Big Think">
            <a:extLst>
              <a:ext uri="{FF2B5EF4-FFF2-40B4-BE49-F238E27FC236}">
                <a16:creationId xmlns:a16="http://schemas.microsoft.com/office/drawing/2014/main" id="{77D58D04-4322-77B1-F621-ED0532186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655084"/>
            <a:ext cx="3024336" cy="187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Images | ESA/Webb">
            <a:extLst>
              <a:ext uri="{FF2B5EF4-FFF2-40B4-BE49-F238E27FC236}">
                <a16:creationId xmlns:a16="http://schemas.microsoft.com/office/drawing/2014/main" id="{566509DC-9DAE-CF9E-5F89-DA0948D69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658441"/>
            <a:ext cx="3264526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2390827-5B0F-6A9E-7E00-2199433862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3728" y="4660030"/>
            <a:ext cx="1714500" cy="1866900"/>
          </a:xfrm>
          <a:prstGeom prst="rect">
            <a:avLst/>
          </a:prstGeom>
        </p:spPr>
      </p:pic>
      <p:sp>
        <p:nvSpPr>
          <p:cNvPr id="2" name="Text Box 1">
            <a:extLst>
              <a:ext uri="{FF2B5EF4-FFF2-40B4-BE49-F238E27FC236}">
                <a16:creationId xmlns:a16="http://schemas.microsoft.com/office/drawing/2014/main" id="{2243EC19-5670-FE7A-FC13-4FD265C96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311150"/>
            <a:ext cx="52770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buSzPct val="100000"/>
            </a:pPr>
            <a:r>
              <a:rPr lang="en-GB" altLang="x-none" dirty="0" err="1">
                <a:solidFill>
                  <a:srgbClr val="FFFF00"/>
                </a:solidFill>
              </a:rPr>
              <a:t>Ampliando</a:t>
            </a:r>
            <a:r>
              <a:rPr lang="en-GB" altLang="x-none" dirty="0">
                <a:solidFill>
                  <a:srgbClr val="FFFF00"/>
                </a:solidFill>
              </a:rPr>
              <a:t> o </a:t>
            </a:r>
            <a:r>
              <a:rPr lang="en-GB" altLang="x-none" dirty="0" err="1">
                <a:solidFill>
                  <a:srgbClr val="FFFF00"/>
                </a:solidFill>
              </a:rPr>
              <a:t>alcance</a:t>
            </a:r>
            <a:endParaRPr lang="en-GB" altLang="x-none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4369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A2F4F0-EB04-CDD4-823C-3953937CD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>
            <a:extLst>
              <a:ext uri="{FF2B5EF4-FFF2-40B4-BE49-F238E27FC236}">
                <a16:creationId xmlns:a16="http://schemas.microsoft.com/office/drawing/2014/main" id="{FD6EF8CF-56C0-D192-EA2E-B8D232A82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002" y="4653136"/>
            <a:ext cx="467026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1600" b="1" dirty="0"/>
              <a:t>(1820)</a:t>
            </a:r>
            <a:r>
              <a:rPr lang="pt-BR" sz="1600" dirty="0"/>
              <a:t> O filósofo Augusto Comte afirma em seu </a:t>
            </a:r>
            <a:r>
              <a:rPr lang="pt-BR" sz="1600" i="1" dirty="0"/>
              <a:t>Curso de Filosofia Positiva: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pt-BR" sz="1600" dirty="0"/>
          </a:p>
          <a:p>
            <a:pPr lvl="3">
              <a:spcBef>
                <a:spcPct val="50000"/>
              </a:spcBef>
            </a:pPr>
            <a:r>
              <a:rPr lang="pt-BR" sz="1600" dirty="0"/>
              <a:t>“Podemos conhecer tudo, menos a natureza físico-química das estrelas”.</a:t>
            </a:r>
          </a:p>
          <a:p>
            <a:pPr>
              <a:spcBef>
                <a:spcPct val="50000"/>
              </a:spcBef>
            </a:pPr>
            <a:endParaRPr lang="pt-BR" sz="1600" dirty="0"/>
          </a:p>
        </p:txBody>
      </p:sp>
      <p:pic>
        <p:nvPicPr>
          <p:cNvPr id="3" name="Picture 5" descr="comte">
            <a:extLst>
              <a:ext uri="{FF2B5EF4-FFF2-40B4-BE49-F238E27FC236}">
                <a16:creationId xmlns:a16="http://schemas.microsoft.com/office/drawing/2014/main" id="{8BC9CF8E-F578-59E2-B848-B9CFED5D3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804704"/>
            <a:ext cx="2218521" cy="3242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9">
            <a:extLst>
              <a:ext uri="{FF2B5EF4-FFF2-40B4-BE49-F238E27FC236}">
                <a16:creationId xmlns:a16="http://schemas.microsoft.com/office/drawing/2014/main" id="{5537E362-4F7B-08DB-A52A-AE2A04B91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9341" y="4047455"/>
            <a:ext cx="19653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1200" dirty="0"/>
              <a:t>Augusto Comte </a:t>
            </a:r>
            <a:br>
              <a:rPr lang="pt-BR" sz="1200" dirty="0"/>
            </a:br>
            <a:r>
              <a:rPr lang="pt-BR" sz="1200" dirty="0"/>
              <a:t>(1798 - 1857)</a:t>
            </a:r>
          </a:p>
        </p:txBody>
      </p:sp>
    </p:spTree>
    <p:extLst>
      <p:ext uri="{BB962C8B-B14F-4D97-AF65-F5344CB8AC3E}">
        <p14:creationId xmlns:p14="http://schemas.microsoft.com/office/powerpoint/2010/main" val="876714442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81075"/>
            <a:ext cx="1458912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37" y="3501459"/>
            <a:ext cx="2377779" cy="137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1979613" y="1052513"/>
            <a:ext cx="4248149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t-BR" altLang="x-none" sz="1400" dirty="0"/>
              <a:t> </a:t>
            </a:r>
            <a:r>
              <a:rPr lang="pt-BR" altLang="x-none" sz="1400" b="1" dirty="0"/>
              <a:t>1814 </a:t>
            </a:r>
            <a:r>
              <a:rPr lang="pt-BR" altLang="x-none" sz="1400" dirty="0" err="1"/>
              <a:t>Fraunhofer</a:t>
            </a:r>
            <a:r>
              <a:rPr lang="pt-BR" altLang="x-none" sz="1400" dirty="0"/>
              <a:t> descobre 574 linhas de absorção no espectro do Sol e linhas diferentes no espectro de </a:t>
            </a:r>
            <a:r>
              <a:rPr lang="pt-BR" altLang="x-none" sz="1400" dirty="0" err="1"/>
              <a:t>Sírius</a:t>
            </a:r>
            <a:r>
              <a:rPr lang="pt-BR" altLang="x-none" sz="1400" dirty="0"/>
              <a:t>. 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700016" y="2762795"/>
            <a:ext cx="3599978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pt-BR" altLang="x-none" sz="1400" dirty="0"/>
              <a:t> </a:t>
            </a:r>
            <a:r>
              <a:rPr lang="pt-BR" altLang="x-none" sz="1400" b="1" dirty="0"/>
              <a:t>1860 </a:t>
            </a:r>
            <a:r>
              <a:rPr lang="pt-BR" altLang="x-none" sz="1400" dirty="0" err="1"/>
              <a:t>Kirchhoff</a:t>
            </a:r>
            <a:r>
              <a:rPr lang="pt-BR" altLang="x-none" sz="1400" dirty="0"/>
              <a:t>  e Bunsen mostram que conjuntos diferentes de linhas estão associadas a elementos diferentes . </a:t>
            </a:r>
          </a:p>
        </p:txBody>
      </p:sp>
      <p:pic>
        <p:nvPicPr>
          <p:cNvPr id="15" name="Picture 13" descr="kirchhof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412875"/>
            <a:ext cx="1309688" cy="206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4" descr="bunse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412875"/>
            <a:ext cx="1309688" cy="206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1"/>
          <p:cNvSpPr txBox="1">
            <a:spLocks noChangeArrowheads="1"/>
          </p:cNvSpPr>
          <p:nvPr/>
        </p:nvSpPr>
        <p:spPr bwMode="auto">
          <a:xfrm>
            <a:off x="251520" y="311150"/>
            <a:ext cx="52770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buSzPct val="100000"/>
            </a:pPr>
            <a:r>
              <a:rPr lang="en-GB" altLang="x-none" dirty="0" err="1"/>
              <a:t>Medindo</a:t>
            </a:r>
            <a:r>
              <a:rPr lang="en-GB" altLang="x-none" dirty="0"/>
              <a:t> a </a:t>
            </a:r>
            <a:r>
              <a:rPr lang="en-GB" altLang="x-none" dirty="0" err="1"/>
              <a:t>composição</a:t>
            </a:r>
            <a:r>
              <a:rPr lang="en-GB" altLang="x-none" dirty="0"/>
              <a:t> das </a:t>
            </a:r>
            <a:r>
              <a:rPr lang="en-GB" altLang="x-none" dirty="0" err="1"/>
              <a:t>estrelas</a:t>
            </a:r>
            <a:endParaRPr lang="en-GB" altLang="x-none" dirty="0"/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31841" y="3710589"/>
            <a:ext cx="5985318" cy="267073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FAA236A-77ED-74EA-BDAA-D449C4A3C782}"/>
              </a:ext>
            </a:extLst>
          </p:cNvPr>
          <p:cNvSpPr txBox="1"/>
          <p:nvPr/>
        </p:nvSpPr>
        <p:spPr>
          <a:xfrm>
            <a:off x="233772" y="2978239"/>
            <a:ext cx="17819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x-none" sz="1400" dirty="0"/>
              <a:t>Joseph </a:t>
            </a:r>
            <a:r>
              <a:rPr lang="pt-BR" altLang="x-none" sz="1400" dirty="0" err="1"/>
              <a:t>Fraunhofer</a:t>
            </a:r>
            <a:r>
              <a:rPr lang="pt-BR" altLang="x-none" sz="1400" dirty="0"/>
              <a:t> (1787-1826) </a:t>
            </a:r>
            <a:endParaRPr lang="pt-BR" sz="1400" dirty="0"/>
          </a:p>
        </p:txBody>
      </p:sp>
      <p:pic>
        <p:nvPicPr>
          <p:cNvPr id="4" name="Picture 2" descr="Espectroscopia — Astronoo">
            <a:extLst>
              <a:ext uri="{FF2B5EF4-FFF2-40B4-BE49-F238E27FC236}">
                <a16:creationId xmlns:a16="http://schemas.microsoft.com/office/drawing/2014/main" id="{AF26F7E6-CC7F-752A-2905-5B08F9DAC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437" y="1557560"/>
            <a:ext cx="1802712" cy="120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758974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099944" y="3573337"/>
            <a:ext cx="2001541" cy="3783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1907704" y="1484785"/>
            <a:ext cx="2735734" cy="2880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5364088" y="1854200"/>
            <a:ext cx="1657350" cy="2079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7092379" y="2277021"/>
            <a:ext cx="2016125" cy="12239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763713" y="836712"/>
            <a:ext cx="655270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t-BR" altLang="x-none" sz="1400" dirty="0"/>
              <a:t> </a:t>
            </a:r>
            <a:r>
              <a:rPr lang="pt-BR" altLang="x-none" sz="1400" b="1" dirty="0"/>
              <a:t>1864 </a:t>
            </a:r>
            <a:r>
              <a:rPr lang="pt-BR" altLang="x-none" sz="1400" dirty="0"/>
              <a:t>James C. Maxwell (1831-1879) descreve as 4 equações do eletromagnetismo, verificando que delas pode-se deduzir equações de onda.</a:t>
            </a:r>
          </a:p>
        </p:txBody>
      </p:sp>
      <p:pic>
        <p:nvPicPr>
          <p:cNvPr id="7" name="Picture 5" descr="Maxwel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836241"/>
            <a:ext cx="1550987" cy="194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3670906"/>
              </p:ext>
            </p:extLst>
          </p:nvPr>
        </p:nvGraphicFramePr>
        <p:xfrm>
          <a:off x="2051720" y="1652588"/>
          <a:ext cx="995362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47700" imgH="431800" progId="Equation.3">
                  <p:embed/>
                </p:oleObj>
              </mc:Choice>
              <mc:Fallback>
                <p:oleObj name="Equation" r:id="rId5" imgW="6477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1652588"/>
                        <a:ext cx="995362" cy="6635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7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7024181"/>
              </p:ext>
            </p:extLst>
          </p:nvPr>
        </p:nvGraphicFramePr>
        <p:xfrm>
          <a:off x="2051050" y="2349500"/>
          <a:ext cx="858838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58558" imgH="215806" progId="Equation.3">
                  <p:embed/>
                </p:oleObj>
              </mc:Choice>
              <mc:Fallback>
                <p:oleObj name="Equation" r:id="rId7" imgW="558558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2349500"/>
                        <a:ext cx="858838" cy="3317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7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4620304"/>
              </p:ext>
            </p:extLst>
          </p:nvPr>
        </p:nvGraphicFramePr>
        <p:xfrm>
          <a:off x="2051050" y="2781300"/>
          <a:ext cx="1289050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838200" imgH="419100" progId="Equation.3">
                  <p:embed/>
                </p:oleObj>
              </mc:Choice>
              <mc:Fallback>
                <p:oleObj name="Equation" r:id="rId9" imgW="8382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2781300"/>
                        <a:ext cx="1289050" cy="6429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7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068702"/>
              </p:ext>
            </p:extLst>
          </p:nvPr>
        </p:nvGraphicFramePr>
        <p:xfrm>
          <a:off x="2051050" y="3500438"/>
          <a:ext cx="2168525" cy="7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ção" r:id="rId11" imgW="1409400" imgH="482400" progId="Equation.3">
                  <p:embed/>
                </p:oleObj>
              </mc:Choice>
              <mc:Fallback>
                <p:oleObj name="Equação" r:id="rId11" imgW="140940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3500438"/>
                        <a:ext cx="2168525" cy="74136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7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6760016"/>
              </p:ext>
            </p:extLst>
          </p:nvPr>
        </p:nvGraphicFramePr>
        <p:xfrm>
          <a:off x="5510709" y="1854200"/>
          <a:ext cx="142557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927100" imgH="419100" progId="Equation.3">
                  <p:embed/>
                </p:oleObj>
              </mc:Choice>
              <mc:Fallback>
                <p:oleObj name="Equation" r:id="rId13" imgW="9271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0709" y="1854200"/>
                        <a:ext cx="1425575" cy="6445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7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7171177"/>
              </p:ext>
            </p:extLst>
          </p:nvPr>
        </p:nvGraphicFramePr>
        <p:xfrm>
          <a:off x="5577384" y="3068638"/>
          <a:ext cx="140652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914400" imgH="419100" progId="Equation.3">
                  <p:embed/>
                </p:oleObj>
              </mc:Choice>
              <mc:Fallback>
                <p:oleObj name="Equation" r:id="rId15" imgW="9144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7384" y="3068638"/>
                        <a:ext cx="1406525" cy="6445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7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4324808"/>
              </p:ext>
            </p:extLst>
          </p:nvPr>
        </p:nvGraphicFramePr>
        <p:xfrm>
          <a:off x="7242819" y="2277021"/>
          <a:ext cx="1682750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698500" imgH="457200" progId="Equation.3">
                  <p:embed/>
                </p:oleObj>
              </mc:Choice>
              <mc:Fallback>
                <p:oleObj name="Equation" r:id="rId17" imgW="6985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2819" y="2277021"/>
                        <a:ext cx="1682750" cy="11017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7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7082905" y="1904516"/>
            <a:ext cx="7207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altLang="x-none" sz="1400" dirty="0">
                <a:solidFill>
                  <a:schemeClr val="accent2"/>
                </a:solidFill>
              </a:rPr>
              <a:t>onde</a:t>
            </a:r>
            <a:r>
              <a:rPr lang="pt-BR" altLang="x-none" sz="1400" dirty="0">
                <a:solidFill>
                  <a:srgbClr val="FFFF00"/>
                </a:solidFill>
              </a:rPr>
              <a:t>: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64088" y="1843906"/>
            <a:ext cx="1657350" cy="20891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" name="Line 19"/>
          <p:cNvSpPr>
            <a:spLocks noChangeShapeType="1"/>
          </p:cNvSpPr>
          <p:nvPr/>
        </p:nvSpPr>
        <p:spPr bwMode="auto">
          <a:xfrm>
            <a:off x="6516688" y="3933825"/>
            <a:ext cx="0" cy="5746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pic>
        <p:nvPicPr>
          <p:cNvPr id="18" name="Picture 21" descr="em_onde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508500"/>
            <a:ext cx="3240087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376324"/>
              </p:ext>
            </p:extLst>
          </p:nvPr>
        </p:nvGraphicFramePr>
        <p:xfrm>
          <a:off x="7164288" y="3574008"/>
          <a:ext cx="1829594" cy="3615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028254" imgH="203112" progId="Equation.3">
                  <p:embed/>
                </p:oleObj>
              </mc:Choice>
              <mc:Fallback>
                <p:oleObj name="Equation" r:id="rId20" imgW="1028254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288" y="3574008"/>
                        <a:ext cx="1829594" cy="3615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Seta para a Direita 19"/>
          <p:cNvSpPr/>
          <p:nvPr/>
        </p:nvSpPr>
        <p:spPr>
          <a:xfrm>
            <a:off x="4716016" y="2781300"/>
            <a:ext cx="576064" cy="2873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Text Box 1"/>
          <p:cNvSpPr txBox="1">
            <a:spLocks noChangeArrowheads="1"/>
          </p:cNvSpPr>
          <p:nvPr/>
        </p:nvSpPr>
        <p:spPr bwMode="auto">
          <a:xfrm>
            <a:off x="251520" y="311150"/>
            <a:ext cx="52770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buSzPct val="100000"/>
            </a:pPr>
            <a:r>
              <a:rPr lang="en-GB" altLang="x-none" dirty="0" err="1"/>
              <a:t>Expandindo</a:t>
            </a:r>
            <a:r>
              <a:rPr lang="en-GB" altLang="x-none" dirty="0"/>
              <a:t> a </a:t>
            </a:r>
            <a:r>
              <a:rPr lang="en-GB" altLang="x-none" dirty="0" err="1"/>
              <a:t>janela</a:t>
            </a:r>
            <a:r>
              <a:rPr lang="en-GB" altLang="x-none" dirty="0"/>
              <a:t> de </a:t>
            </a:r>
            <a:r>
              <a:rPr lang="en-GB" altLang="x-none" dirty="0" err="1"/>
              <a:t>observação</a:t>
            </a:r>
            <a:endParaRPr lang="en-GB" altLang="x-none" dirty="0"/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1912020" y="4583996"/>
            <a:ext cx="316889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t-BR" altLang="x-none" sz="1400" dirty="0"/>
              <a:t> </a:t>
            </a:r>
            <a:r>
              <a:rPr lang="pt-BR" altLang="x-none" sz="1400" b="1" dirty="0"/>
              <a:t>1888 </a:t>
            </a:r>
            <a:r>
              <a:rPr lang="pt-BR" altLang="x-none" sz="1400" dirty="0"/>
              <a:t>Heinrich Hertz (1857-1894) detecta ondas eletromagnéticas.</a:t>
            </a:r>
          </a:p>
        </p:txBody>
      </p:sp>
      <p:pic>
        <p:nvPicPr>
          <p:cNvPr id="23" name="Picture 5" descr="hertz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30" y="4638675"/>
            <a:ext cx="1816100" cy="194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ertz_expt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227" y="5088643"/>
            <a:ext cx="1669678" cy="155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56469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251520" y="311150"/>
            <a:ext cx="52770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buSzPct val="100000"/>
            </a:pPr>
            <a:r>
              <a:rPr lang="en-GB" altLang="x-none" dirty="0" err="1"/>
              <a:t>Expandindo</a:t>
            </a:r>
            <a:r>
              <a:rPr lang="en-GB" altLang="x-none" dirty="0"/>
              <a:t> a </a:t>
            </a:r>
            <a:r>
              <a:rPr lang="en-GB" altLang="x-none" dirty="0" err="1"/>
              <a:t>janela</a:t>
            </a:r>
            <a:r>
              <a:rPr lang="en-GB" altLang="x-none" dirty="0"/>
              <a:t> de </a:t>
            </a:r>
            <a:r>
              <a:rPr lang="en-GB" altLang="x-none" dirty="0" err="1"/>
              <a:t>observação</a:t>
            </a:r>
            <a:endParaRPr lang="en-GB" altLang="x-none" dirty="0"/>
          </a:p>
        </p:txBody>
      </p:sp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45" y="1815206"/>
            <a:ext cx="4930569" cy="3630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25538"/>
            <a:ext cx="1187450" cy="143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447553" y="5589240"/>
            <a:ext cx="49305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altLang="x-none" sz="1400" b="1" dirty="0"/>
              <a:t>1932</a:t>
            </a:r>
            <a:r>
              <a:rPr lang="pt-BR" altLang="x-none" sz="1400" dirty="0"/>
              <a:t> Karl </a:t>
            </a:r>
            <a:r>
              <a:rPr lang="pt-BR" altLang="x-none" sz="1400" dirty="0" err="1"/>
              <a:t>Jansky</a:t>
            </a:r>
            <a:r>
              <a:rPr lang="pt-BR" altLang="x-none" sz="1400" dirty="0"/>
              <a:t> descobre ondas de rádio sendo emitidas pela nossa galáxia, a Via-Láctea.</a:t>
            </a:r>
            <a:endParaRPr lang="pt-BR" altLang="x-none" sz="1400" b="1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EA4B003-F372-D1AE-0EF6-E0C544609F08}"/>
              </a:ext>
            </a:extLst>
          </p:cNvPr>
          <p:cNvSpPr txBox="1"/>
          <p:nvPr/>
        </p:nvSpPr>
        <p:spPr>
          <a:xfrm>
            <a:off x="755650" y="2580863"/>
            <a:ext cx="11874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x-none" sz="1400" dirty="0"/>
              <a:t>Karl </a:t>
            </a:r>
            <a:r>
              <a:rPr lang="pt-BR" altLang="x-none" sz="1400" dirty="0" err="1"/>
              <a:t>Jansky</a:t>
            </a:r>
            <a:r>
              <a:rPr lang="pt-BR" altLang="x-none" sz="1400" dirty="0"/>
              <a:t> </a:t>
            </a:r>
            <a:br>
              <a:rPr lang="pt-BR" altLang="x-none" sz="1400" dirty="0"/>
            </a:br>
            <a:r>
              <a:rPr lang="pt-BR" altLang="x-none" sz="1400" dirty="0"/>
              <a:t>(1905-1950) 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137474672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762000"/>
            <a:ext cx="8568951" cy="5979368"/>
          </a:xfrm>
          <a:prstGeom prst="rect">
            <a:avLst/>
          </a:prstGeom>
        </p:spPr>
      </p:pic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251520" y="311150"/>
            <a:ext cx="52770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buSzPct val="100000"/>
            </a:pPr>
            <a:r>
              <a:rPr lang="en-GB" altLang="x-none" dirty="0" err="1">
                <a:solidFill>
                  <a:schemeClr val="accent2"/>
                </a:solidFill>
              </a:rPr>
              <a:t>Expandindo</a:t>
            </a:r>
            <a:r>
              <a:rPr lang="en-GB" altLang="x-none" dirty="0">
                <a:solidFill>
                  <a:schemeClr val="accent2"/>
                </a:solidFill>
              </a:rPr>
              <a:t> a </a:t>
            </a:r>
            <a:r>
              <a:rPr lang="en-GB" altLang="x-none" dirty="0" err="1">
                <a:solidFill>
                  <a:schemeClr val="accent2"/>
                </a:solidFill>
              </a:rPr>
              <a:t>janela</a:t>
            </a:r>
            <a:r>
              <a:rPr lang="en-GB" altLang="x-none" dirty="0">
                <a:solidFill>
                  <a:schemeClr val="accent2"/>
                </a:solidFill>
              </a:rPr>
              <a:t> de </a:t>
            </a:r>
            <a:r>
              <a:rPr lang="en-GB" altLang="x-none" dirty="0" err="1">
                <a:solidFill>
                  <a:schemeClr val="accent2"/>
                </a:solidFill>
              </a:rPr>
              <a:t>observação</a:t>
            </a:r>
            <a:endParaRPr lang="en-GB" altLang="x-none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91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251520" y="311150"/>
            <a:ext cx="52770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buSzPct val="100000"/>
            </a:pPr>
            <a:r>
              <a:rPr lang="en-GB" altLang="x-none" dirty="0" err="1">
                <a:solidFill>
                  <a:srgbClr val="FFFF00"/>
                </a:solidFill>
              </a:rPr>
              <a:t>Expandindo</a:t>
            </a:r>
            <a:r>
              <a:rPr lang="en-GB" altLang="x-none" dirty="0">
                <a:solidFill>
                  <a:srgbClr val="FFFF00"/>
                </a:solidFill>
              </a:rPr>
              <a:t> a </a:t>
            </a:r>
            <a:r>
              <a:rPr lang="en-GB" altLang="x-none" dirty="0" err="1">
                <a:solidFill>
                  <a:srgbClr val="FFFF00"/>
                </a:solidFill>
              </a:rPr>
              <a:t>janela</a:t>
            </a:r>
            <a:r>
              <a:rPr lang="en-GB" altLang="x-none" dirty="0">
                <a:solidFill>
                  <a:srgbClr val="FFFF00"/>
                </a:solidFill>
              </a:rPr>
              <a:t> de </a:t>
            </a:r>
            <a:r>
              <a:rPr lang="en-GB" altLang="x-none" dirty="0" err="1">
                <a:solidFill>
                  <a:srgbClr val="FFFF00"/>
                </a:solidFill>
              </a:rPr>
              <a:t>observação</a:t>
            </a:r>
            <a:endParaRPr lang="en-GB" altLang="x-none" dirty="0">
              <a:solidFill>
                <a:srgbClr val="FFFF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2048" y="738322"/>
            <a:ext cx="8388424" cy="607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185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547664" y="4629471"/>
            <a:ext cx="244792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x-none" dirty="0"/>
              <a:t>FAST: radio telescópio chinês (~500 m diâmetro)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5687664" y="2932623"/>
            <a:ext cx="29527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x-none" dirty="0" err="1"/>
              <a:t>Very</a:t>
            </a:r>
            <a:r>
              <a:rPr lang="pt-BR" altLang="x-none" dirty="0"/>
              <a:t> Large </a:t>
            </a:r>
            <a:r>
              <a:rPr lang="pt-BR" altLang="x-none" dirty="0" err="1"/>
              <a:t>Array</a:t>
            </a:r>
            <a:r>
              <a:rPr lang="pt-BR" altLang="x-none" dirty="0"/>
              <a:t> </a:t>
            </a:r>
            <a:br>
              <a:rPr lang="pt-BR" altLang="x-none" dirty="0"/>
            </a:br>
            <a:r>
              <a:rPr lang="pt-BR" altLang="x-none" dirty="0"/>
              <a:t>(Novo México, EUA)</a:t>
            </a:r>
          </a:p>
        </p:txBody>
      </p: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251520" y="311150"/>
            <a:ext cx="52770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buSzPct val="100000"/>
            </a:pPr>
            <a:r>
              <a:rPr lang="en-GB" altLang="x-none" dirty="0" err="1"/>
              <a:t>Expandindo</a:t>
            </a:r>
            <a:r>
              <a:rPr lang="en-GB" altLang="x-none" dirty="0"/>
              <a:t> a </a:t>
            </a:r>
            <a:r>
              <a:rPr lang="en-GB" altLang="x-none" dirty="0" err="1"/>
              <a:t>janela</a:t>
            </a:r>
            <a:r>
              <a:rPr lang="en-GB" altLang="x-none" dirty="0"/>
              <a:t> de </a:t>
            </a:r>
            <a:r>
              <a:rPr lang="en-GB" altLang="x-none" dirty="0" err="1"/>
              <a:t>observação</a:t>
            </a:r>
            <a:endParaRPr lang="en-GB" altLang="x-none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39" y="773995"/>
            <a:ext cx="4990248" cy="3735125"/>
          </a:xfrm>
          <a:prstGeom prst="rect">
            <a:avLst/>
          </a:prstGeom>
        </p:spPr>
      </p:pic>
      <p:pic>
        <p:nvPicPr>
          <p:cNvPr id="9" name="Picture 6" descr="arrayVL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293" y="3578954"/>
            <a:ext cx="3730700" cy="280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37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4895528" y="632047"/>
            <a:ext cx="4038600" cy="5029200"/>
          </a:xfrm>
          <a:prstGeom prst="rect">
            <a:avLst/>
          </a:prstGeom>
          <a:gradFill rotWithShape="1">
            <a:gsLst>
              <a:gs pos="0">
                <a:srgbClr val="A50021">
                  <a:alpha val="12000"/>
                </a:srgbClr>
              </a:gs>
              <a:gs pos="100000">
                <a:srgbClr val="4C000F">
                  <a:alpha val="15999"/>
                </a:srgbClr>
              </a:gs>
            </a:gsLst>
            <a:lin ang="5400000" scaled="1"/>
          </a:gradFill>
          <a:ln w="3810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114728" y="784447"/>
            <a:ext cx="2743200" cy="4648200"/>
            <a:chOff x="3936" y="3456"/>
            <a:chExt cx="1728" cy="2928"/>
          </a:xfrm>
        </p:grpSpPr>
        <p:sp>
          <p:nvSpPr>
            <p:cNvPr id="38978" name="Rectangle 4"/>
            <p:cNvSpPr>
              <a:spLocks noChangeArrowheads="1"/>
            </p:cNvSpPr>
            <p:nvPr/>
          </p:nvSpPr>
          <p:spPr bwMode="auto">
            <a:xfrm>
              <a:off x="3936" y="3456"/>
              <a:ext cx="1728" cy="292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/>
            </a:p>
          </p:txBody>
        </p:sp>
        <p:sp>
          <p:nvSpPr>
            <p:cNvPr id="38979" name="Rectangle 5"/>
            <p:cNvSpPr>
              <a:spLocks noChangeArrowheads="1"/>
            </p:cNvSpPr>
            <p:nvPr/>
          </p:nvSpPr>
          <p:spPr bwMode="auto">
            <a:xfrm>
              <a:off x="3984" y="6144"/>
              <a:ext cx="1632" cy="192"/>
            </a:xfrm>
            <a:prstGeom prst="rect">
              <a:avLst/>
            </a:prstGeom>
            <a:solidFill>
              <a:srgbClr val="FF8585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dirty="0" err="1">
                  <a:solidFill>
                    <a:srgbClr val="002060"/>
                  </a:solidFill>
                  <a:latin typeface="Arial Narrow" pitchFamily="34" charset="0"/>
                </a:rPr>
                <a:t>Física</a:t>
              </a:r>
              <a:r>
                <a:rPr lang="en-US" sz="2000" dirty="0">
                  <a:solidFill>
                    <a:srgbClr val="002060"/>
                  </a:solidFill>
                  <a:latin typeface="Arial Narrow" pitchFamily="34" charset="0"/>
                </a:rPr>
                <a:t> de </a:t>
              </a:r>
              <a:r>
                <a:rPr lang="en-US" sz="2000" dirty="0" err="1">
                  <a:solidFill>
                    <a:srgbClr val="002060"/>
                  </a:solidFill>
                  <a:latin typeface="Arial Narrow" pitchFamily="34" charset="0"/>
                </a:rPr>
                <a:t>Altas</a:t>
              </a:r>
              <a:r>
                <a:rPr lang="en-US" sz="2000" dirty="0">
                  <a:solidFill>
                    <a:srgbClr val="002060"/>
                  </a:solidFill>
                  <a:latin typeface="Arial Narrow" pitchFamily="34" charset="0"/>
                </a:rPr>
                <a:t> </a:t>
              </a:r>
              <a:r>
                <a:rPr lang="en-US" sz="2000" dirty="0" err="1">
                  <a:solidFill>
                    <a:srgbClr val="002060"/>
                  </a:solidFill>
                  <a:latin typeface="Arial Narrow" pitchFamily="34" charset="0"/>
                </a:rPr>
                <a:t>Energias</a:t>
              </a:r>
              <a:endParaRPr lang="en-US" sz="2000" dirty="0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</p:grpSp>
      <p:sp>
        <p:nvSpPr>
          <p:cNvPr id="92167" name="Text Box 7"/>
          <p:cNvSpPr txBox="1">
            <a:spLocks noChangeArrowheads="1"/>
          </p:cNvSpPr>
          <p:nvPr/>
        </p:nvSpPr>
        <p:spPr bwMode="auto">
          <a:xfrm>
            <a:off x="3752528" y="2594197"/>
            <a:ext cx="7970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ysClr val="windowText" lastClr="000000"/>
                </a:solidFill>
                <a:latin typeface="Arial Narrow" pitchFamily="34" charset="0"/>
              </a:rPr>
              <a:t>10</a:t>
            </a:r>
            <a:r>
              <a:rPr lang="en-US" sz="2000" baseline="30000" dirty="0">
                <a:solidFill>
                  <a:sysClr val="windowText" lastClr="000000"/>
                </a:solidFill>
                <a:latin typeface="Arial Narrow" pitchFamily="34" charset="0"/>
              </a:rPr>
              <a:t>-10</a:t>
            </a:r>
            <a:r>
              <a:rPr lang="en-US" sz="2000" dirty="0">
                <a:solidFill>
                  <a:sysClr val="windowText" lastClr="000000"/>
                </a:solidFill>
                <a:latin typeface="Arial Narrow" pitchFamily="34" charset="0"/>
              </a:rPr>
              <a:t>m</a:t>
            </a:r>
          </a:p>
        </p:txBody>
      </p:sp>
      <p:sp>
        <p:nvSpPr>
          <p:cNvPr id="92168" name="Text Box 8"/>
          <p:cNvSpPr txBox="1">
            <a:spLocks noChangeArrowheads="1"/>
          </p:cNvSpPr>
          <p:nvPr/>
        </p:nvSpPr>
        <p:spPr bwMode="auto">
          <a:xfrm>
            <a:off x="5103491" y="2583085"/>
            <a:ext cx="7970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ysClr val="windowText" lastClr="000000"/>
                </a:solidFill>
                <a:latin typeface="Arial Narrow" pitchFamily="34" charset="0"/>
              </a:rPr>
              <a:t>10</a:t>
            </a:r>
            <a:r>
              <a:rPr lang="en-US" sz="2000" baseline="30000" dirty="0">
                <a:solidFill>
                  <a:sysClr val="windowText" lastClr="000000"/>
                </a:solidFill>
                <a:latin typeface="Arial Narrow" pitchFamily="34" charset="0"/>
              </a:rPr>
              <a:t>-14</a:t>
            </a:r>
            <a:r>
              <a:rPr lang="en-US" sz="2000" dirty="0">
                <a:solidFill>
                  <a:sysClr val="windowText" lastClr="000000"/>
                </a:solidFill>
                <a:latin typeface="Arial Narrow" pitchFamily="34" charset="0"/>
              </a:rPr>
              <a:t>m</a:t>
            </a:r>
          </a:p>
        </p:txBody>
      </p:sp>
      <p:sp>
        <p:nvSpPr>
          <p:cNvPr id="92169" name="Text Box 9"/>
          <p:cNvSpPr txBox="1">
            <a:spLocks noChangeArrowheads="1"/>
          </p:cNvSpPr>
          <p:nvPr/>
        </p:nvSpPr>
        <p:spPr bwMode="auto">
          <a:xfrm>
            <a:off x="6478266" y="2594197"/>
            <a:ext cx="7970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ysClr val="windowText" lastClr="000000"/>
                </a:solidFill>
                <a:latin typeface="Arial Narrow" pitchFamily="34" charset="0"/>
              </a:rPr>
              <a:t>10</a:t>
            </a:r>
            <a:r>
              <a:rPr lang="en-US" sz="2000" baseline="30000" dirty="0">
                <a:solidFill>
                  <a:sysClr val="windowText" lastClr="000000"/>
                </a:solidFill>
                <a:latin typeface="Arial Narrow" pitchFamily="34" charset="0"/>
              </a:rPr>
              <a:t>-15</a:t>
            </a:r>
            <a:r>
              <a:rPr lang="en-US" sz="2000" dirty="0">
                <a:solidFill>
                  <a:sysClr val="windowText" lastClr="000000"/>
                </a:solidFill>
                <a:latin typeface="Arial Narrow" pitchFamily="34" charset="0"/>
              </a:rPr>
              <a:t>m</a:t>
            </a:r>
          </a:p>
        </p:txBody>
      </p:sp>
      <p:sp>
        <p:nvSpPr>
          <p:cNvPr id="92170" name="Text Box 10"/>
          <p:cNvSpPr txBox="1">
            <a:spLocks noChangeArrowheads="1"/>
          </p:cNvSpPr>
          <p:nvPr/>
        </p:nvSpPr>
        <p:spPr bwMode="auto">
          <a:xfrm>
            <a:off x="6343328" y="4591272"/>
            <a:ext cx="9204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Arial Narrow" pitchFamily="34" charset="0"/>
              </a:rPr>
              <a:t>&lt;10</a:t>
            </a:r>
            <a:r>
              <a:rPr lang="en-US" sz="2000" baseline="30000" dirty="0">
                <a:solidFill>
                  <a:srgbClr val="002060"/>
                </a:solidFill>
                <a:latin typeface="Arial Narrow" pitchFamily="34" charset="0"/>
              </a:rPr>
              <a:t>-18</a:t>
            </a:r>
            <a:r>
              <a:rPr lang="en-US" sz="2000" dirty="0">
                <a:solidFill>
                  <a:srgbClr val="002060"/>
                </a:solidFill>
                <a:latin typeface="Arial Narrow" pitchFamily="34" charset="0"/>
              </a:rPr>
              <a:t>m</a:t>
            </a:r>
          </a:p>
        </p:txBody>
      </p:sp>
      <p:sp>
        <p:nvSpPr>
          <p:cNvPr id="92171" name="Text Box 11"/>
          <p:cNvSpPr txBox="1">
            <a:spLocks noChangeArrowheads="1"/>
          </p:cNvSpPr>
          <p:nvPr/>
        </p:nvSpPr>
        <p:spPr bwMode="auto">
          <a:xfrm>
            <a:off x="2211066" y="2594197"/>
            <a:ext cx="71846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ysClr val="windowText" lastClr="000000"/>
                </a:solidFill>
                <a:latin typeface="Arial Narrow" pitchFamily="34" charset="0"/>
              </a:rPr>
              <a:t>10</a:t>
            </a:r>
            <a:r>
              <a:rPr lang="en-US" sz="2000" baseline="30000" dirty="0">
                <a:solidFill>
                  <a:sysClr val="windowText" lastClr="000000"/>
                </a:solidFill>
                <a:latin typeface="Arial Narrow" pitchFamily="34" charset="0"/>
              </a:rPr>
              <a:t>-9</a:t>
            </a:r>
            <a:r>
              <a:rPr lang="en-US" sz="2000" dirty="0">
                <a:solidFill>
                  <a:sysClr val="windowText" lastClr="000000"/>
                </a:solidFill>
                <a:latin typeface="Arial Narrow" pitchFamily="34" charset="0"/>
              </a:rPr>
              <a:t>m</a:t>
            </a: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323528" y="781272"/>
            <a:ext cx="1219200" cy="1831975"/>
            <a:chOff x="288" y="814"/>
            <a:chExt cx="768" cy="1154"/>
          </a:xfrm>
        </p:grpSpPr>
        <p:sp>
          <p:nvSpPr>
            <p:cNvPr id="38976" name="AutoShape 13" descr="brash"/>
            <p:cNvSpPr>
              <a:spLocks noChangeArrowheads="1"/>
            </p:cNvSpPr>
            <p:nvPr/>
          </p:nvSpPr>
          <p:spPr bwMode="auto">
            <a:xfrm>
              <a:off x="288" y="1104"/>
              <a:ext cx="768" cy="864"/>
            </a:xfrm>
            <a:prstGeom prst="cube">
              <a:avLst>
                <a:gd name="adj" fmla="val 25000"/>
              </a:avLst>
            </a:prstGeom>
            <a:blipFill dpi="0" rotWithShape="0">
              <a:blip r:embed="rId3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8977" name="Text Box 14"/>
            <p:cNvSpPr txBox="1">
              <a:spLocks noChangeArrowheads="1"/>
            </p:cNvSpPr>
            <p:nvPr/>
          </p:nvSpPr>
          <p:spPr bwMode="auto">
            <a:xfrm>
              <a:off x="432" y="814"/>
              <a:ext cx="55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 err="1">
                  <a:solidFill>
                    <a:sysClr val="windowText" lastClr="000000"/>
                  </a:solidFill>
                  <a:latin typeface="Arial Narrow" pitchFamily="34" charset="0"/>
                </a:rPr>
                <a:t>Matéria</a:t>
              </a:r>
              <a:endParaRPr lang="en-US" sz="2000" dirty="0">
                <a:solidFill>
                  <a:sysClr val="windowText" lastClr="00000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2076128" y="781272"/>
            <a:ext cx="1143000" cy="1527175"/>
            <a:chOff x="1392" y="814"/>
            <a:chExt cx="720" cy="962"/>
          </a:xfrm>
        </p:grpSpPr>
        <p:grpSp>
          <p:nvGrpSpPr>
            <p:cNvPr id="5" name="Group 16"/>
            <p:cNvGrpSpPr>
              <a:grpSpLocks/>
            </p:cNvGrpSpPr>
            <p:nvPr/>
          </p:nvGrpSpPr>
          <p:grpSpPr bwMode="auto">
            <a:xfrm>
              <a:off x="1392" y="1248"/>
              <a:ext cx="720" cy="528"/>
              <a:chOff x="1584" y="1440"/>
              <a:chExt cx="960" cy="672"/>
            </a:xfrm>
          </p:grpSpPr>
          <p:sp>
            <p:nvSpPr>
              <p:cNvPr id="38961" name="Oval 17"/>
              <p:cNvSpPr>
                <a:spLocks noChangeArrowheads="1"/>
              </p:cNvSpPr>
              <p:nvPr/>
            </p:nvSpPr>
            <p:spPr bwMode="auto">
              <a:xfrm>
                <a:off x="1584" y="1536"/>
                <a:ext cx="96" cy="96"/>
              </a:xfrm>
              <a:prstGeom prst="ellipse">
                <a:avLst/>
              </a:prstGeom>
              <a:gradFill rotWithShape="0">
                <a:gsLst>
                  <a:gs pos="0">
                    <a:srgbClr val="FFFF66"/>
                  </a:gs>
                  <a:gs pos="100000">
                    <a:srgbClr val="76762F"/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8962" name="Oval 18"/>
              <p:cNvSpPr>
                <a:spLocks noChangeArrowheads="1"/>
              </p:cNvSpPr>
              <p:nvPr/>
            </p:nvSpPr>
            <p:spPr bwMode="auto">
              <a:xfrm>
                <a:off x="1920" y="1584"/>
                <a:ext cx="96" cy="96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760000"/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8963" name="Oval 19"/>
              <p:cNvSpPr>
                <a:spLocks noChangeArrowheads="1"/>
              </p:cNvSpPr>
              <p:nvPr/>
            </p:nvSpPr>
            <p:spPr bwMode="auto">
              <a:xfrm>
                <a:off x="1728" y="1728"/>
                <a:ext cx="96" cy="96"/>
              </a:xfrm>
              <a:prstGeom prst="ellipse">
                <a:avLst/>
              </a:prstGeom>
              <a:gradFill rotWithShape="0">
                <a:gsLst>
                  <a:gs pos="0">
                    <a:srgbClr val="FFFF66"/>
                  </a:gs>
                  <a:gs pos="100000">
                    <a:srgbClr val="76762F"/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8964" name="Oval 20"/>
              <p:cNvSpPr>
                <a:spLocks noChangeArrowheads="1"/>
              </p:cNvSpPr>
              <p:nvPr/>
            </p:nvSpPr>
            <p:spPr bwMode="auto">
              <a:xfrm>
                <a:off x="2160" y="1440"/>
                <a:ext cx="96" cy="96"/>
              </a:xfrm>
              <a:prstGeom prst="ellipse">
                <a:avLst/>
              </a:prstGeom>
              <a:gradFill rotWithShape="0">
                <a:gsLst>
                  <a:gs pos="0">
                    <a:srgbClr val="FFFF66"/>
                  </a:gs>
                  <a:gs pos="100000">
                    <a:srgbClr val="76762F"/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8965" name="Oval 21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96" cy="96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760000"/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8966" name="Oval 22"/>
              <p:cNvSpPr>
                <a:spLocks noChangeArrowheads="1"/>
              </p:cNvSpPr>
              <p:nvPr/>
            </p:nvSpPr>
            <p:spPr bwMode="auto">
              <a:xfrm>
                <a:off x="2256" y="1824"/>
                <a:ext cx="96" cy="96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760000"/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8967" name="Oval 23"/>
              <p:cNvSpPr>
                <a:spLocks noChangeArrowheads="1"/>
              </p:cNvSpPr>
              <p:nvPr/>
            </p:nvSpPr>
            <p:spPr bwMode="auto">
              <a:xfrm>
                <a:off x="2448" y="1728"/>
                <a:ext cx="96" cy="96"/>
              </a:xfrm>
              <a:prstGeom prst="ellipse">
                <a:avLst/>
              </a:prstGeom>
              <a:gradFill rotWithShape="0">
                <a:gsLst>
                  <a:gs pos="0">
                    <a:srgbClr val="FFFF66"/>
                  </a:gs>
                  <a:gs pos="100000">
                    <a:srgbClr val="76762F"/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8968" name="Oval 24"/>
              <p:cNvSpPr>
                <a:spLocks noChangeArrowheads="1"/>
              </p:cNvSpPr>
              <p:nvPr/>
            </p:nvSpPr>
            <p:spPr bwMode="auto">
              <a:xfrm>
                <a:off x="2304" y="2016"/>
                <a:ext cx="96" cy="96"/>
              </a:xfrm>
              <a:prstGeom prst="ellipse">
                <a:avLst/>
              </a:prstGeom>
              <a:gradFill rotWithShape="0">
                <a:gsLst>
                  <a:gs pos="0">
                    <a:srgbClr val="FFFF66"/>
                  </a:gs>
                  <a:gs pos="100000">
                    <a:srgbClr val="76762F"/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cxnSp>
            <p:nvCxnSpPr>
              <p:cNvPr id="38969" name="AutoShape 25"/>
              <p:cNvCxnSpPr>
                <a:cxnSpLocks noChangeShapeType="1"/>
                <a:stCxn id="38961" idx="6"/>
                <a:endCxn id="38962" idx="2"/>
              </p:cNvCxnSpPr>
              <p:nvPr/>
            </p:nvCxnSpPr>
            <p:spPr bwMode="auto">
              <a:xfrm>
                <a:off x="1680" y="1584"/>
                <a:ext cx="240" cy="48"/>
              </a:xfrm>
              <a:prstGeom prst="straightConnector1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38970" name="AutoShape 26"/>
              <p:cNvCxnSpPr>
                <a:cxnSpLocks noChangeShapeType="1"/>
                <a:stCxn id="38964" idx="3"/>
                <a:endCxn id="38962" idx="6"/>
              </p:cNvCxnSpPr>
              <p:nvPr/>
            </p:nvCxnSpPr>
            <p:spPr bwMode="auto">
              <a:xfrm flipH="1">
                <a:off x="2016" y="1522"/>
                <a:ext cx="158" cy="110"/>
              </a:xfrm>
              <a:prstGeom prst="straightConnector1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38971" name="AutoShape 27"/>
              <p:cNvCxnSpPr>
                <a:cxnSpLocks noChangeShapeType="1"/>
                <a:stCxn id="38962" idx="4"/>
                <a:endCxn id="38965" idx="0"/>
              </p:cNvCxnSpPr>
              <p:nvPr/>
            </p:nvCxnSpPr>
            <p:spPr bwMode="auto">
              <a:xfrm>
                <a:off x="1968" y="1680"/>
                <a:ext cx="48" cy="96"/>
              </a:xfrm>
              <a:prstGeom prst="straightConnector1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38972" name="AutoShape 28"/>
              <p:cNvCxnSpPr>
                <a:cxnSpLocks noChangeShapeType="1"/>
                <a:stCxn id="38963" idx="6"/>
                <a:endCxn id="38965" idx="2"/>
              </p:cNvCxnSpPr>
              <p:nvPr/>
            </p:nvCxnSpPr>
            <p:spPr bwMode="auto">
              <a:xfrm>
                <a:off x="1824" y="1776"/>
                <a:ext cx="144" cy="48"/>
              </a:xfrm>
              <a:prstGeom prst="straightConnector1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38973" name="AutoShape 29"/>
              <p:cNvCxnSpPr>
                <a:cxnSpLocks noChangeShapeType="1"/>
                <a:stCxn id="38966" idx="2"/>
                <a:endCxn id="38965" idx="6"/>
              </p:cNvCxnSpPr>
              <p:nvPr/>
            </p:nvCxnSpPr>
            <p:spPr bwMode="auto">
              <a:xfrm flipH="1" flipV="1">
                <a:off x="2064" y="1824"/>
                <a:ext cx="192" cy="48"/>
              </a:xfrm>
              <a:prstGeom prst="straightConnector1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38974" name="AutoShape 30"/>
              <p:cNvCxnSpPr>
                <a:cxnSpLocks noChangeShapeType="1"/>
                <a:stCxn id="38966" idx="6"/>
                <a:endCxn id="38967" idx="3"/>
              </p:cNvCxnSpPr>
              <p:nvPr/>
            </p:nvCxnSpPr>
            <p:spPr bwMode="auto">
              <a:xfrm flipV="1">
                <a:off x="2352" y="1810"/>
                <a:ext cx="110" cy="62"/>
              </a:xfrm>
              <a:prstGeom prst="straightConnector1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38975" name="AutoShape 31"/>
              <p:cNvCxnSpPr>
                <a:cxnSpLocks noChangeShapeType="1"/>
                <a:stCxn id="38966" idx="4"/>
                <a:endCxn id="38968" idx="0"/>
              </p:cNvCxnSpPr>
              <p:nvPr/>
            </p:nvCxnSpPr>
            <p:spPr bwMode="auto">
              <a:xfrm>
                <a:off x="2304" y="1920"/>
                <a:ext cx="48" cy="96"/>
              </a:xfrm>
              <a:prstGeom prst="straightConnector1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sp>
          <p:nvSpPr>
            <p:cNvPr id="38960" name="Text Box 32"/>
            <p:cNvSpPr txBox="1">
              <a:spLocks noChangeArrowheads="1"/>
            </p:cNvSpPr>
            <p:nvPr/>
          </p:nvSpPr>
          <p:spPr bwMode="auto">
            <a:xfrm>
              <a:off x="1431" y="814"/>
              <a:ext cx="64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 err="1">
                  <a:solidFill>
                    <a:sysClr val="windowText" lastClr="000000"/>
                  </a:solidFill>
                  <a:latin typeface="Arial Narrow" pitchFamily="34" charset="0"/>
                </a:rPr>
                <a:t>Molécula</a:t>
              </a:r>
              <a:endParaRPr lang="en-US" sz="2000" dirty="0">
                <a:solidFill>
                  <a:sysClr val="windowText" lastClr="00000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3752528" y="781272"/>
            <a:ext cx="952500" cy="1698625"/>
            <a:chOff x="2448" y="814"/>
            <a:chExt cx="600" cy="1070"/>
          </a:xfrm>
        </p:grpSpPr>
        <p:pic>
          <p:nvPicPr>
            <p:cNvPr id="38957" name="Picture 3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48" y="1200"/>
              <a:ext cx="600" cy="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58" name="Text Box 35"/>
            <p:cNvSpPr txBox="1">
              <a:spLocks noChangeArrowheads="1"/>
            </p:cNvSpPr>
            <p:nvPr/>
          </p:nvSpPr>
          <p:spPr bwMode="auto">
            <a:xfrm>
              <a:off x="2537" y="814"/>
              <a:ext cx="49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2000" dirty="0">
                  <a:solidFill>
                    <a:sysClr val="windowText" lastClr="000000"/>
                  </a:solidFill>
                  <a:latin typeface="Arial Narrow" pitchFamily="34" charset="0"/>
                </a:rPr>
                <a:t>Átomo</a:t>
              </a:r>
            </a:p>
          </p:txBody>
        </p:sp>
      </p:grpSp>
      <p:grpSp>
        <p:nvGrpSpPr>
          <p:cNvPr id="7" name="Group 36"/>
          <p:cNvGrpSpPr>
            <a:grpSpLocks/>
          </p:cNvGrpSpPr>
          <p:nvPr/>
        </p:nvGrpSpPr>
        <p:grpSpPr bwMode="auto">
          <a:xfrm>
            <a:off x="4997128" y="781272"/>
            <a:ext cx="908050" cy="1603375"/>
            <a:chOff x="3232" y="814"/>
            <a:chExt cx="572" cy="1010"/>
          </a:xfrm>
        </p:grpSpPr>
        <p:pic>
          <p:nvPicPr>
            <p:cNvPr id="38955" name="Picture 3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52" y="1272"/>
              <a:ext cx="552" cy="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56" name="Text Box 38"/>
            <p:cNvSpPr txBox="1">
              <a:spLocks noChangeArrowheads="1"/>
            </p:cNvSpPr>
            <p:nvPr/>
          </p:nvSpPr>
          <p:spPr bwMode="auto">
            <a:xfrm>
              <a:off x="3232" y="814"/>
              <a:ext cx="52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 err="1">
                  <a:solidFill>
                    <a:sysClr val="windowText" lastClr="000000"/>
                  </a:solidFill>
                  <a:latin typeface="Arial Narrow" pitchFamily="34" charset="0"/>
                </a:rPr>
                <a:t>Núcleo</a:t>
              </a:r>
              <a:endParaRPr lang="en-US" sz="2000" dirty="0">
                <a:solidFill>
                  <a:sysClr val="windowText" lastClr="000000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8" name="Group 39"/>
          <p:cNvGrpSpPr>
            <a:grpSpLocks/>
          </p:cNvGrpSpPr>
          <p:nvPr/>
        </p:nvGrpSpPr>
        <p:grpSpPr bwMode="auto">
          <a:xfrm>
            <a:off x="7581578" y="781272"/>
            <a:ext cx="752475" cy="1298575"/>
            <a:chOff x="4860" y="814"/>
            <a:chExt cx="474" cy="818"/>
          </a:xfrm>
        </p:grpSpPr>
        <p:sp>
          <p:nvSpPr>
            <p:cNvPr id="38953" name="Oval 40"/>
            <p:cNvSpPr>
              <a:spLocks noChangeArrowheads="1"/>
            </p:cNvSpPr>
            <p:nvPr/>
          </p:nvSpPr>
          <p:spPr bwMode="auto">
            <a:xfrm>
              <a:off x="5001" y="1440"/>
              <a:ext cx="192" cy="192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7600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rgbClr val="FFFF00"/>
                  </a:solidFill>
                  <a:latin typeface="Arial Narrow" pitchFamily="34" charset="0"/>
                </a:rPr>
                <a:t>u</a:t>
              </a:r>
            </a:p>
          </p:txBody>
        </p:sp>
        <p:sp>
          <p:nvSpPr>
            <p:cNvPr id="38954" name="Text Box 41"/>
            <p:cNvSpPr txBox="1">
              <a:spLocks noChangeArrowheads="1"/>
            </p:cNvSpPr>
            <p:nvPr/>
          </p:nvSpPr>
          <p:spPr bwMode="auto">
            <a:xfrm>
              <a:off x="4860" y="814"/>
              <a:ext cx="47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>
                  <a:solidFill>
                    <a:sysClr val="windowText" lastClr="000000"/>
                  </a:solidFill>
                  <a:latin typeface="Arial Narrow" pitchFamily="34" charset="0"/>
                </a:rPr>
                <a:t>Quark</a:t>
              </a:r>
            </a:p>
          </p:txBody>
        </p:sp>
      </p:grpSp>
      <p:sp>
        <p:nvSpPr>
          <p:cNvPr id="38927" name="Text Box 42"/>
          <p:cNvSpPr txBox="1">
            <a:spLocks noChangeArrowheads="1"/>
          </p:cNvSpPr>
          <p:nvPr/>
        </p:nvSpPr>
        <p:spPr bwMode="auto">
          <a:xfrm>
            <a:off x="2060253" y="348796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>
              <a:solidFill>
                <a:schemeClr val="accent2"/>
              </a:solidFill>
              <a:latin typeface="Arial Narrow" pitchFamily="34" charset="0"/>
            </a:endParaRPr>
          </a:p>
        </p:txBody>
      </p:sp>
      <p:sp>
        <p:nvSpPr>
          <p:cNvPr id="92203" name="Text Box 43"/>
          <p:cNvSpPr txBox="1">
            <a:spLocks noChangeArrowheads="1"/>
          </p:cNvSpPr>
          <p:nvPr/>
        </p:nvSpPr>
        <p:spPr bwMode="auto">
          <a:xfrm>
            <a:off x="7554591" y="2594197"/>
            <a:ext cx="9204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ysClr val="windowText" lastClr="000000"/>
                </a:solidFill>
                <a:latin typeface="Arial Narrow" pitchFamily="34" charset="0"/>
              </a:rPr>
              <a:t>&lt;10</a:t>
            </a:r>
            <a:r>
              <a:rPr lang="en-US" sz="2000" baseline="30000" dirty="0">
                <a:solidFill>
                  <a:sysClr val="windowText" lastClr="000000"/>
                </a:solidFill>
                <a:latin typeface="Arial Narrow" pitchFamily="34" charset="0"/>
              </a:rPr>
              <a:t>-19</a:t>
            </a:r>
            <a:r>
              <a:rPr lang="en-US" sz="2000" dirty="0">
                <a:solidFill>
                  <a:sysClr val="windowText" lastClr="000000"/>
                </a:solidFill>
                <a:latin typeface="Arial Narrow" pitchFamily="34" charset="0"/>
              </a:rPr>
              <a:t>m</a:t>
            </a:r>
          </a:p>
        </p:txBody>
      </p:sp>
      <p:sp>
        <p:nvSpPr>
          <p:cNvPr id="92204" name="Line 44"/>
          <p:cNvSpPr>
            <a:spLocks noChangeShapeType="1"/>
          </p:cNvSpPr>
          <p:nvPr/>
        </p:nvSpPr>
        <p:spPr bwMode="auto">
          <a:xfrm>
            <a:off x="1390328" y="1851247"/>
            <a:ext cx="685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92205" name="Line 45"/>
          <p:cNvSpPr>
            <a:spLocks noChangeShapeType="1"/>
          </p:cNvSpPr>
          <p:nvPr/>
        </p:nvSpPr>
        <p:spPr bwMode="auto">
          <a:xfrm>
            <a:off x="2838128" y="1546447"/>
            <a:ext cx="838200" cy="304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92206" name="Line 46"/>
          <p:cNvSpPr>
            <a:spLocks noChangeShapeType="1"/>
          </p:cNvSpPr>
          <p:nvPr/>
        </p:nvSpPr>
        <p:spPr bwMode="auto">
          <a:xfrm>
            <a:off x="4285928" y="1927447"/>
            <a:ext cx="762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92207" name="Line 47"/>
          <p:cNvSpPr>
            <a:spLocks noChangeShapeType="1"/>
          </p:cNvSpPr>
          <p:nvPr/>
        </p:nvSpPr>
        <p:spPr bwMode="auto">
          <a:xfrm>
            <a:off x="5886128" y="2003647"/>
            <a:ext cx="68580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92208" name="Line 48"/>
          <p:cNvSpPr>
            <a:spLocks noChangeShapeType="1"/>
          </p:cNvSpPr>
          <p:nvPr/>
        </p:nvSpPr>
        <p:spPr bwMode="auto">
          <a:xfrm>
            <a:off x="5886128" y="1851247"/>
            <a:ext cx="685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92209" name="Text Box 49"/>
          <p:cNvSpPr txBox="1">
            <a:spLocks noChangeArrowheads="1"/>
          </p:cNvSpPr>
          <p:nvPr/>
        </p:nvSpPr>
        <p:spPr bwMode="auto">
          <a:xfrm>
            <a:off x="6157923" y="2913840"/>
            <a:ext cx="137569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1400" dirty="0" err="1">
                <a:solidFill>
                  <a:sysClr val="windowText" lastClr="000000"/>
                </a:solidFill>
                <a:latin typeface="Arial Narrow" pitchFamily="34" charset="0"/>
              </a:rPr>
              <a:t>prótons</a:t>
            </a:r>
            <a:r>
              <a:rPr lang="en-US" sz="1400" dirty="0">
                <a:solidFill>
                  <a:sysClr val="windowText" lastClr="000000"/>
                </a:solidFill>
                <a:latin typeface="Arial Narrow" pitchFamily="34" charset="0"/>
              </a:rPr>
              <a:t>, </a:t>
            </a:r>
            <a:r>
              <a:rPr lang="en-US" sz="1400" dirty="0" err="1">
                <a:solidFill>
                  <a:sysClr val="windowText" lastClr="000000"/>
                </a:solidFill>
                <a:latin typeface="Arial Narrow" pitchFamily="34" charset="0"/>
              </a:rPr>
              <a:t>nêutrons</a:t>
            </a:r>
            <a:r>
              <a:rPr lang="en-US" sz="1400" dirty="0">
                <a:solidFill>
                  <a:sysClr val="windowText" lastClr="000000"/>
                </a:solidFill>
                <a:latin typeface="Arial Narrow" pitchFamily="34" charset="0"/>
              </a:rPr>
              <a:t>,</a:t>
            </a:r>
          </a:p>
          <a:p>
            <a:pPr algn="ctr"/>
            <a:r>
              <a:rPr lang="en-US" sz="1400" dirty="0" err="1">
                <a:solidFill>
                  <a:sysClr val="windowText" lastClr="000000"/>
                </a:solidFill>
                <a:latin typeface="Arial Narrow" pitchFamily="34" charset="0"/>
              </a:rPr>
              <a:t>mésons</a:t>
            </a:r>
            <a:r>
              <a:rPr lang="en-US" sz="1400" dirty="0">
                <a:solidFill>
                  <a:sysClr val="windowText" lastClr="000000"/>
                </a:solidFill>
                <a:latin typeface="Arial Narrow" pitchFamily="34" charset="0"/>
              </a:rPr>
              <a:t>, etc.</a:t>
            </a:r>
          </a:p>
          <a:p>
            <a:pPr algn="ctr"/>
            <a:r>
              <a:rPr lang="en-US" sz="1400" dirty="0" err="1">
                <a:solidFill>
                  <a:sysClr val="windowText" lastClr="000000"/>
                </a:solidFill>
                <a:latin typeface="Symbol" pitchFamily="18" charset="2"/>
              </a:rPr>
              <a:t>p,W,L</a:t>
            </a:r>
            <a:r>
              <a:rPr lang="en-US" sz="1400" dirty="0">
                <a:solidFill>
                  <a:sysClr val="windowText" lastClr="000000"/>
                </a:solidFill>
                <a:latin typeface="Symbol" pitchFamily="18" charset="2"/>
              </a:rPr>
              <a:t>...</a:t>
            </a:r>
            <a:endParaRPr lang="en-US" sz="1400" dirty="0">
              <a:solidFill>
                <a:sysClr val="windowText" lastClr="000000"/>
              </a:solidFill>
            </a:endParaRPr>
          </a:p>
        </p:txBody>
      </p:sp>
      <p:sp>
        <p:nvSpPr>
          <p:cNvPr id="92210" name="Text Box 50"/>
          <p:cNvSpPr txBox="1">
            <a:spLocks noChangeArrowheads="1"/>
          </p:cNvSpPr>
          <p:nvPr/>
        </p:nvSpPr>
        <p:spPr bwMode="auto">
          <a:xfrm>
            <a:off x="7536664" y="2913840"/>
            <a:ext cx="121219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1400" dirty="0">
                <a:solidFill>
                  <a:sysClr val="windowText" lastClr="000000"/>
                </a:solidFill>
                <a:latin typeface="Arial Narrow" pitchFamily="34" charset="0"/>
              </a:rPr>
              <a:t>top, bottom,</a:t>
            </a:r>
          </a:p>
          <a:p>
            <a:pPr algn="ctr"/>
            <a:r>
              <a:rPr lang="en-US" sz="1400" dirty="0">
                <a:solidFill>
                  <a:sysClr val="windowText" lastClr="000000"/>
                </a:solidFill>
                <a:latin typeface="Arial Narrow" pitchFamily="34" charset="0"/>
              </a:rPr>
              <a:t>charm, strange,</a:t>
            </a:r>
          </a:p>
          <a:p>
            <a:pPr algn="ctr"/>
            <a:r>
              <a:rPr lang="en-US" sz="1400" dirty="0">
                <a:solidFill>
                  <a:sysClr val="windowText" lastClr="000000"/>
                </a:solidFill>
                <a:latin typeface="Arial Narrow" pitchFamily="34" charset="0"/>
              </a:rPr>
              <a:t>up, down</a:t>
            </a:r>
          </a:p>
        </p:txBody>
      </p:sp>
      <p:grpSp>
        <p:nvGrpSpPr>
          <p:cNvPr id="9" name="Group 51"/>
          <p:cNvGrpSpPr>
            <a:grpSpLocks/>
          </p:cNvGrpSpPr>
          <p:nvPr/>
        </p:nvGrpSpPr>
        <p:grpSpPr bwMode="auto">
          <a:xfrm>
            <a:off x="4609778" y="2232247"/>
            <a:ext cx="2057400" cy="2209800"/>
            <a:chOff x="2988" y="1728"/>
            <a:chExt cx="1296" cy="1392"/>
          </a:xfrm>
        </p:grpSpPr>
        <p:sp>
          <p:nvSpPr>
            <p:cNvPr id="38951" name="Line 52"/>
            <p:cNvSpPr>
              <a:spLocks noChangeShapeType="1"/>
            </p:cNvSpPr>
            <p:nvPr/>
          </p:nvSpPr>
          <p:spPr bwMode="auto">
            <a:xfrm>
              <a:off x="2988" y="1728"/>
              <a:ext cx="768" cy="139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8952" name="Line 53"/>
            <p:cNvSpPr>
              <a:spLocks noChangeShapeType="1"/>
            </p:cNvSpPr>
            <p:nvPr/>
          </p:nvSpPr>
          <p:spPr bwMode="auto">
            <a:xfrm>
              <a:off x="3756" y="3120"/>
              <a:ext cx="52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38937" name="Text Box 54"/>
          <p:cNvSpPr txBox="1">
            <a:spLocks noChangeArrowheads="1"/>
          </p:cNvSpPr>
          <p:nvPr/>
        </p:nvSpPr>
        <p:spPr bwMode="auto">
          <a:xfrm>
            <a:off x="3517578" y="2994247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t-BR" sz="2000">
              <a:solidFill>
                <a:schemeClr val="accent2"/>
              </a:solidFill>
              <a:latin typeface="Arial Narrow" pitchFamily="34" charset="0"/>
            </a:endParaRPr>
          </a:p>
        </p:txBody>
      </p:sp>
      <p:sp>
        <p:nvSpPr>
          <p:cNvPr id="92215" name="Rectangle 55"/>
          <p:cNvSpPr>
            <a:spLocks noChangeArrowheads="1"/>
          </p:cNvSpPr>
          <p:nvPr/>
        </p:nvSpPr>
        <p:spPr bwMode="auto">
          <a:xfrm>
            <a:off x="780728" y="2918047"/>
            <a:ext cx="4114800" cy="304800"/>
          </a:xfrm>
          <a:prstGeom prst="rect">
            <a:avLst/>
          </a:prstGeom>
          <a:solidFill>
            <a:srgbClr val="FF858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 err="1">
                <a:solidFill>
                  <a:srgbClr val="002060"/>
                </a:solidFill>
                <a:latin typeface="Arial Narrow" pitchFamily="34" charset="0"/>
              </a:rPr>
              <a:t>Matéria</a:t>
            </a:r>
            <a:r>
              <a:rPr lang="en-US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 Narrow" pitchFamily="34" charset="0"/>
              </a:rPr>
              <a:t>Condensada</a:t>
            </a:r>
            <a:r>
              <a:rPr lang="en-US" sz="2000" dirty="0">
                <a:solidFill>
                  <a:srgbClr val="002060"/>
                </a:solidFill>
                <a:latin typeface="Arial Narrow" pitchFamily="34" charset="0"/>
              </a:rPr>
              <a:t>/</a:t>
            </a:r>
            <a:r>
              <a:rPr lang="en-US" sz="2000" dirty="0" err="1">
                <a:solidFill>
                  <a:srgbClr val="002060"/>
                </a:solidFill>
                <a:latin typeface="Arial Narrow" pitchFamily="34" charset="0"/>
              </a:rPr>
              <a:t>Nanociência</a:t>
            </a:r>
            <a:r>
              <a:rPr lang="en-US" sz="2000" dirty="0">
                <a:solidFill>
                  <a:srgbClr val="002060"/>
                </a:solidFill>
                <a:latin typeface="Arial Narrow" pitchFamily="34" charset="0"/>
              </a:rPr>
              <a:t>/</a:t>
            </a:r>
            <a:r>
              <a:rPr lang="en-US" sz="2000" dirty="0" err="1">
                <a:solidFill>
                  <a:srgbClr val="002060"/>
                </a:solidFill>
                <a:latin typeface="Arial Narrow" pitchFamily="34" charset="0"/>
              </a:rPr>
              <a:t>Química</a:t>
            </a:r>
            <a:endParaRPr lang="en-US" sz="20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92216" name="Rectangle 56"/>
          <p:cNvSpPr>
            <a:spLocks noChangeArrowheads="1"/>
          </p:cNvSpPr>
          <p:nvPr/>
        </p:nvSpPr>
        <p:spPr bwMode="auto">
          <a:xfrm>
            <a:off x="3752528" y="3299047"/>
            <a:ext cx="2286000" cy="304800"/>
          </a:xfrm>
          <a:prstGeom prst="rect">
            <a:avLst/>
          </a:prstGeom>
          <a:solidFill>
            <a:srgbClr val="FF858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 err="1">
                <a:solidFill>
                  <a:srgbClr val="002060"/>
                </a:solidFill>
                <a:latin typeface="Arial Narrow" pitchFamily="34" charset="0"/>
              </a:rPr>
              <a:t>Física</a:t>
            </a:r>
            <a:r>
              <a:rPr lang="en-US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 Narrow" pitchFamily="34" charset="0"/>
              </a:rPr>
              <a:t>Atômica</a:t>
            </a:r>
            <a:endParaRPr lang="en-US" sz="20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92217" name="Rectangle 57"/>
          <p:cNvSpPr>
            <a:spLocks noChangeArrowheads="1"/>
          </p:cNvSpPr>
          <p:nvPr/>
        </p:nvSpPr>
        <p:spPr bwMode="auto">
          <a:xfrm>
            <a:off x="4943153" y="3680047"/>
            <a:ext cx="1323975" cy="677863"/>
          </a:xfrm>
          <a:prstGeom prst="rect">
            <a:avLst/>
          </a:prstGeom>
          <a:solidFill>
            <a:srgbClr val="FF858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 err="1">
                <a:solidFill>
                  <a:srgbClr val="002060"/>
                </a:solidFill>
                <a:latin typeface="Arial Narrow" pitchFamily="34" charset="0"/>
              </a:rPr>
              <a:t>Física</a:t>
            </a:r>
            <a:r>
              <a:rPr lang="en-US" sz="2000" dirty="0">
                <a:solidFill>
                  <a:srgbClr val="002060"/>
                </a:solidFill>
                <a:latin typeface="Arial Narrow" pitchFamily="34" charset="0"/>
              </a:rPr>
              <a:t> Nuclear</a:t>
            </a:r>
          </a:p>
        </p:txBody>
      </p:sp>
      <p:grpSp>
        <p:nvGrpSpPr>
          <p:cNvPr id="10" name="Group 58"/>
          <p:cNvGrpSpPr>
            <a:grpSpLocks/>
          </p:cNvGrpSpPr>
          <p:nvPr/>
        </p:nvGrpSpPr>
        <p:grpSpPr bwMode="auto">
          <a:xfrm>
            <a:off x="6397303" y="781272"/>
            <a:ext cx="868363" cy="1517650"/>
            <a:chOff x="4114" y="814"/>
            <a:chExt cx="547" cy="956"/>
          </a:xfrm>
        </p:grpSpPr>
        <p:pic>
          <p:nvPicPr>
            <p:cNvPr id="38948" name="Picture 5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272" y="1344"/>
              <a:ext cx="270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49" name="Text Box 60"/>
            <p:cNvSpPr txBox="1">
              <a:spLocks noChangeArrowheads="1"/>
            </p:cNvSpPr>
            <p:nvPr/>
          </p:nvSpPr>
          <p:spPr bwMode="auto">
            <a:xfrm>
              <a:off x="4114" y="814"/>
              <a:ext cx="54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 err="1">
                  <a:solidFill>
                    <a:sysClr val="windowText" lastClr="000000"/>
                  </a:solidFill>
                  <a:latin typeface="Arial Narrow" pitchFamily="34" charset="0"/>
                </a:rPr>
                <a:t>Hádron</a:t>
              </a:r>
              <a:endParaRPr lang="en-US" sz="2000" dirty="0">
                <a:solidFill>
                  <a:sysClr val="windowText" lastClr="000000"/>
                </a:solidFill>
                <a:latin typeface="Arial Narrow" pitchFamily="34" charset="0"/>
              </a:endParaRPr>
            </a:p>
          </p:txBody>
        </p:sp>
        <p:sp>
          <p:nvSpPr>
            <p:cNvPr id="38950" name="Text Box 61"/>
            <p:cNvSpPr txBox="1">
              <a:spLocks noChangeArrowheads="1"/>
            </p:cNvSpPr>
            <p:nvPr/>
          </p:nvSpPr>
          <p:spPr bwMode="auto">
            <a:xfrm>
              <a:off x="4228" y="1008"/>
              <a:ext cx="34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2"/>
                  </a:solidFill>
                  <a:latin typeface="Arial Narrow" pitchFamily="34" charset="0"/>
                </a:rPr>
                <a:t>(</a:t>
              </a:r>
              <a:r>
                <a:rPr lang="en-US" sz="1000" dirty="0" err="1">
                  <a:solidFill>
                    <a:sysClr val="windowText" lastClr="000000"/>
                  </a:solidFill>
                  <a:latin typeface="Arial Narrow" pitchFamily="34" charset="0"/>
                </a:rPr>
                <a:t>Bárion</a:t>
              </a:r>
              <a:r>
                <a:rPr lang="en-US" sz="1000" dirty="0">
                  <a:solidFill>
                    <a:schemeClr val="accent2"/>
                  </a:solidFill>
                  <a:latin typeface="Arial Narrow" pitchFamily="34" charset="0"/>
                </a:rPr>
                <a:t>)</a:t>
              </a:r>
            </a:p>
          </p:txBody>
        </p:sp>
      </p:grpSp>
      <p:grpSp>
        <p:nvGrpSpPr>
          <p:cNvPr id="11" name="Group 62"/>
          <p:cNvGrpSpPr>
            <a:grpSpLocks/>
          </p:cNvGrpSpPr>
          <p:nvPr/>
        </p:nvGrpSpPr>
        <p:grpSpPr bwMode="auto">
          <a:xfrm>
            <a:off x="6267128" y="3829272"/>
            <a:ext cx="844550" cy="688975"/>
            <a:chOff x="4032" y="2734"/>
            <a:chExt cx="532" cy="434"/>
          </a:xfrm>
        </p:grpSpPr>
        <p:sp>
          <p:nvSpPr>
            <p:cNvPr id="92223" name="Oval 63"/>
            <p:cNvSpPr>
              <a:spLocks noChangeArrowheads="1"/>
            </p:cNvSpPr>
            <p:nvPr/>
          </p:nvSpPr>
          <p:spPr bwMode="auto">
            <a:xfrm>
              <a:off x="4283" y="3072"/>
              <a:ext cx="96" cy="96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38946" name="Text Box 64"/>
            <p:cNvSpPr txBox="1">
              <a:spLocks noChangeArrowheads="1"/>
            </p:cNvSpPr>
            <p:nvPr/>
          </p:nvSpPr>
          <p:spPr bwMode="auto">
            <a:xfrm>
              <a:off x="4032" y="2734"/>
              <a:ext cx="53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 err="1">
                  <a:solidFill>
                    <a:srgbClr val="002060"/>
                  </a:solidFill>
                  <a:latin typeface="Arial Narrow" pitchFamily="34" charset="0"/>
                </a:rPr>
                <a:t>Elétron</a:t>
              </a:r>
              <a:endParaRPr lang="en-US" sz="2000" dirty="0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38947" name="Text Box 65"/>
            <p:cNvSpPr txBox="1">
              <a:spLocks noChangeArrowheads="1"/>
            </p:cNvSpPr>
            <p:nvPr/>
          </p:nvSpPr>
          <p:spPr bwMode="auto">
            <a:xfrm>
              <a:off x="4152" y="2892"/>
              <a:ext cx="35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000">
                  <a:solidFill>
                    <a:schemeClr val="accent2"/>
                  </a:solidFill>
                  <a:latin typeface="Arial Narrow" pitchFamily="34" charset="0"/>
                </a:rPr>
                <a:t>(Lepton)</a:t>
              </a:r>
            </a:p>
          </p:txBody>
        </p:sp>
      </p:grpSp>
      <p:sp>
        <p:nvSpPr>
          <p:cNvPr id="92226" name="Line 66"/>
          <p:cNvSpPr>
            <a:spLocks noChangeShapeType="1"/>
          </p:cNvSpPr>
          <p:nvPr/>
        </p:nvSpPr>
        <p:spPr bwMode="auto">
          <a:xfrm>
            <a:off x="6876728" y="1698847"/>
            <a:ext cx="914400" cy="2286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92227" name="Text Box 67"/>
          <p:cNvSpPr txBox="1">
            <a:spLocks noChangeArrowheads="1"/>
          </p:cNvSpPr>
          <p:nvPr/>
        </p:nvSpPr>
        <p:spPr bwMode="auto">
          <a:xfrm>
            <a:off x="453703" y="2597372"/>
            <a:ext cx="71846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ysClr val="windowText" lastClr="000000"/>
                </a:solidFill>
                <a:latin typeface="Arial Narrow" pitchFamily="34" charset="0"/>
              </a:rPr>
              <a:t>10</a:t>
            </a:r>
            <a:r>
              <a:rPr lang="en-US" sz="2000" baseline="30000" dirty="0">
                <a:solidFill>
                  <a:sysClr val="windowText" lastClr="000000"/>
                </a:solidFill>
                <a:latin typeface="Arial Narrow" pitchFamily="34" charset="0"/>
              </a:rPr>
              <a:t>-2</a:t>
            </a:r>
            <a:r>
              <a:rPr lang="en-US" sz="2000" dirty="0">
                <a:solidFill>
                  <a:sysClr val="windowText" lastClr="000000"/>
                </a:solidFill>
                <a:latin typeface="Arial Narrow" pitchFamily="34" charset="0"/>
              </a:rPr>
              <a:t>m</a:t>
            </a:r>
          </a:p>
        </p:txBody>
      </p:sp>
      <p:pic>
        <p:nvPicPr>
          <p:cNvPr id="1207298" name="Picture 2" descr="http://i.stack.imgur.com/YwJ4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7928" y="3422103"/>
            <a:ext cx="2857500" cy="27432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33148272"/>
      </p:ext>
    </p:extLst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5" y="879458"/>
            <a:ext cx="6211213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1475655" y="879458"/>
            <a:ext cx="6211213" cy="4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ts val="15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dirty="0">
                <a:solidFill>
                  <a:srgbClr val="FFFF00"/>
                </a:solidFill>
              </a:rPr>
              <a:t>Uma </a:t>
            </a:r>
            <a:r>
              <a:rPr lang="en-GB" sz="2400" dirty="0" err="1">
                <a:solidFill>
                  <a:srgbClr val="FFFF00"/>
                </a:solidFill>
              </a:rPr>
              <a:t>outra</a:t>
            </a:r>
            <a:r>
              <a:rPr lang="en-GB" sz="2400" dirty="0">
                <a:solidFill>
                  <a:srgbClr val="FFFF00"/>
                </a:solidFill>
              </a:rPr>
              <a:t> </a:t>
            </a:r>
            <a:r>
              <a:rPr lang="en-GB" sz="2400" dirty="0" err="1">
                <a:solidFill>
                  <a:srgbClr val="FFFF00"/>
                </a:solidFill>
              </a:rPr>
              <a:t>história</a:t>
            </a:r>
            <a:r>
              <a:rPr lang="en-GB" sz="2400" dirty="0">
                <a:solidFill>
                  <a:srgbClr val="FFFF00"/>
                </a:solidFill>
              </a:rPr>
              <a:t> …</a:t>
            </a:r>
          </a:p>
        </p:txBody>
      </p:sp>
      <p:pic>
        <p:nvPicPr>
          <p:cNvPr id="1111052" name="Picture 12" descr="https://encrypted-tbn3.google.com/images?q=tbn:ANd9GcST98KZp-jTDeBiseG5SG6h1YNCDph6SLI1bnKEGxw2_cTxNFP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02078"/>
            <a:ext cx="6211213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34981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8913" y="2133600"/>
            <a:ext cx="3454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28913" y="2133600"/>
            <a:ext cx="3454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403350" y="476250"/>
            <a:ext cx="727233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spcBef>
                <a:spcPts val="112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pt-BR" sz="1800">
                <a:solidFill>
                  <a:srgbClr val="000000"/>
                </a:solidFill>
              </a:rPr>
              <a:t> </a:t>
            </a:r>
            <a:r>
              <a:rPr lang="en-GB" altLang="pt-BR" sz="1800" b="1">
                <a:solidFill>
                  <a:srgbClr val="000000"/>
                </a:solidFill>
              </a:rPr>
              <a:t>1900</a:t>
            </a:r>
            <a:r>
              <a:rPr lang="en-GB" altLang="pt-BR" sz="1800">
                <a:solidFill>
                  <a:srgbClr val="000000"/>
                </a:solidFill>
              </a:rPr>
              <a:t> Charles T.R. Wilson notou que eletroscópios perdem carga mesmo quando muito bem isolados</a:t>
            </a:r>
          </a:p>
        </p:txBody>
      </p:sp>
      <p:pic>
        <p:nvPicPr>
          <p:cNvPr id="8197" name="Picture 16" descr="wilso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0" y="268288"/>
            <a:ext cx="9525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039419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8913" y="2133600"/>
            <a:ext cx="3454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8913" y="2133600"/>
            <a:ext cx="3454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403350" y="476250"/>
            <a:ext cx="727233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spcBef>
                <a:spcPts val="112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pt-BR" sz="1800">
                <a:solidFill>
                  <a:srgbClr val="000000"/>
                </a:solidFill>
              </a:rPr>
              <a:t> </a:t>
            </a:r>
            <a:r>
              <a:rPr lang="en-GB" altLang="pt-BR" sz="1800" b="1">
                <a:solidFill>
                  <a:srgbClr val="000000"/>
                </a:solidFill>
              </a:rPr>
              <a:t>1900</a:t>
            </a:r>
            <a:r>
              <a:rPr lang="en-GB" altLang="pt-BR" sz="1800">
                <a:solidFill>
                  <a:srgbClr val="000000"/>
                </a:solidFill>
              </a:rPr>
              <a:t> Charles T.R. Wilson notou que eletroscópios perdem carga mesmo quando muito bem isolados</a:t>
            </a:r>
          </a:p>
        </p:txBody>
      </p:sp>
      <p:pic>
        <p:nvPicPr>
          <p:cNvPr id="9221" name="Picture 16" descr="wils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268288"/>
            <a:ext cx="9525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9511283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6" name="Text Box 6"/>
          <p:cNvSpPr txBox="1">
            <a:spLocks noChangeArrowheads="1"/>
          </p:cNvSpPr>
          <p:nvPr/>
        </p:nvSpPr>
        <p:spPr bwMode="auto">
          <a:xfrm>
            <a:off x="1619672" y="4509120"/>
            <a:ext cx="6481762" cy="925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000000"/>
                </a:solidFill>
                <a:cs typeface="+mn-cs"/>
              </a:rPr>
              <a:t> </a:t>
            </a:r>
            <a:r>
              <a:rPr lang="en-GB" sz="1800" dirty="0">
                <a:solidFill>
                  <a:srgbClr val="000000"/>
                </a:solidFill>
                <a:cs typeface="+mn-cs"/>
              </a:rPr>
              <a:t>E. Rutherford </a:t>
            </a:r>
            <a:r>
              <a:rPr lang="en-GB" sz="1800" dirty="0" err="1">
                <a:solidFill>
                  <a:srgbClr val="000000"/>
                </a:solidFill>
                <a:cs typeface="+mn-cs"/>
              </a:rPr>
              <a:t>teorizou</a:t>
            </a:r>
            <a:r>
              <a:rPr lang="en-GB" sz="1800" dirty="0">
                <a:solidFill>
                  <a:srgbClr val="000000"/>
                </a:solidFill>
                <a:cs typeface="+mn-cs"/>
              </a:rPr>
              <a:t> que a </a:t>
            </a:r>
            <a:r>
              <a:rPr lang="en-GB" sz="1800" dirty="0" err="1">
                <a:solidFill>
                  <a:srgbClr val="000000"/>
                </a:solidFill>
                <a:cs typeface="+mn-cs"/>
              </a:rPr>
              <a:t>maior</a:t>
            </a:r>
            <a:r>
              <a:rPr lang="en-GB" sz="1800" dirty="0">
                <a:solidFill>
                  <a:srgbClr val="000000"/>
                </a:solidFill>
                <a:cs typeface="+mn-cs"/>
              </a:rPr>
              <a:t> parte da </a:t>
            </a:r>
            <a:r>
              <a:rPr lang="en-GB" sz="1800" dirty="0" err="1">
                <a:solidFill>
                  <a:srgbClr val="000000"/>
                </a:solidFill>
                <a:cs typeface="+mn-cs"/>
              </a:rPr>
              <a:t>ionização</a:t>
            </a:r>
            <a:r>
              <a:rPr lang="en-GB" sz="1800" dirty="0">
                <a:solidFill>
                  <a:srgbClr val="000000"/>
                </a:solidFill>
                <a:cs typeface="+mn-cs"/>
              </a:rPr>
              <a:t> seria </a:t>
            </a:r>
            <a:r>
              <a:rPr lang="en-GB" sz="1800" dirty="0" err="1">
                <a:solidFill>
                  <a:srgbClr val="000000"/>
                </a:solidFill>
                <a:cs typeface="+mn-cs"/>
              </a:rPr>
              <a:t>devida</a:t>
            </a:r>
            <a:r>
              <a:rPr lang="en-GB" sz="1800" dirty="0">
                <a:solidFill>
                  <a:srgbClr val="000000"/>
                </a:solidFill>
                <a:cs typeface="+mn-cs"/>
              </a:rPr>
              <a:t> à </a:t>
            </a:r>
            <a:r>
              <a:rPr lang="en-GB" sz="1800" dirty="0" err="1">
                <a:solidFill>
                  <a:srgbClr val="000000"/>
                </a:solidFill>
                <a:cs typeface="+mn-cs"/>
              </a:rPr>
              <a:t>radiação</a:t>
            </a:r>
            <a:r>
              <a:rPr lang="en-GB" sz="1800" dirty="0">
                <a:solidFill>
                  <a:srgbClr val="000000"/>
                </a:solidFill>
                <a:cs typeface="+mn-cs"/>
              </a:rPr>
              <a:t> natural, mas </a:t>
            </a:r>
            <a:r>
              <a:rPr lang="en-GB" sz="1800" dirty="0" err="1">
                <a:solidFill>
                  <a:srgbClr val="000000"/>
                </a:solidFill>
                <a:cs typeface="+mn-cs"/>
              </a:rPr>
              <a:t>ess</a:t>
            </a:r>
            <a:r>
              <a:rPr lang="en-GB" dirty="0" err="1">
                <a:solidFill>
                  <a:srgbClr val="000000"/>
                </a:solidFill>
              </a:rPr>
              <a:t>a</a:t>
            </a:r>
            <a:r>
              <a:rPr lang="en-GB" sz="1800" dirty="0">
                <a:solidFill>
                  <a:srgbClr val="000000"/>
                </a:solidFill>
                <a:cs typeface="+mn-cs"/>
              </a:rPr>
              <a:t> </a:t>
            </a:r>
            <a:r>
              <a:rPr lang="en-GB" sz="1800" dirty="0" err="1">
                <a:solidFill>
                  <a:srgbClr val="000000"/>
                </a:solidFill>
                <a:cs typeface="+mn-cs"/>
              </a:rPr>
              <a:t>radiação</a:t>
            </a:r>
            <a:r>
              <a:rPr lang="en-GB" sz="1800" dirty="0">
                <a:solidFill>
                  <a:srgbClr val="000000"/>
                </a:solidFill>
                <a:cs typeface="+mn-cs"/>
              </a:rPr>
              <a:t> era </a:t>
            </a:r>
            <a:r>
              <a:rPr lang="en-GB" sz="1800" dirty="0" err="1">
                <a:solidFill>
                  <a:srgbClr val="000000"/>
                </a:solidFill>
                <a:cs typeface="+mn-cs"/>
              </a:rPr>
              <a:t>muito</a:t>
            </a:r>
            <a:r>
              <a:rPr lang="en-GB" sz="1800" dirty="0">
                <a:solidFill>
                  <a:srgbClr val="000000"/>
                </a:solidFill>
                <a:cs typeface="+mn-cs"/>
              </a:rPr>
              <a:t> </a:t>
            </a:r>
            <a:r>
              <a:rPr lang="en-GB" sz="1800" dirty="0" err="1">
                <a:solidFill>
                  <a:srgbClr val="000000"/>
                </a:solidFill>
                <a:cs typeface="+mn-cs"/>
              </a:rPr>
              <a:t>mais</a:t>
            </a:r>
            <a:r>
              <a:rPr lang="en-GB" sz="1800" dirty="0">
                <a:solidFill>
                  <a:srgbClr val="000000"/>
                </a:solidFill>
                <a:cs typeface="+mn-cs"/>
              </a:rPr>
              <a:t> </a:t>
            </a:r>
            <a:r>
              <a:rPr lang="en-GB" sz="1800" dirty="0" err="1">
                <a:solidFill>
                  <a:srgbClr val="000000"/>
                </a:solidFill>
                <a:cs typeface="+mn-cs"/>
              </a:rPr>
              <a:t>penetrante</a:t>
            </a:r>
            <a:r>
              <a:rPr lang="en-GB" dirty="0">
                <a:solidFill>
                  <a:srgbClr val="000000"/>
                </a:solidFill>
              </a:rPr>
              <a:t>.</a:t>
            </a:r>
            <a:endParaRPr lang="en-GB" sz="1800" dirty="0">
              <a:solidFill>
                <a:srgbClr val="000000"/>
              </a:solidFill>
              <a:cs typeface="+mn-cs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628775"/>
            <a:ext cx="1595437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9363" y="1628775"/>
            <a:ext cx="1595437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1620381" y="253634"/>
            <a:ext cx="7056016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eaLnBrk="0" hangingPunct="0">
              <a:spcBef>
                <a:spcPts val="112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pt-BR" sz="1800" dirty="0">
                <a:solidFill>
                  <a:srgbClr val="000000"/>
                </a:solidFill>
              </a:rPr>
              <a:t> </a:t>
            </a:r>
            <a:r>
              <a:rPr lang="en-GB" altLang="pt-BR" sz="1800" b="1" dirty="0">
                <a:solidFill>
                  <a:srgbClr val="000000"/>
                </a:solidFill>
              </a:rPr>
              <a:t>1900</a:t>
            </a:r>
            <a:r>
              <a:rPr lang="en-GB" altLang="pt-BR" sz="1800" dirty="0">
                <a:solidFill>
                  <a:srgbClr val="000000"/>
                </a:solidFill>
              </a:rPr>
              <a:t> Wilson </a:t>
            </a:r>
            <a:r>
              <a:rPr lang="en-GB" altLang="pt-BR" sz="1800" dirty="0" err="1">
                <a:solidFill>
                  <a:srgbClr val="000000"/>
                </a:solidFill>
              </a:rPr>
              <a:t>notou</a:t>
            </a:r>
            <a:r>
              <a:rPr lang="en-GB" altLang="pt-BR" sz="1800" dirty="0">
                <a:solidFill>
                  <a:srgbClr val="000000"/>
                </a:solidFill>
              </a:rPr>
              <a:t> que </a:t>
            </a:r>
            <a:r>
              <a:rPr lang="en-GB" altLang="pt-BR" sz="1800" dirty="0" err="1">
                <a:solidFill>
                  <a:srgbClr val="000000"/>
                </a:solidFill>
              </a:rPr>
              <a:t>eletroscópios</a:t>
            </a:r>
            <a:r>
              <a:rPr lang="en-GB" altLang="pt-BR" sz="1800" dirty="0">
                <a:solidFill>
                  <a:srgbClr val="000000"/>
                </a:solidFill>
              </a:rPr>
              <a:t> </a:t>
            </a:r>
            <a:r>
              <a:rPr lang="en-GB" altLang="pt-BR" sz="1800" dirty="0" err="1">
                <a:solidFill>
                  <a:srgbClr val="000000"/>
                </a:solidFill>
              </a:rPr>
              <a:t>perdem</a:t>
            </a:r>
            <a:r>
              <a:rPr lang="en-GB" altLang="pt-BR" sz="1800" dirty="0">
                <a:solidFill>
                  <a:srgbClr val="000000"/>
                </a:solidFill>
              </a:rPr>
              <a:t> </a:t>
            </a:r>
            <a:r>
              <a:rPr lang="en-GB" altLang="pt-BR" sz="1800" dirty="0" err="1">
                <a:solidFill>
                  <a:srgbClr val="000000"/>
                </a:solidFill>
              </a:rPr>
              <a:t>carga</a:t>
            </a:r>
            <a:r>
              <a:rPr lang="en-GB" altLang="pt-BR" sz="1800" dirty="0">
                <a:solidFill>
                  <a:srgbClr val="000000"/>
                </a:solidFill>
              </a:rPr>
              <a:t> </a:t>
            </a:r>
            <a:r>
              <a:rPr lang="en-GB" altLang="pt-BR" sz="1800" dirty="0" err="1">
                <a:solidFill>
                  <a:srgbClr val="000000"/>
                </a:solidFill>
              </a:rPr>
              <a:t>mesmo</a:t>
            </a:r>
            <a:r>
              <a:rPr lang="en-GB" altLang="pt-BR" sz="1800" dirty="0">
                <a:solidFill>
                  <a:srgbClr val="000000"/>
                </a:solidFill>
              </a:rPr>
              <a:t> </a:t>
            </a:r>
            <a:r>
              <a:rPr lang="en-GB" altLang="pt-BR" sz="1800" dirty="0" err="1">
                <a:solidFill>
                  <a:srgbClr val="000000"/>
                </a:solidFill>
              </a:rPr>
              <a:t>quando</a:t>
            </a:r>
            <a:r>
              <a:rPr lang="en-GB" altLang="pt-BR" sz="1800" dirty="0">
                <a:solidFill>
                  <a:srgbClr val="000000"/>
                </a:solidFill>
              </a:rPr>
              <a:t> </a:t>
            </a:r>
            <a:r>
              <a:rPr lang="en-GB" altLang="pt-BR" sz="1800" dirty="0" err="1">
                <a:solidFill>
                  <a:srgbClr val="000000"/>
                </a:solidFill>
              </a:rPr>
              <a:t>muito</a:t>
            </a:r>
            <a:r>
              <a:rPr lang="en-GB" altLang="pt-BR" sz="1800" dirty="0">
                <a:solidFill>
                  <a:srgbClr val="000000"/>
                </a:solidFill>
              </a:rPr>
              <a:t> </a:t>
            </a:r>
            <a:r>
              <a:rPr lang="en-GB" altLang="pt-BR" sz="1800" dirty="0" err="1">
                <a:solidFill>
                  <a:srgbClr val="000000"/>
                </a:solidFill>
              </a:rPr>
              <a:t>bem</a:t>
            </a:r>
            <a:r>
              <a:rPr lang="en-GB" altLang="pt-BR" sz="1800" dirty="0">
                <a:solidFill>
                  <a:srgbClr val="000000"/>
                </a:solidFill>
              </a:rPr>
              <a:t> </a:t>
            </a:r>
            <a:r>
              <a:rPr lang="en-GB" altLang="pt-BR" sz="1800" dirty="0" err="1">
                <a:solidFill>
                  <a:srgbClr val="000000"/>
                </a:solidFill>
              </a:rPr>
              <a:t>isolados</a:t>
            </a:r>
            <a:r>
              <a:rPr lang="en-GB" altLang="pt-BR" sz="18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10246" name="Picture 16" descr="wilso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4522" y="253634"/>
            <a:ext cx="1079500" cy="1522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rutherfor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522" y="4416038"/>
            <a:ext cx="1079500" cy="140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398F0B5-B336-FBA9-4968-F2F4AEA28305}"/>
              </a:ext>
            </a:extLst>
          </p:cNvPr>
          <p:cNvSpPr txBox="1"/>
          <p:nvPr/>
        </p:nvSpPr>
        <p:spPr>
          <a:xfrm>
            <a:off x="29200" y="1758026"/>
            <a:ext cx="18501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0" i="0" dirty="0">
                <a:effectLst/>
                <a:latin typeface="Times" panose="02020603050405020304" pitchFamily="18" charset="0"/>
                <a:cs typeface="Times" panose="02020603050405020304" pitchFamily="18" charset="0"/>
              </a:rPr>
              <a:t>Charles Thomson </a:t>
            </a:r>
            <a:br>
              <a:rPr lang="pt-BR" sz="1400" b="0" i="0" dirty="0">
                <a:effectLst/>
                <a:latin typeface="Times" panose="02020603050405020304" pitchFamily="18" charset="0"/>
                <a:cs typeface="Times" panose="02020603050405020304" pitchFamily="18" charset="0"/>
              </a:rPr>
            </a:br>
            <a:r>
              <a:rPr lang="pt-BR" sz="1400" b="0" i="0" dirty="0">
                <a:effectLst/>
                <a:latin typeface="Times" panose="02020603050405020304" pitchFamily="18" charset="0"/>
                <a:cs typeface="Times" panose="02020603050405020304" pitchFamily="18" charset="0"/>
              </a:rPr>
              <a:t>Rees Wilson</a:t>
            </a:r>
          </a:p>
          <a:p>
            <a:pPr algn="ctr"/>
            <a:r>
              <a:rPr lang="pt-BR" sz="1400" dirty="0">
                <a:latin typeface="Times" panose="02020603050405020304" pitchFamily="18" charset="0"/>
                <a:cs typeface="Times" panose="02020603050405020304" pitchFamily="18" charset="0"/>
              </a:rPr>
              <a:t>(1869-1959)</a:t>
            </a: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E25890FC-B85D-4C04-5806-14B676A92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00" y="5872141"/>
            <a:ext cx="17898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1400" i="0" dirty="0">
                <a:solidFill>
                  <a:srgbClr val="202122"/>
                </a:solidFill>
                <a:effectLst/>
                <a:cs typeface="Times New Roman" panose="02020603050405020304" pitchFamily="18" charset="0"/>
              </a:rPr>
              <a:t>Ernest Rutherford </a:t>
            </a:r>
            <a:br>
              <a:rPr lang="pt-BR" sz="1400" i="0" dirty="0">
                <a:solidFill>
                  <a:srgbClr val="202122"/>
                </a:solidFill>
                <a:effectLst/>
                <a:cs typeface="Times New Roman" panose="02020603050405020304" pitchFamily="18" charset="0"/>
              </a:rPr>
            </a:br>
            <a:r>
              <a:rPr lang="pt-BR" sz="1400" i="0" dirty="0">
                <a:solidFill>
                  <a:srgbClr val="202122"/>
                </a:solidFill>
                <a:effectLst/>
                <a:cs typeface="Times New Roman" panose="02020603050405020304" pitchFamily="18" charset="0"/>
              </a:rPr>
              <a:t>(</a:t>
            </a:r>
            <a:r>
              <a:rPr lang="pt-BR" sz="1400" i="0" u="none" strike="noStrike" dirty="0">
                <a:effectLst/>
                <a:cs typeface="Times New Roman" panose="02020603050405020304" pitchFamily="18" charset="0"/>
              </a:rPr>
              <a:t>1871</a:t>
            </a:r>
            <a:r>
              <a:rPr lang="pt-BR" sz="1400" i="0" dirty="0">
                <a:effectLst/>
                <a:cs typeface="Times New Roman" panose="02020603050405020304" pitchFamily="18" charset="0"/>
              </a:rPr>
              <a:t> - </a:t>
            </a:r>
            <a:r>
              <a:rPr lang="pt-BR" sz="1400" i="0" u="none" strike="noStrike" dirty="0">
                <a:effectLst/>
                <a:cs typeface="Times New Roman" panose="02020603050405020304" pitchFamily="18" charset="0"/>
              </a:rPr>
              <a:t>1937</a:t>
            </a:r>
            <a:r>
              <a:rPr lang="pt-BR" sz="1400" i="0" dirty="0">
                <a:solidFill>
                  <a:srgbClr val="202122"/>
                </a:solidFill>
                <a:effectLst/>
                <a:cs typeface="Times New Roman" panose="02020603050405020304" pitchFamily="18" charset="0"/>
              </a:rPr>
              <a:t>)</a:t>
            </a:r>
            <a:endParaRPr lang="pt-BR" sz="1400" dirty="0">
              <a:cs typeface="Times New Roman" panose="02020603050405020304" pitchFamily="18" charset="0"/>
            </a:endParaRPr>
          </a:p>
        </p:txBody>
      </p:sp>
      <p:grpSp>
        <p:nvGrpSpPr>
          <p:cNvPr id="4" name="Group 13">
            <a:extLst>
              <a:ext uri="{FF2B5EF4-FFF2-40B4-BE49-F238E27FC236}">
                <a16:creationId xmlns:a16="http://schemas.microsoft.com/office/drawing/2014/main" id="{3E3ACD3E-8FD7-693B-AA8D-229D758CF714}"/>
              </a:ext>
            </a:extLst>
          </p:cNvPr>
          <p:cNvGrpSpPr>
            <a:grpSpLocks/>
          </p:cNvGrpSpPr>
          <p:nvPr/>
        </p:nvGrpSpPr>
        <p:grpSpPr bwMode="auto">
          <a:xfrm>
            <a:off x="1819027" y="5668286"/>
            <a:ext cx="2373313" cy="727075"/>
            <a:chOff x="2064" y="1071"/>
            <a:chExt cx="1495" cy="458"/>
          </a:xfrm>
        </p:grpSpPr>
        <p:pic>
          <p:nvPicPr>
            <p:cNvPr id="5" name="Picture 8" descr="nobel_l">
              <a:extLst>
                <a:ext uri="{FF2B5EF4-FFF2-40B4-BE49-F238E27FC236}">
                  <a16:creationId xmlns:a16="http://schemas.microsoft.com/office/drawing/2014/main" id="{574A31BC-3CE5-91CB-C07E-61192D4E09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064" y="1071"/>
              <a:ext cx="409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9">
              <a:extLst>
                <a:ext uri="{FF2B5EF4-FFF2-40B4-BE49-F238E27FC236}">
                  <a16:creationId xmlns:a16="http://schemas.microsoft.com/office/drawing/2014/main" id="{FA46B32D-135C-5B3E-F51C-E7756B4B57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9" y="1298"/>
              <a:ext cx="111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800" b="1" dirty="0"/>
                <a:t>1908 </a:t>
              </a:r>
              <a:r>
                <a:rPr lang="pt-BR" sz="1800" dirty="0"/>
                <a:t>(Química)</a:t>
              </a:r>
            </a:p>
          </p:txBody>
        </p:sp>
      </p:grpSp>
      <p:grpSp>
        <p:nvGrpSpPr>
          <p:cNvPr id="8" name="Group 27">
            <a:extLst>
              <a:ext uri="{FF2B5EF4-FFF2-40B4-BE49-F238E27FC236}">
                <a16:creationId xmlns:a16="http://schemas.microsoft.com/office/drawing/2014/main" id="{03ADCE06-1DB2-DA3D-D2D1-0D2B2C67A075}"/>
              </a:ext>
            </a:extLst>
          </p:cNvPr>
          <p:cNvGrpSpPr>
            <a:grpSpLocks/>
          </p:cNvGrpSpPr>
          <p:nvPr/>
        </p:nvGrpSpPr>
        <p:grpSpPr bwMode="auto">
          <a:xfrm>
            <a:off x="440243" y="2545268"/>
            <a:ext cx="1228725" cy="1647825"/>
            <a:chOff x="4513" y="3385"/>
            <a:chExt cx="774" cy="1038"/>
          </a:xfrm>
        </p:grpSpPr>
        <p:pic>
          <p:nvPicPr>
            <p:cNvPr id="9" name="Picture 28" descr="nobel_l">
              <a:extLst>
                <a:ext uri="{FF2B5EF4-FFF2-40B4-BE49-F238E27FC236}">
                  <a16:creationId xmlns:a16="http://schemas.microsoft.com/office/drawing/2014/main" id="{889457EA-CA75-42A4-5C24-13E565FDA6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513" y="3385"/>
              <a:ext cx="387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 Box 29">
              <a:extLst>
                <a:ext uri="{FF2B5EF4-FFF2-40B4-BE49-F238E27FC236}">
                  <a16:creationId xmlns:a16="http://schemas.microsoft.com/office/drawing/2014/main" id="{E616CF11-CED7-8767-014A-809DD8C53B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7" y="3846"/>
              <a:ext cx="770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800" b="1" dirty="0"/>
                <a:t>1927 </a:t>
              </a:r>
              <a:r>
                <a:rPr lang="pt-BR" sz="1800" dirty="0"/>
                <a:t>(Wilson &amp; Compton)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6823274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9"/>
          <p:cNvSpPr txBox="1">
            <a:spLocks noChangeArrowheads="1"/>
          </p:cNvSpPr>
          <p:nvPr/>
        </p:nvSpPr>
        <p:spPr bwMode="auto">
          <a:xfrm>
            <a:off x="657225" y="333375"/>
            <a:ext cx="828040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pt-BR" sz="1800" b="1">
                <a:solidFill>
                  <a:srgbClr val="000000"/>
                </a:solidFill>
              </a:rPr>
              <a:t> 1910 </a:t>
            </a:r>
            <a:r>
              <a:rPr lang="en-GB" altLang="pt-BR" sz="1800">
                <a:solidFill>
                  <a:srgbClr val="000000"/>
                </a:solidFill>
              </a:rPr>
              <a:t>Theodor Wulf  mediu uma queda de 22,25 ions/cm</a:t>
            </a:r>
            <a:r>
              <a:rPr lang="en-GB" altLang="pt-BR" sz="1800" baseline="30000">
                <a:solidFill>
                  <a:srgbClr val="000000"/>
                </a:solidFill>
              </a:rPr>
              <a:t>3 </a:t>
            </a:r>
            <a:r>
              <a:rPr lang="en-GB" altLang="pt-BR" sz="1800">
                <a:solidFill>
                  <a:srgbClr val="000000"/>
                </a:solidFill>
              </a:rPr>
              <a:t>s (~ ao nível do mar) para 15,7 ions/cm</a:t>
            </a:r>
            <a:r>
              <a:rPr lang="en-GB" altLang="pt-BR" sz="1800" baseline="30000">
                <a:solidFill>
                  <a:srgbClr val="000000"/>
                </a:solidFill>
              </a:rPr>
              <a:t>3 </a:t>
            </a:r>
            <a:r>
              <a:rPr lang="en-GB" altLang="pt-BR" sz="1800">
                <a:solidFill>
                  <a:srgbClr val="000000"/>
                </a:solidFill>
              </a:rPr>
              <a:t>s, no topo da Torre Eiffel (330 m), mas deveria ter caído à metade em 80 m;</a:t>
            </a:r>
          </a:p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pt-BR" sz="1800">
              <a:solidFill>
                <a:srgbClr val="000000"/>
              </a:solidFill>
            </a:endParaRPr>
          </a:p>
          <a:p>
            <a:pPr eaLnBrk="0" hangingPunct="0">
              <a:spcBef>
                <a:spcPts val="1125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pt-BR" sz="1800">
              <a:solidFill>
                <a:srgbClr val="000000"/>
              </a:solidFill>
            </a:endParaRP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4075" y="1616075"/>
            <a:ext cx="7896225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34785591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5413" y="1766888"/>
            <a:ext cx="2398712" cy="362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 Box 8"/>
          <p:cNvSpPr txBox="1">
            <a:spLocks noChangeArrowheads="1"/>
          </p:cNvSpPr>
          <p:nvPr/>
        </p:nvSpPr>
        <p:spPr bwMode="auto">
          <a:xfrm>
            <a:off x="2760663" y="5421313"/>
            <a:ext cx="4803775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spcBef>
                <a:spcPts val="875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pt-BR" sz="1400">
                <a:solidFill>
                  <a:srgbClr val="000000"/>
                </a:solidFill>
              </a:rPr>
              <a:t>Victor F. Hess (1912).</a:t>
            </a:r>
          </a:p>
        </p:txBody>
      </p:sp>
      <p:sp>
        <p:nvSpPr>
          <p:cNvPr id="12293" name="Text Box 9"/>
          <p:cNvSpPr txBox="1">
            <a:spLocks noChangeArrowheads="1"/>
          </p:cNvSpPr>
          <p:nvPr/>
        </p:nvSpPr>
        <p:spPr bwMode="auto">
          <a:xfrm>
            <a:off x="1187450" y="404813"/>
            <a:ext cx="76327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 eaLnBrk="0" hangingPunct="0">
              <a:spcBef>
                <a:spcPts val="1125"/>
              </a:spcBef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pt-BR" sz="1800" b="1" dirty="0">
                <a:solidFill>
                  <a:srgbClr val="000000"/>
                </a:solidFill>
              </a:rPr>
              <a:t>1912</a:t>
            </a:r>
            <a:r>
              <a:rPr lang="en-GB" altLang="pt-BR" sz="1800" dirty="0">
                <a:solidFill>
                  <a:srgbClr val="000000"/>
                </a:solidFill>
              </a:rPr>
              <a:t> Victor Hess </a:t>
            </a:r>
            <a:r>
              <a:rPr lang="en-GB" altLang="pt-BR" sz="1800" dirty="0" err="1">
                <a:solidFill>
                  <a:srgbClr val="000000"/>
                </a:solidFill>
              </a:rPr>
              <a:t>subiu</a:t>
            </a:r>
            <a:r>
              <a:rPr lang="en-GB" altLang="pt-BR" sz="1800" dirty="0">
                <a:solidFill>
                  <a:srgbClr val="000000"/>
                </a:solidFill>
              </a:rPr>
              <a:t> num </a:t>
            </a:r>
            <a:r>
              <a:rPr lang="en-GB" altLang="pt-BR" sz="1800" dirty="0" err="1">
                <a:solidFill>
                  <a:srgbClr val="000000"/>
                </a:solidFill>
              </a:rPr>
              <a:t>balão</a:t>
            </a:r>
            <a:r>
              <a:rPr lang="en-GB" altLang="pt-BR" sz="1800" dirty="0">
                <a:solidFill>
                  <a:srgbClr val="000000"/>
                </a:solidFill>
              </a:rPr>
              <a:t> a 5 km e </a:t>
            </a:r>
            <a:r>
              <a:rPr lang="en-GB" altLang="pt-BR" sz="1800" dirty="0" err="1">
                <a:solidFill>
                  <a:srgbClr val="000000"/>
                </a:solidFill>
              </a:rPr>
              <a:t>mediu</a:t>
            </a:r>
            <a:r>
              <a:rPr lang="en-GB" altLang="pt-BR" sz="1800" dirty="0">
                <a:solidFill>
                  <a:srgbClr val="000000"/>
                </a:solidFill>
              </a:rPr>
              <a:t> um </a:t>
            </a:r>
            <a:r>
              <a:rPr lang="en-GB" altLang="pt-BR" sz="1800" u="sng" dirty="0" err="1">
                <a:solidFill>
                  <a:srgbClr val="000000"/>
                </a:solidFill>
              </a:rPr>
              <a:t>aumento</a:t>
            </a:r>
            <a:r>
              <a:rPr lang="en-GB" altLang="pt-BR" sz="1800" dirty="0">
                <a:solidFill>
                  <a:srgbClr val="000000"/>
                </a:solidFill>
              </a:rPr>
              <a:t> </a:t>
            </a:r>
            <a:r>
              <a:rPr lang="en-GB" altLang="pt-BR" sz="1800" dirty="0" err="1">
                <a:solidFill>
                  <a:srgbClr val="000000"/>
                </a:solidFill>
              </a:rPr>
              <a:t>na</a:t>
            </a:r>
            <a:r>
              <a:rPr lang="en-GB" altLang="pt-BR" sz="1800" dirty="0">
                <a:solidFill>
                  <a:srgbClr val="000000"/>
                </a:solidFill>
              </a:rPr>
              <a:t> </a:t>
            </a:r>
            <a:r>
              <a:rPr lang="en-GB" altLang="pt-BR" sz="1800" dirty="0" err="1">
                <a:solidFill>
                  <a:srgbClr val="000000"/>
                </a:solidFill>
              </a:rPr>
              <a:t>ionização</a:t>
            </a:r>
            <a:r>
              <a:rPr lang="en-GB" altLang="pt-BR" sz="1800" dirty="0">
                <a:solidFill>
                  <a:srgbClr val="000000"/>
                </a:solidFill>
              </a:rPr>
              <a:t> (4 x </a:t>
            </a:r>
            <a:r>
              <a:rPr lang="en-GB" altLang="pt-BR" sz="1800" dirty="0" err="1">
                <a:solidFill>
                  <a:srgbClr val="000000"/>
                </a:solidFill>
              </a:rPr>
              <a:t>mais</a:t>
            </a:r>
            <a:r>
              <a:rPr lang="en-GB" altLang="pt-BR" sz="1800" dirty="0">
                <a:solidFill>
                  <a:srgbClr val="000000"/>
                </a:solidFill>
              </a:rPr>
              <a:t> </a:t>
            </a:r>
            <a:r>
              <a:rPr lang="en-GB" altLang="pt-BR" sz="1800" dirty="0" err="1">
                <a:solidFill>
                  <a:srgbClr val="000000"/>
                </a:solidFill>
              </a:rPr>
              <a:t>descargas</a:t>
            </a:r>
            <a:r>
              <a:rPr lang="en-GB" altLang="pt-BR" sz="1800" dirty="0">
                <a:solidFill>
                  <a:srgbClr val="000000"/>
                </a:solidFill>
              </a:rPr>
              <a:t> a 4880 m): </a:t>
            </a:r>
            <a:r>
              <a:rPr lang="en-GB" altLang="pt-BR" sz="1800" dirty="0" err="1">
                <a:solidFill>
                  <a:srgbClr val="000000"/>
                </a:solidFill>
              </a:rPr>
              <a:t>deve</a:t>
            </a:r>
            <a:r>
              <a:rPr lang="en-GB" altLang="pt-BR" sz="1800" dirty="0">
                <a:solidFill>
                  <a:srgbClr val="000000"/>
                </a:solidFill>
              </a:rPr>
              <a:t> haver </a:t>
            </a:r>
            <a:r>
              <a:rPr lang="en-GB" altLang="pt-BR" sz="1800" dirty="0" err="1">
                <a:solidFill>
                  <a:srgbClr val="000000"/>
                </a:solidFill>
              </a:rPr>
              <a:t>uma</a:t>
            </a:r>
            <a:r>
              <a:rPr lang="en-GB" altLang="pt-BR" sz="1800" dirty="0">
                <a:solidFill>
                  <a:srgbClr val="000000"/>
                </a:solidFill>
              </a:rPr>
              <a:t> </a:t>
            </a:r>
            <a:r>
              <a:rPr lang="en-GB" altLang="pt-BR" sz="1800" dirty="0" err="1">
                <a:solidFill>
                  <a:srgbClr val="000000"/>
                </a:solidFill>
              </a:rPr>
              <a:t>radiação</a:t>
            </a:r>
            <a:r>
              <a:rPr lang="en-GB" altLang="pt-BR" sz="1800" dirty="0">
                <a:solidFill>
                  <a:srgbClr val="000000"/>
                </a:solidFill>
              </a:rPr>
              <a:t> de </a:t>
            </a:r>
            <a:r>
              <a:rPr lang="en-GB" altLang="pt-BR" sz="1800" dirty="0" err="1">
                <a:solidFill>
                  <a:srgbClr val="000000"/>
                </a:solidFill>
              </a:rPr>
              <a:t>origem</a:t>
            </a:r>
            <a:r>
              <a:rPr lang="en-GB" altLang="pt-BR" sz="1800" dirty="0">
                <a:solidFill>
                  <a:srgbClr val="000000"/>
                </a:solidFill>
              </a:rPr>
              <a:t> </a:t>
            </a:r>
            <a:r>
              <a:rPr lang="en-GB" altLang="pt-BR" sz="1800" dirty="0" err="1">
                <a:solidFill>
                  <a:srgbClr val="000000"/>
                </a:solidFill>
              </a:rPr>
              <a:t>cósmica</a:t>
            </a:r>
            <a:r>
              <a:rPr lang="en-GB" altLang="pt-BR" sz="1800" dirty="0">
                <a:solidFill>
                  <a:srgbClr val="000000"/>
                </a:solidFill>
              </a:rPr>
              <a:t> </a:t>
            </a:r>
            <a:r>
              <a:rPr lang="en-GB" altLang="pt-BR" sz="1800" dirty="0" err="1">
                <a:solidFill>
                  <a:srgbClr val="000000"/>
                </a:solidFill>
              </a:rPr>
              <a:t>ionizando</a:t>
            </a:r>
            <a:r>
              <a:rPr lang="en-GB" altLang="pt-BR" sz="1800" dirty="0">
                <a:solidFill>
                  <a:srgbClr val="000000"/>
                </a:solidFill>
              </a:rPr>
              <a:t> a </a:t>
            </a:r>
            <a:r>
              <a:rPr lang="en-GB" altLang="pt-BR" sz="1800" dirty="0" err="1">
                <a:solidFill>
                  <a:srgbClr val="000000"/>
                </a:solidFill>
              </a:rPr>
              <a:t>atmosfera</a:t>
            </a:r>
            <a:r>
              <a:rPr lang="en-GB" altLang="pt-BR" dirty="0">
                <a:solidFill>
                  <a:srgbClr val="000000"/>
                </a:solidFill>
              </a:rPr>
              <a:t>.</a:t>
            </a:r>
            <a:r>
              <a:rPr lang="en-GB" altLang="pt-BR" sz="1800" dirty="0">
                <a:solidFill>
                  <a:srgbClr val="000000"/>
                </a:solidFill>
              </a:rPr>
              <a:t>  </a:t>
            </a:r>
          </a:p>
          <a:p>
            <a:pPr eaLnBrk="0" hangingPunct="0">
              <a:spcBef>
                <a:spcPts val="1125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pt-BR" sz="1800" dirty="0">
              <a:solidFill>
                <a:srgbClr val="000000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14400" y="4557977"/>
            <a:ext cx="2137036" cy="831586"/>
            <a:chOff x="3016" y="1570"/>
            <a:chExt cx="1479" cy="583"/>
          </a:xfrm>
        </p:grpSpPr>
        <p:pic>
          <p:nvPicPr>
            <p:cNvPr id="12295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16" y="1570"/>
              <a:ext cx="387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6" name="Text Box 4"/>
            <p:cNvSpPr txBox="1">
              <a:spLocks noChangeArrowheads="1"/>
            </p:cNvSpPr>
            <p:nvPr/>
          </p:nvSpPr>
          <p:spPr bwMode="auto">
            <a:xfrm>
              <a:off x="3379" y="1698"/>
              <a:ext cx="1116" cy="4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0000" tIns="46800" rIns="90000" bIns="46800">
              <a:spAutoFit/>
            </a:bodyPr>
            <a:lstStyle/>
            <a:p>
              <a:pPr eaLnBrk="0" hangingPunct="0">
                <a:spcBef>
                  <a:spcPts val="1125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pt-BR" sz="1800" b="1" dirty="0">
                  <a:solidFill>
                    <a:schemeClr val="tx1"/>
                  </a:solidFill>
                </a:rPr>
                <a:t>1936 </a:t>
              </a:r>
              <a:r>
                <a:rPr lang="en-GB" altLang="pt-BR" sz="1800" dirty="0">
                  <a:solidFill>
                    <a:schemeClr val="tx1"/>
                  </a:solidFill>
                </a:rPr>
                <a:t>(Hess &amp; Anderson)</a:t>
              </a:r>
            </a:p>
          </p:txBody>
        </p:sp>
      </p:grpSp>
      <p:pic>
        <p:nvPicPr>
          <p:cNvPr id="9" name="Picture 2" descr="Hess's_Flight_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5292080" y="1772816"/>
            <a:ext cx="2278162" cy="357288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FD10D36-05BB-38C2-045D-83DE07F51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80" y="1772180"/>
            <a:ext cx="1410501" cy="1995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EE03D0A-554C-BC36-B8CB-E53446E870EA}"/>
              </a:ext>
            </a:extLst>
          </p:cNvPr>
          <p:cNvSpPr txBox="1"/>
          <p:nvPr/>
        </p:nvSpPr>
        <p:spPr>
          <a:xfrm>
            <a:off x="588759" y="3724367"/>
            <a:ext cx="1850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Victor Franz Hess (1883-1964)</a:t>
            </a:r>
          </a:p>
        </p:txBody>
      </p:sp>
    </p:spTree>
    <p:extLst>
      <p:ext uri="{BB962C8B-B14F-4D97-AF65-F5344CB8AC3E}">
        <p14:creationId xmlns:p14="http://schemas.microsoft.com/office/powerpoint/2010/main" val="1655658248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00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22657"/>
            <a:ext cx="8812873" cy="4682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3084671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538162" y="510597"/>
            <a:ext cx="5533081" cy="1902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dirty="0">
                <a:solidFill>
                  <a:srgbClr val="000000"/>
                </a:solidFill>
              </a:rPr>
              <a:t>Victor F. Hess called them ”</a:t>
            </a:r>
            <a:r>
              <a:rPr lang="en-GB" sz="1800" i="1" dirty="0">
                <a:solidFill>
                  <a:srgbClr val="000000"/>
                </a:solidFill>
              </a:rPr>
              <a:t>ultra-gamma radiation</a:t>
            </a:r>
            <a:r>
              <a:rPr lang="en-GB" sz="1800" dirty="0">
                <a:solidFill>
                  <a:srgbClr val="000000"/>
                </a:solidFill>
              </a:rPr>
              <a:t>”;</a:t>
            </a:r>
          </a:p>
          <a:p>
            <a:pPr>
              <a:spcBef>
                <a:spcPts val="112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Egon</a:t>
            </a:r>
            <a:r>
              <a:rPr lang="en-GB" dirty="0">
                <a:solidFill>
                  <a:srgbClr val="000000"/>
                </a:solidFill>
              </a:rPr>
              <a:t> von </a:t>
            </a:r>
            <a:r>
              <a:rPr lang="en-GB" dirty="0" err="1">
                <a:solidFill>
                  <a:srgbClr val="000000"/>
                </a:solidFill>
              </a:rPr>
              <a:t>Schweidler</a:t>
            </a:r>
            <a:r>
              <a:rPr lang="en-GB" dirty="0">
                <a:solidFill>
                  <a:srgbClr val="000000"/>
                </a:solidFill>
              </a:rPr>
              <a:t> called them ”Hess rays”</a:t>
            </a:r>
            <a:endParaRPr lang="en-GB" sz="1800" dirty="0">
              <a:solidFill>
                <a:srgbClr val="000000"/>
              </a:solidFill>
            </a:endParaRPr>
          </a:p>
          <a:p>
            <a:pPr>
              <a:spcBef>
                <a:spcPts val="112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800" dirty="0">
                <a:solidFill>
                  <a:srgbClr val="000000"/>
                </a:solidFill>
              </a:rPr>
              <a:t> Werner H. G. </a:t>
            </a:r>
            <a:r>
              <a:rPr lang="en-GB" sz="1800" dirty="0" err="1">
                <a:solidFill>
                  <a:srgbClr val="000000"/>
                </a:solidFill>
              </a:rPr>
              <a:t>Kolhörster</a:t>
            </a:r>
            <a:r>
              <a:rPr lang="en-GB" sz="1800" dirty="0">
                <a:solidFill>
                  <a:srgbClr val="000000"/>
                </a:solidFill>
              </a:rPr>
              <a:t> called them ”</a:t>
            </a:r>
            <a:r>
              <a:rPr lang="en-GB" sz="1800" i="1" dirty="0" err="1">
                <a:solidFill>
                  <a:srgbClr val="000000"/>
                </a:solidFill>
              </a:rPr>
              <a:t>Höhenstrahlung</a:t>
            </a:r>
            <a:r>
              <a:rPr lang="en-GB" sz="1800" dirty="0">
                <a:solidFill>
                  <a:srgbClr val="000000"/>
                </a:solidFill>
              </a:rPr>
              <a:t>”</a:t>
            </a:r>
            <a:r>
              <a:rPr lang="en-GB" dirty="0">
                <a:solidFill>
                  <a:srgbClr val="000000"/>
                </a:solidFill>
              </a:rPr>
              <a:t> (altitude radiation)</a:t>
            </a:r>
            <a:r>
              <a:rPr lang="en-GB" sz="1800" dirty="0">
                <a:solidFill>
                  <a:srgbClr val="000000"/>
                </a:solidFill>
              </a:rPr>
              <a:t>;</a:t>
            </a:r>
          </a:p>
          <a:p>
            <a:pPr>
              <a:spcBef>
                <a:spcPts val="1125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>
                <a:solidFill>
                  <a:srgbClr val="000000"/>
                </a:solidFill>
              </a:rPr>
              <a:t> R.A. Millikan coined the term ”</a:t>
            </a:r>
            <a:r>
              <a:rPr lang="en-GB" i="1" dirty="0">
                <a:solidFill>
                  <a:srgbClr val="000000"/>
                </a:solidFill>
              </a:rPr>
              <a:t>cosmic rays</a:t>
            </a:r>
            <a:r>
              <a:rPr lang="en-GB" dirty="0">
                <a:solidFill>
                  <a:srgbClr val="000000"/>
                </a:solidFill>
              </a:rPr>
              <a:t>”.</a:t>
            </a:r>
            <a:endParaRPr lang="en-GB" sz="1800" dirty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70463" y="636770"/>
            <a:ext cx="1334233" cy="1881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7188293" y="3260656"/>
            <a:ext cx="1833561" cy="608013"/>
            <a:chOff x="1066" y="300"/>
            <a:chExt cx="1155" cy="383"/>
          </a:xfrm>
        </p:grpSpPr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66" y="300"/>
              <a:ext cx="409" cy="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451" y="507"/>
              <a:ext cx="770" cy="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0000" tIns="46800" rIns="90000" bIns="46800">
              <a:spAutoFit/>
            </a:bodyPr>
            <a:lstStyle/>
            <a:p>
              <a:pPr eaLnBrk="0" hangingPunct="0">
                <a:spcBef>
                  <a:spcPts val="1125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pt-BR" sz="1200" b="1" dirty="0">
                  <a:solidFill>
                    <a:srgbClr val="000000"/>
                  </a:solidFill>
                </a:rPr>
                <a:t>1923 Millikan</a:t>
              </a:r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E4E6858B-060D-16EF-0546-26D18C91D50C}"/>
              </a:ext>
            </a:extLst>
          </p:cNvPr>
          <p:cNvSpPr txBox="1"/>
          <p:nvPr/>
        </p:nvSpPr>
        <p:spPr>
          <a:xfrm>
            <a:off x="6660231" y="2591476"/>
            <a:ext cx="24777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dirty="0"/>
              <a:t>Robert Andrews </a:t>
            </a:r>
            <a:r>
              <a:rPr lang="pt-BR" sz="1400" dirty="0" err="1"/>
              <a:t>Millikan</a:t>
            </a:r>
            <a:r>
              <a:rPr lang="pt-BR" sz="1400" dirty="0"/>
              <a:t> </a:t>
            </a:r>
            <a:br>
              <a:rPr lang="pt-BR" sz="1400" dirty="0"/>
            </a:br>
            <a:r>
              <a:rPr lang="pt-BR" sz="1400" dirty="0">
                <a:effectLst/>
              </a:rPr>
              <a:t>(1868 - 1953)</a:t>
            </a:r>
            <a:endParaRPr lang="pt-BR" sz="14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F1BD5D3-CC80-F85F-BDF7-3E7E62C4D07E}"/>
              </a:ext>
            </a:extLst>
          </p:cNvPr>
          <p:cNvSpPr txBox="1"/>
          <p:nvPr/>
        </p:nvSpPr>
        <p:spPr>
          <a:xfrm>
            <a:off x="2338363" y="6002124"/>
            <a:ext cx="4249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“Birth cry” of created atoms. </a:t>
            </a:r>
            <a:br>
              <a:rPr lang="en-US" sz="1400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</a:br>
            <a:r>
              <a:rPr lang="en-US" sz="1400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The New York Times, 23rd November </a:t>
            </a:r>
            <a:r>
              <a:rPr lang="en-US" sz="1400" b="1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1925</a:t>
            </a:r>
            <a:r>
              <a:rPr lang="en-US" sz="1400" b="0" i="0" dirty="0">
                <a:solidFill>
                  <a:srgbClr val="222222"/>
                </a:solidFill>
                <a:effectLst/>
                <a:latin typeface="Merriweather" panose="020F0502020204030204" pitchFamily="2" charset="0"/>
              </a:rPr>
              <a:t>.</a:t>
            </a:r>
            <a:endParaRPr lang="pt-BR" sz="1400" dirty="0"/>
          </a:p>
        </p:txBody>
      </p:sp>
      <p:pic>
        <p:nvPicPr>
          <p:cNvPr id="1115138" name="Picture 2" descr="http://bibliotecadigital.ilce.edu.mx/sites/ciencia/volumen3/ciencia3/108/img/108_22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708920"/>
            <a:ext cx="4249863" cy="320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318353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91545C-9944-69B1-30E4-68AA54B87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8F36DD6E-1D9F-99E8-BD0F-DCAC60A2B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8779" y="1412850"/>
            <a:ext cx="7296150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spcBef>
                <a:spcPts val="1125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pt-BR" sz="1800" b="1" dirty="0">
                <a:solidFill>
                  <a:srgbClr val="000000"/>
                </a:solidFill>
              </a:rPr>
              <a:t>1925</a:t>
            </a:r>
            <a:r>
              <a:rPr lang="en-GB" altLang="pt-BR" sz="1800" dirty="0">
                <a:solidFill>
                  <a:srgbClr val="000000"/>
                </a:solidFill>
              </a:rPr>
              <a:t> R. Millikan </a:t>
            </a:r>
            <a:r>
              <a:rPr lang="en-GB" altLang="pt-BR" sz="1800" dirty="0" err="1">
                <a:solidFill>
                  <a:srgbClr val="000000"/>
                </a:solidFill>
              </a:rPr>
              <a:t>batizou</a:t>
            </a:r>
            <a:r>
              <a:rPr lang="en-GB" altLang="pt-BR" sz="1800" dirty="0">
                <a:solidFill>
                  <a:srgbClr val="000000"/>
                </a:solidFill>
              </a:rPr>
              <a:t> a “ultra-</a:t>
            </a:r>
            <a:r>
              <a:rPr lang="en-GB" altLang="pt-BR" sz="1800" dirty="0" err="1">
                <a:solidFill>
                  <a:srgbClr val="000000"/>
                </a:solidFill>
              </a:rPr>
              <a:t>radiação</a:t>
            </a:r>
            <a:r>
              <a:rPr lang="en-GB" altLang="pt-BR" sz="1800" dirty="0">
                <a:solidFill>
                  <a:srgbClr val="000000"/>
                </a:solidFill>
              </a:rPr>
              <a:t> </a:t>
            </a:r>
            <a:r>
              <a:rPr lang="en-GB" altLang="pt-BR" sz="1800" dirty="0">
                <a:solidFill>
                  <a:srgbClr val="000000"/>
                </a:solidFill>
                <a:latin typeface="Symbol" pitchFamily="18" charset="2"/>
              </a:rPr>
              <a:t> </a:t>
            </a:r>
            <a:r>
              <a:rPr lang="en-GB" altLang="pt-BR" sz="1800" dirty="0">
                <a:solidFill>
                  <a:srgbClr val="000000"/>
                </a:solidFill>
              </a:rPr>
              <a:t>de Hess” de </a:t>
            </a:r>
            <a:br>
              <a:rPr lang="en-GB" altLang="pt-BR" dirty="0">
                <a:solidFill>
                  <a:srgbClr val="000000"/>
                </a:solidFill>
              </a:rPr>
            </a:br>
            <a:r>
              <a:rPr lang="en-GB" altLang="pt-BR" sz="1800" i="1" dirty="0" err="1">
                <a:solidFill>
                  <a:srgbClr val="000000"/>
                </a:solidFill>
              </a:rPr>
              <a:t>raios</a:t>
            </a:r>
            <a:r>
              <a:rPr lang="en-GB" altLang="pt-BR" sz="1800" i="1" dirty="0">
                <a:solidFill>
                  <a:srgbClr val="000000"/>
                </a:solidFill>
              </a:rPr>
              <a:t> </a:t>
            </a:r>
            <a:r>
              <a:rPr lang="en-GB" altLang="pt-BR" sz="1800" i="1" dirty="0" err="1">
                <a:solidFill>
                  <a:srgbClr val="000000"/>
                </a:solidFill>
              </a:rPr>
              <a:t>cósmicos</a:t>
            </a:r>
            <a:r>
              <a:rPr lang="en-GB" altLang="pt-BR" sz="18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13315" name="Picture 3">
            <a:extLst>
              <a:ext uri="{FF2B5EF4-FFF2-40B4-BE49-F238E27FC236}">
                <a16:creationId xmlns:a16="http://schemas.microsoft.com/office/drawing/2014/main" id="{365AA341-8D07-E226-646F-7BB72FC8A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0716" y="549250"/>
            <a:ext cx="9525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5138" name="Picture 2" descr="http://bibliotecadigital.ilce.edu.mx/sites/ciencia/volumen3/ciencia3/108/img/108_22.gif">
            <a:extLst>
              <a:ext uri="{FF2B5EF4-FFF2-40B4-BE49-F238E27FC236}">
                <a16:creationId xmlns:a16="http://schemas.microsoft.com/office/drawing/2014/main" id="{3DEF49C3-878E-9BB2-4CB6-63ADBF835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16" y="2780928"/>
            <a:ext cx="31527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5140" name="Picture 4" descr="http://bibliotecadigital.ilce.edu.mx/sites/ciencia/volumen3/ciencia3/108/img/108_24.gif">
            <a:extLst>
              <a:ext uri="{FF2B5EF4-FFF2-40B4-BE49-F238E27FC236}">
                <a16:creationId xmlns:a16="http://schemas.microsoft.com/office/drawing/2014/main" id="{9BCD4A18-CE0D-5F5A-E7BB-CD5DFB57B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692" y="4365104"/>
            <a:ext cx="4857750" cy="229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2">
            <a:extLst>
              <a:ext uri="{FF2B5EF4-FFF2-40B4-BE49-F238E27FC236}">
                <a16:creationId xmlns:a16="http://schemas.microsoft.com/office/drawing/2014/main" id="{D78B1A2E-085E-11F6-72F7-03C60303C9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984" y="3785795"/>
            <a:ext cx="2967095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eaLnBrk="0" hangingPunct="0">
              <a:spcBef>
                <a:spcPts val="1125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pt-BR" sz="1800" b="1" dirty="0">
                <a:solidFill>
                  <a:srgbClr val="000000"/>
                </a:solidFill>
              </a:rPr>
              <a:t>1920s - 1930</a:t>
            </a:r>
            <a:r>
              <a:rPr lang="en-GB" altLang="pt-BR" sz="1800" dirty="0">
                <a:solidFill>
                  <a:srgbClr val="000000"/>
                </a:solidFill>
              </a:rPr>
              <a:t> E. </a:t>
            </a:r>
            <a:r>
              <a:rPr lang="en-GB" altLang="pt-BR" sz="1800" dirty="0" err="1">
                <a:solidFill>
                  <a:srgbClr val="000000"/>
                </a:solidFill>
              </a:rPr>
              <a:t>Regener</a:t>
            </a:r>
            <a:r>
              <a:rPr lang="en-GB" altLang="pt-BR" sz="1800" dirty="0">
                <a:solidFill>
                  <a:srgbClr val="000000"/>
                </a:solidFill>
              </a:rPr>
              <a:t>:</a:t>
            </a:r>
          </a:p>
        </p:txBody>
      </p:sp>
      <p:pic>
        <p:nvPicPr>
          <p:cNvPr id="1115142" name="Picture 6" descr="Erich Regener.jpg">
            <a:extLst>
              <a:ext uri="{FF2B5EF4-FFF2-40B4-BE49-F238E27FC236}">
                <a16:creationId xmlns:a16="http://schemas.microsoft.com/office/drawing/2014/main" id="{0333794E-76AB-1F7E-F17A-E367293FE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500682"/>
            <a:ext cx="10477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840597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23528" y="1916832"/>
            <a:ext cx="8713664" cy="1873251"/>
            <a:chOff x="48" y="300"/>
            <a:chExt cx="5554" cy="1180"/>
          </a:xfrm>
        </p:grpSpPr>
        <p:sp>
          <p:nvSpPr>
            <p:cNvPr id="10253" name="Text Box 3"/>
            <p:cNvSpPr txBox="1">
              <a:spLocks noChangeArrowheads="1"/>
            </p:cNvSpPr>
            <p:nvPr/>
          </p:nvSpPr>
          <p:spPr bwMode="auto">
            <a:xfrm>
              <a:off x="1701" y="300"/>
              <a:ext cx="3901" cy="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10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600" dirty="0">
                  <a:solidFill>
                    <a:srgbClr val="000000"/>
                  </a:solidFill>
                </a:rPr>
                <a:t> </a:t>
              </a:r>
              <a:r>
                <a:rPr lang="en-GB" sz="1600" b="1" dirty="0">
                  <a:solidFill>
                    <a:srgbClr val="000000"/>
                  </a:solidFill>
                </a:rPr>
                <a:t>1931</a:t>
              </a:r>
              <a:r>
                <a:rPr lang="en-GB" sz="1600" dirty="0">
                  <a:solidFill>
                    <a:srgbClr val="000000"/>
                  </a:solidFill>
                </a:rPr>
                <a:t> </a:t>
              </a:r>
              <a:r>
                <a:rPr lang="en-GB" sz="1600" dirty="0" err="1">
                  <a:solidFill>
                    <a:srgbClr val="000000"/>
                  </a:solidFill>
                </a:rPr>
                <a:t>Auguste</a:t>
              </a:r>
              <a:r>
                <a:rPr lang="en-GB" sz="1600" dirty="0">
                  <a:solidFill>
                    <a:srgbClr val="000000"/>
                  </a:solidFill>
                </a:rPr>
                <a:t> Piccard took off from Augsburg with a pressurized cabin to reach a record altitude of 15,785 m. During this flight, Piccard was able to gather substantial data on the upper atmosphere, as well as measure cosmic rays. </a:t>
              </a:r>
            </a:p>
          </p:txBody>
        </p:sp>
        <p:pic>
          <p:nvPicPr>
            <p:cNvPr id="1025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" y="346"/>
              <a:ext cx="1653" cy="1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63040609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71C7C764-E82A-4A62-6C28-CE9CDB4E4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524" y="428"/>
            <a:ext cx="4980952" cy="68571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id="{5A53636B-B626-4632-6140-8A6418351D4C}"/>
                  </a:ext>
                </a:extLst>
              </p:cNvPr>
              <p:cNvSpPr txBox="1"/>
              <p:nvPr/>
            </p:nvSpPr>
            <p:spPr>
              <a:xfrm>
                <a:off x="5436096" y="6628710"/>
                <a:ext cx="158140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0" i="1" smtClean="0">
                          <a:latin typeface="Cambria Math" panose="02040503050406030204" pitchFamily="18" charset="0"/>
                        </a:rPr>
                        <m:t>1 </m:t>
                      </m:r>
                      <m:r>
                        <m:rPr>
                          <m:sty m:val="p"/>
                        </m:rPr>
                        <a:rPr lang="pt-BR" sz="1200" b="0" i="0" smtClean="0">
                          <a:latin typeface="Cambria Math" panose="02040503050406030204" pitchFamily="18" charset="0"/>
                        </a:rPr>
                        <m:t>eV</m:t>
                      </m:r>
                      <m:r>
                        <a:rPr lang="pt-BR" sz="1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≡1,602 × </m:t>
                      </m:r>
                      <m:sSup>
                        <m:sSupPr>
                          <m:ctrlPr>
                            <a:rPr lang="pt-B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pt-B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−19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pt-BR" sz="1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J</m:t>
                      </m:r>
                    </m:oMath>
                  </m:oMathPara>
                </a14:m>
                <a:endParaRPr lang="pt-BR" sz="1200" dirty="0"/>
              </a:p>
            </p:txBody>
          </p:sp>
        </mc:Choice>
        <mc:Fallback xmlns=""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id="{5A53636B-B626-4632-6140-8A6418351D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6628710"/>
                <a:ext cx="1581407" cy="184666"/>
              </a:xfrm>
              <a:prstGeom prst="rect">
                <a:avLst/>
              </a:prstGeom>
              <a:blipFill>
                <a:blip r:embed="rId4"/>
                <a:stretch>
                  <a:fillRect l="-2703" r="-3861" b="-3225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D:\Dropbox\SciAtm\figs\magnetic_field.jpg">
            <a:hlinkClick r:id="rId5"/>
            <a:extLst>
              <a:ext uri="{FF2B5EF4-FFF2-40B4-BE49-F238E27FC236}">
                <a16:creationId xmlns:a16="http://schemas.microsoft.com/office/drawing/2014/main" id="{F565A098-FE16-C929-10EB-92D6256C2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81523" y="4005064"/>
            <a:ext cx="1194333" cy="713860"/>
          </a:xfrm>
          <a:prstGeom prst="rect">
            <a:avLst/>
          </a:prstGeom>
          <a:noFill/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F301477-9C03-544F-7DC9-C42060935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686" y="4005064"/>
            <a:ext cx="2043410" cy="71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hat are Active Galactic Nuclei? - Universe Today">
            <a:extLst>
              <a:ext uri="{FF2B5EF4-FFF2-40B4-BE49-F238E27FC236}">
                <a16:creationId xmlns:a16="http://schemas.microsoft.com/office/drawing/2014/main" id="{F893861B-132C-C725-61E2-F61C00D8B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05064"/>
            <a:ext cx="1482364" cy="70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HC -">
            <a:extLst>
              <a:ext uri="{FF2B5EF4-FFF2-40B4-BE49-F238E27FC236}">
                <a16:creationId xmlns:a16="http://schemas.microsoft.com/office/drawing/2014/main" id="{15BD2225-2B77-6FEC-2612-D95DC21FD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292080" y="5066492"/>
            <a:ext cx="576064" cy="37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224059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676A00-6B67-EFB7-3282-88F8C0DDA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F310A6E-E032-EA01-12AA-862151E87718}"/>
              </a:ext>
            </a:extLst>
          </p:cNvPr>
          <p:cNvGrpSpPr>
            <a:grpSpLocks/>
          </p:cNvGrpSpPr>
          <p:nvPr/>
        </p:nvGrpSpPr>
        <p:grpSpPr bwMode="auto">
          <a:xfrm>
            <a:off x="323528" y="1916832"/>
            <a:ext cx="8713664" cy="1946276"/>
            <a:chOff x="48" y="300"/>
            <a:chExt cx="5554" cy="1226"/>
          </a:xfrm>
        </p:grpSpPr>
        <p:sp>
          <p:nvSpPr>
            <p:cNvPr id="10253" name="Text Box 3">
              <a:extLst>
                <a:ext uri="{FF2B5EF4-FFF2-40B4-BE49-F238E27FC236}">
                  <a16:creationId xmlns:a16="http://schemas.microsoft.com/office/drawing/2014/main" id="{065A0765-5335-8453-8CA7-47C5107E9D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1" y="300"/>
              <a:ext cx="3901" cy="1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10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600" dirty="0">
                  <a:solidFill>
                    <a:srgbClr val="000000"/>
                  </a:solidFill>
                </a:rPr>
                <a:t> </a:t>
              </a:r>
              <a:r>
                <a:rPr lang="en-GB" sz="1600" b="1" dirty="0">
                  <a:solidFill>
                    <a:srgbClr val="000000"/>
                  </a:solidFill>
                </a:rPr>
                <a:t>1931</a:t>
              </a:r>
              <a:r>
                <a:rPr lang="en-GB" sz="1600" dirty="0">
                  <a:solidFill>
                    <a:srgbClr val="000000"/>
                  </a:solidFill>
                </a:rPr>
                <a:t> </a:t>
              </a:r>
              <a:r>
                <a:rPr lang="en-GB" sz="1600" dirty="0" err="1">
                  <a:solidFill>
                    <a:srgbClr val="000000"/>
                  </a:solidFill>
                </a:rPr>
                <a:t>Auguste</a:t>
              </a:r>
              <a:r>
                <a:rPr lang="en-GB" sz="1600" dirty="0">
                  <a:solidFill>
                    <a:srgbClr val="000000"/>
                  </a:solidFill>
                </a:rPr>
                <a:t> Piccard took off from Augsburg with a pressurized cabin to reach a record altitude of 15,785 m. During this flight, Piccard was able to gather substantial data on the upper atmosphere, as well as measure cosmic rays. </a:t>
              </a:r>
            </a:p>
            <a:p>
              <a:pPr>
                <a:spcBef>
                  <a:spcPts val="10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600" dirty="0">
                  <a:solidFill>
                    <a:srgbClr val="000000"/>
                  </a:solidFill>
                </a:rPr>
                <a:t>In </a:t>
              </a:r>
              <a:r>
                <a:rPr lang="en-GB" sz="1600" b="1" dirty="0">
                  <a:solidFill>
                    <a:srgbClr val="000000"/>
                  </a:solidFill>
                </a:rPr>
                <a:t>1932</a:t>
              </a:r>
              <a:r>
                <a:rPr lang="en-GB" sz="1600" dirty="0">
                  <a:solidFill>
                    <a:srgbClr val="000000"/>
                  </a:solidFill>
                </a:rPr>
                <a:t>, launched from Zürich to made a second record-breaking ascent to 16,200 m. He ultimately made a total of twenty-seven balloon flights setting a final record of 23,000 m.</a:t>
              </a:r>
            </a:p>
          </p:txBody>
        </p:sp>
        <p:pic>
          <p:nvPicPr>
            <p:cNvPr id="10254" name="Picture 4">
              <a:extLst>
                <a:ext uri="{FF2B5EF4-FFF2-40B4-BE49-F238E27FC236}">
                  <a16:creationId xmlns:a16="http://schemas.microsoft.com/office/drawing/2014/main" id="{1974B794-C5B0-E72F-C673-047F19AE5B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" y="346"/>
              <a:ext cx="1653" cy="1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214623333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0825" y="476251"/>
            <a:ext cx="8642351" cy="1946276"/>
            <a:chOff x="158" y="300"/>
            <a:chExt cx="5444" cy="1226"/>
          </a:xfrm>
        </p:grpSpPr>
        <p:sp>
          <p:nvSpPr>
            <p:cNvPr id="10253" name="Text Box 3"/>
            <p:cNvSpPr txBox="1">
              <a:spLocks noChangeArrowheads="1"/>
            </p:cNvSpPr>
            <p:nvPr/>
          </p:nvSpPr>
          <p:spPr bwMode="auto">
            <a:xfrm>
              <a:off x="1701" y="300"/>
              <a:ext cx="3901" cy="1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10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600" dirty="0">
                  <a:solidFill>
                    <a:srgbClr val="000000"/>
                  </a:solidFill>
                </a:rPr>
                <a:t> </a:t>
              </a:r>
              <a:r>
                <a:rPr lang="en-GB" sz="1600" b="1" dirty="0">
                  <a:solidFill>
                    <a:srgbClr val="000000"/>
                  </a:solidFill>
                </a:rPr>
                <a:t>1931</a:t>
              </a:r>
              <a:r>
                <a:rPr lang="en-GB" sz="1600" dirty="0">
                  <a:solidFill>
                    <a:srgbClr val="000000"/>
                  </a:solidFill>
                </a:rPr>
                <a:t> </a:t>
              </a:r>
              <a:r>
                <a:rPr lang="en-GB" sz="1600" dirty="0" err="1">
                  <a:solidFill>
                    <a:srgbClr val="000000"/>
                  </a:solidFill>
                </a:rPr>
                <a:t>Auguste</a:t>
              </a:r>
              <a:r>
                <a:rPr lang="en-GB" sz="1600" dirty="0">
                  <a:solidFill>
                    <a:srgbClr val="000000"/>
                  </a:solidFill>
                </a:rPr>
                <a:t> Piccard took off from Augsburg with a pressurized cabin to reach a record altitude of 15,785 m. During this flight, Piccard was able to gather substantial data on the upper atmosphere, as well as measure cosmic rays. </a:t>
              </a:r>
            </a:p>
            <a:p>
              <a:pPr>
                <a:spcBef>
                  <a:spcPts val="10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600" dirty="0">
                  <a:solidFill>
                    <a:srgbClr val="000000"/>
                  </a:solidFill>
                </a:rPr>
                <a:t>In </a:t>
              </a:r>
              <a:r>
                <a:rPr lang="en-GB" sz="1600" b="1" dirty="0">
                  <a:solidFill>
                    <a:srgbClr val="000000"/>
                  </a:solidFill>
                </a:rPr>
                <a:t>1932</a:t>
              </a:r>
              <a:r>
                <a:rPr lang="en-GB" sz="1600" dirty="0">
                  <a:solidFill>
                    <a:srgbClr val="000000"/>
                  </a:solidFill>
                </a:rPr>
                <a:t>, launched from Zürich to made a second record-breaking ascent to 16,200 m. He ultimately made a total of twenty-seven balloon flights setting a final record of 23,000 m.</a:t>
              </a:r>
            </a:p>
          </p:txBody>
        </p:sp>
        <p:pic>
          <p:nvPicPr>
            <p:cNvPr id="1025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8" y="346"/>
              <a:ext cx="1543" cy="1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" name="Picture 10" descr="https://upload.wikimedia.org/wikipedia/commons/thumb/f/fb/Bundesarchiv_Bild_102-11505%2C_Vorbereitung_f%C3%BCr_Stratosph%C3%A4ren-Flug.jpg/310px-Bundesarchiv_Bild_102-11505%2C_Vorbereitung_f%C3%BCr_Stratosph%C3%A4ren-Flu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367" y="2697956"/>
            <a:ext cx="2460625" cy="34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46" name="Picture 2" descr="The Calculus Affair (The Adventures of Tintin) by Hergé | Goodreads">
            <a:extLst>
              <a:ext uri="{FF2B5EF4-FFF2-40B4-BE49-F238E27FC236}">
                <a16:creationId xmlns:a16="http://schemas.microsoft.com/office/drawing/2014/main" id="{39024BF7-AEB7-E254-8B0A-6D7ED281A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97957"/>
            <a:ext cx="5143500" cy="34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102419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0825" y="476251"/>
            <a:ext cx="8642351" cy="1946276"/>
            <a:chOff x="158" y="300"/>
            <a:chExt cx="5444" cy="1226"/>
          </a:xfrm>
        </p:grpSpPr>
        <p:sp>
          <p:nvSpPr>
            <p:cNvPr id="10253" name="Text Box 3"/>
            <p:cNvSpPr txBox="1">
              <a:spLocks noChangeArrowheads="1"/>
            </p:cNvSpPr>
            <p:nvPr/>
          </p:nvSpPr>
          <p:spPr bwMode="auto">
            <a:xfrm>
              <a:off x="1701" y="300"/>
              <a:ext cx="3901" cy="1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10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600" dirty="0">
                  <a:solidFill>
                    <a:srgbClr val="000000"/>
                  </a:solidFill>
                </a:rPr>
                <a:t> </a:t>
              </a:r>
              <a:r>
                <a:rPr lang="en-GB" sz="1600" b="1" dirty="0">
                  <a:solidFill>
                    <a:srgbClr val="000000"/>
                  </a:solidFill>
                </a:rPr>
                <a:t>1931</a:t>
              </a:r>
              <a:r>
                <a:rPr lang="en-GB" sz="1600" dirty="0">
                  <a:solidFill>
                    <a:srgbClr val="000000"/>
                  </a:solidFill>
                </a:rPr>
                <a:t> </a:t>
              </a:r>
              <a:r>
                <a:rPr lang="en-GB" sz="1600" dirty="0" err="1">
                  <a:solidFill>
                    <a:srgbClr val="000000"/>
                  </a:solidFill>
                </a:rPr>
                <a:t>Auguste</a:t>
              </a:r>
              <a:r>
                <a:rPr lang="en-GB" sz="1600" dirty="0">
                  <a:solidFill>
                    <a:srgbClr val="000000"/>
                  </a:solidFill>
                </a:rPr>
                <a:t> Piccard took off from Augsburg with a pressurized cabin to reach a record altitude of 15,785 m. During this flight, Piccard was able to gather substantial data on the upper atmosphere, as well as measure cosmic rays. </a:t>
              </a:r>
            </a:p>
            <a:p>
              <a:pPr>
                <a:spcBef>
                  <a:spcPts val="10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600" dirty="0">
                  <a:solidFill>
                    <a:srgbClr val="000000"/>
                  </a:solidFill>
                </a:rPr>
                <a:t>In </a:t>
              </a:r>
              <a:r>
                <a:rPr lang="en-GB" sz="1600" b="1" dirty="0">
                  <a:solidFill>
                    <a:srgbClr val="000000"/>
                  </a:solidFill>
                </a:rPr>
                <a:t>1932</a:t>
              </a:r>
              <a:r>
                <a:rPr lang="en-GB" sz="1600" dirty="0">
                  <a:solidFill>
                    <a:srgbClr val="000000"/>
                  </a:solidFill>
                </a:rPr>
                <a:t>, launched from Zürich to made a second record-breaking ascent to 16,200 m. He ultimately made a total of twenty-seven balloon flights setting a final record of 23,000 m.</a:t>
              </a:r>
            </a:p>
          </p:txBody>
        </p:sp>
        <p:pic>
          <p:nvPicPr>
            <p:cNvPr id="1025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8" y="346"/>
              <a:ext cx="1543" cy="1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2" descr="Jacques Piccard (1979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94" y="2615557"/>
            <a:ext cx="1517154" cy="202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395536" y="4614227"/>
            <a:ext cx="244827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 son, </a:t>
            </a:r>
            <a:r>
              <a:rPr lang="en-US" altLang="pt-BR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Jaques</a:t>
            </a: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Piccard, in 1960, reached the bottom of the Marianas Trench </a:t>
            </a:r>
            <a:b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(-11 km).</a:t>
            </a:r>
          </a:p>
        </p:txBody>
      </p:sp>
    </p:spTree>
    <p:extLst>
      <p:ext uri="{BB962C8B-B14F-4D97-AF65-F5344CB8AC3E}">
        <p14:creationId xmlns:p14="http://schemas.microsoft.com/office/powerpoint/2010/main" val="1098302538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0825" y="476251"/>
            <a:ext cx="8642351" cy="1946276"/>
            <a:chOff x="158" y="300"/>
            <a:chExt cx="5444" cy="1226"/>
          </a:xfrm>
        </p:grpSpPr>
        <p:sp>
          <p:nvSpPr>
            <p:cNvPr id="10253" name="Text Box 3"/>
            <p:cNvSpPr txBox="1">
              <a:spLocks noChangeArrowheads="1"/>
            </p:cNvSpPr>
            <p:nvPr/>
          </p:nvSpPr>
          <p:spPr bwMode="auto">
            <a:xfrm>
              <a:off x="1701" y="300"/>
              <a:ext cx="3901" cy="1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10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600" dirty="0">
                  <a:solidFill>
                    <a:srgbClr val="000000"/>
                  </a:solidFill>
                </a:rPr>
                <a:t> </a:t>
              </a:r>
              <a:r>
                <a:rPr lang="en-GB" sz="1600" b="1" dirty="0">
                  <a:solidFill>
                    <a:srgbClr val="000000"/>
                  </a:solidFill>
                </a:rPr>
                <a:t>1931</a:t>
              </a:r>
              <a:r>
                <a:rPr lang="en-GB" sz="1600" dirty="0">
                  <a:solidFill>
                    <a:srgbClr val="000000"/>
                  </a:solidFill>
                </a:rPr>
                <a:t> </a:t>
              </a:r>
              <a:r>
                <a:rPr lang="en-GB" sz="1600" dirty="0" err="1">
                  <a:solidFill>
                    <a:srgbClr val="000000"/>
                  </a:solidFill>
                </a:rPr>
                <a:t>Auguste</a:t>
              </a:r>
              <a:r>
                <a:rPr lang="en-GB" sz="1600" dirty="0">
                  <a:solidFill>
                    <a:srgbClr val="000000"/>
                  </a:solidFill>
                </a:rPr>
                <a:t> Piccard took off from Augsburg with a pressurized cabin to reach a record altitude of 15,785 m. During this flight, Piccard was able to gather substantial data on the upper atmosphere, as well as measure cosmic rays. </a:t>
              </a:r>
            </a:p>
            <a:p>
              <a:pPr>
                <a:spcBef>
                  <a:spcPts val="10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600" dirty="0">
                  <a:solidFill>
                    <a:srgbClr val="000000"/>
                  </a:solidFill>
                </a:rPr>
                <a:t>In </a:t>
              </a:r>
              <a:r>
                <a:rPr lang="en-GB" sz="1600" b="1" dirty="0">
                  <a:solidFill>
                    <a:srgbClr val="000000"/>
                  </a:solidFill>
                </a:rPr>
                <a:t>1932</a:t>
              </a:r>
              <a:r>
                <a:rPr lang="en-GB" sz="1600" dirty="0">
                  <a:solidFill>
                    <a:srgbClr val="000000"/>
                  </a:solidFill>
                </a:rPr>
                <a:t>, launched from Zürich to made a second record-breaking ascent to 16,200 m. He ultimately made a total of twenty-seven balloon flights setting a final record of 23,000 m.</a:t>
              </a:r>
            </a:p>
          </p:txBody>
        </p:sp>
        <p:pic>
          <p:nvPicPr>
            <p:cNvPr id="1025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8" y="346"/>
              <a:ext cx="1543" cy="1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2" descr="Jacques Piccard (1979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94" y="2615557"/>
            <a:ext cx="1517154" cy="202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Portrait of Bertrand Piccar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817" y="2564904"/>
            <a:ext cx="1501983" cy="202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395536" y="4614227"/>
            <a:ext cx="244827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 son, </a:t>
            </a:r>
            <a:r>
              <a:rPr lang="en-US" altLang="pt-BR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Jaques</a:t>
            </a: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Piccard, in 1960, reached the bottom of the Marianas Trench </a:t>
            </a:r>
            <a:b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(-11 km).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3136223" y="4607934"/>
            <a:ext cx="244827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 grandson, </a:t>
            </a:r>
            <a:r>
              <a:rPr lang="en-US" altLang="pt-BR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Betrand</a:t>
            </a: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Piccard, in  1999, did the first non-stop balloon flight around the world.</a:t>
            </a:r>
          </a:p>
        </p:txBody>
      </p:sp>
    </p:spTree>
    <p:extLst>
      <p:ext uri="{BB962C8B-B14F-4D97-AF65-F5344CB8AC3E}">
        <p14:creationId xmlns:p14="http://schemas.microsoft.com/office/powerpoint/2010/main" val="1203762920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0825" y="476251"/>
            <a:ext cx="8642351" cy="1946276"/>
            <a:chOff x="158" y="300"/>
            <a:chExt cx="5444" cy="1226"/>
          </a:xfrm>
        </p:grpSpPr>
        <p:sp>
          <p:nvSpPr>
            <p:cNvPr id="10253" name="Text Box 3"/>
            <p:cNvSpPr txBox="1">
              <a:spLocks noChangeArrowheads="1"/>
            </p:cNvSpPr>
            <p:nvPr/>
          </p:nvSpPr>
          <p:spPr bwMode="auto">
            <a:xfrm>
              <a:off x="1701" y="300"/>
              <a:ext cx="3901" cy="1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10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600" dirty="0">
                  <a:solidFill>
                    <a:srgbClr val="000000"/>
                  </a:solidFill>
                </a:rPr>
                <a:t> </a:t>
              </a:r>
              <a:r>
                <a:rPr lang="en-GB" sz="1600" b="1" dirty="0">
                  <a:solidFill>
                    <a:srgbClr val="000000"/>
                  </a:solidFill>
                </a:rPr>
                <a:t>1931</a:t>
              </a:r>
              <a:r>
                <a:rPr lang="en-GB" sz="1600" dirty="0">
                  <a:solidFill>
                    <a:srgbClr val="000000"/>
                  </a:solidFill>
                </a:rPr>
                <a:t> </a:t>
              </a:r>
              <a:r>
                <a:rPr lang="en-GB" sz="1600" dirty="0" err="1">
                  <a:solidFill>
                    <a:srgbClr val="000000"/>
                  </a:solidFill>
                </a:rPr>
                <a:t>Auguste</a:t>
              </a:r>
              <a:r>
                <a:rPr lang="en-GB" sz="1600" dirty="0">
                  <a:solidFill>
                    <a:srgbClr val="000000"/>
                  </a:solidFill>
                </a:rPr>
                <a:t> Piccard took off from Augsburg with a pressurized cabin to reach a record altitude of 15,785 m. During this flight, Piccard was able to gather substantial data on the upper atmosphere, as well as measure cosmic rays. </a:t>
              </a:r>
            </a:p>
            <a:p>
              <a:pPr>
                <a:spcBef>
                  <a:spcPts val="10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600" dirty="0">
                  <a:solidFill>
                    <a:srgbClr val="000000"/>
                  </a:solidFill>
                </a:rPr>
                <a:t>In </a:t>
              </a:r>
              <a:r>
                <a:rPr lang="en-GB" sz="1600" b="1" dirty="0">
                  <a:solidFill>
                    <a:srgbClr val="000000"/>
                  </a:solidFill>
                </a:rPr>
                <a:t>1932</a:t>
              </a:r>
              <a:r>
                <a:rPr lang="en-GB" sz="1600" dirty="0">
                  <a:solidFill>
                    <a:srgbClr val="000000"/>
                  </a:solidFill>
                </a:rPr>
                <a:t>, launched from Zürich to made a second record-breaking ascent to 16,200 m. He ultimately made a total of twenty-seven balloon flights setting a final record of 23,000 m.</a:t>
              </a:r>
            </a:p>
          </p:txBody>
        </p:sp>
        <p:pic>
          <p:nvPicPr>
            <p:cNvPr id="1025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8" y="346"/>
              <a:ext cx="1543" cy="1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2" descr="Jacques Piccard (1979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94" y="2615557"/>
            <a:ext cx="1517154" cy="202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Portrait of Bertrand Piccar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817" y="2564904"/>
            <a:ext cx="1501983" cy="202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aptain Picard Chair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080" y="2564904"/>
            <a:ext cx="2646351" cy="202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395536" y="4614227"/>
            <a:ext cx="244827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 son, </a:t>
            </a:r>
            <a:r>
              <a:rPr lang="en-US" altLang="pt-BR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Jaques</a:t>
            </a: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Piccard, in 1960, reached the bottom of the Marianas Trench </a:t>
            </a:r>
            <a:b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(-11 km).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3136223" y="4607934"/>
            <a:ext cx="244827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 grandson, </a:t>
            </a:r>
            <a:r>
              <a:rPr lang="en-US" altLang="pt-BR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Betrand</a:t>
            </a: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Piccard, in  1999, did the first non-stop balloon flight around the world.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5913119" y="4607934"/>
            <a:ext cx="244827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 grand-grand-grand-grand-grand-grandson, Jean-Luc Picard, in the  24th century, will be </a:t>
            </a:r>
            <a:r>
              <a:rPr lang="en-US" altLang="pt-BR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captain </a:t>
            </a: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Enterprise.</a:t>
            </a:r>
          </a:p>
        </p:txBody>
      </p:sp>
    </p:spTree>
    <p:extLst>
      <p:ext uri="{BB962C8B-B14F-4D97-AF65-F5344CB8AC3E}">
        <p14:creationId xmlns:p14="http://schemas.microsoft.com/office/powerpoint/2010/main" val="2030572863"/>
      </p:ext>
    </p:extLst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0825" y="476251"/>
            <a:ext cx="8642351" cy="1946276"/>
            <a:chOff x="158" y="300"/>
            <a:chExt cx="5444" cy="1226"/>
          </a:xfrm>
        </p:grpSpPr>
        <p:sp>
          <p:nvSpPr>
            <p:cNvPr id="10253" name="Text Box 3"/>
            <p:cNvSpPr txBox="1">
              <a:spLocks noChangeArrowheads="1"/>
            </p:cNvSpPr>
            <p:nvPr/>
          </p:nvSpPr>
          <p:spPr bwMode="auto">
            <a:xfrm>
              <a:off x="1701" y="300"/>
              <a:ext cx="3901" cy="1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10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600" dirty="0">
                  <a:solidFill>
                    <a:srgbClr val="000000"/>
                  </a:solidFill>
                </a:rPr>
                <a:t> </a:t>
              </a:r>
              <a:r>
                <a:rPr lang="en-GB" sz="1600" b="1" dirty="0">
                  <a:solidFill>
                    <a:srgbClr val="000000"/>
                  </a:solidFill>
                </a:rPr>
                <a:t>1931</a:t>
              </a:r>
              <a:r>
                <a:rPr lang="en-GB" sz="1600" dirty="0">
                  <a:solidFill>
                    <a:srgbClr val="000000"/>
                  </a:solidFill>
                </a:rPr>
                <a:t> </a:t>
              </a:r>
              <a:r>
                <a:rPr lang="en-GB" sz="1600" dirty="0" err="1">
                  <a:solidFill>
                    <a:srgbClr val="000000"/>
                  </a:solidFill>
                </a:rPr>
                <a:t>Auguste</a:t>
              </a:r>
              <a:r>
                <a:rPr lang="en-GB" sz="1600" dirty="0">
                  <a:solidFill>
                    <a:srgbClr val="000000"/>
                  </a:solidFill>
                </a:rPr>
                <a:t> Piccard took off from Augsburg with a pressurized cabin to reach a record altitude of 15,785 m. During this flight, Piccard was able to gather substantial data on the upper atmosphere, as well as measure cosmic rays. </a:t>
              </a:r>
            </a:p>
            <a:p>
              <a:pPr>
                <a:spcBef>
                  <a:spcPts val="10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600" dirty="0">
                  <a:solidFill>
                    <a:srgbClr val="000000"/>
                  </a:solidFill>
                </a:rPr>
                <a:t>In </a:t>
              </a:r>
              <a:r>
                <a:rPr lang="en-GB" sz="1600" b="1" dirty="0">
                  <a:solidFill>
                    <a:srgbClr val="000000"/>
                  </a:solidFill>
                </a:rPr>
                <a:t>1932</a:t>
              </a:r>
              <a:r>
                <a:rPr lang="en-GB" sz="1600" dirty="0">
                  <a:solidFill>
                    <a:srgbClr val="000000"/>
                  </a:solidFill>
                </a:rPr>
                <a:t>, launched from Zürich to made a second record-breaking ascent to 16,200 m. He ultimately made a total of twenty-seven balloon flights setting a final record of 23,000 m.</a:t>
              </a:r>
            </a:p>
          </p:txBody>
        </p:sp>
        <p:pic>
          <p:nvPicPr>
            <p:cNvPr id="1025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8" y="346"/>
              <a:ext cx="1543" cy="1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2" descr="Jacques Piccard (1979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94" y="2615557"/>
            <a:ext cx="1517154" cy="202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Portrait of Bertrand Piccar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817" y="2564904"/>
            <a:ext cx="1501983" cy="202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aptain Picard Chair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080" y="2564904"/>
            <a:ext cx="2646351" cy="202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395536" y="4614227"/>
            <a:ext cx="244827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 son, </a:t>
            </a:r>
            <a:r>
              <a:rPr lang="en-US" altLang="pt-BR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Jaques</a:t>
            </a: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Piccard, in 1960, reached the bottom of the Marianas Trench </a:t>
            </a:r>
            <a:b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(-11 km).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3136223" y="4607934"/>
            <a:ext cx="244827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 grandson, </a:t>
            </a:r>
            <a:r>
              <a:rPr lang="en-US" altLang="pt-BR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Betrand</a:t>
            </a: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Piccard, in  1999, did the first non-stop balloon flight around the world.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5913119" y="4607934"/>
            <a:ext cx="244827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 grand-grand-grand-grand-grand-grandson, Jean-Luc Picard, in the  24th century, will be </a:t>
            </a:r>
            <a:r>
              <a:rPr lang="en-US" altLang="pt-BR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captain </a:t>
            </a:r>
            <a:r>
              <a:rPr lang="en-US" altLang="pt-B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Enterprise.</a:t>
            </a:r>
          </a:p>
        </p:txBody>
      </p:sp>
      <p:sp>
        <p:nvSpPr>
          <p:cNvPr id="13" name="Text Box 1"/>
          <p:cNvSpPr txBox="1">
            <a:spLocks noChangeArrowheads="1"/>
          </p:cNvSpPr>
          <p:nvPr/>
        </p:nvSpPr>
        <p:spPr bwMode="auto">
          <a:xfrm>
            <a:off x="687950" y="6165304"/>
            <a:ext cx="73448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buSzPct val="100000"/>
            </a:pPr>
            <a:r>
              <a:rPr lang="en-GB" altLang="x-none" dirty="0">
                <a:solidFill>
                  <a:srgbClr val="000000"/>
                </a:solidFill>
              </a:rPr>
              <a:t>To boldly go where no man has gone before …</a:t>
            </a:r>
          </a:p>
        </p:txBody>
      </p:sp>
      <p:pic>
        <p:nvPicPr>
          <p:cNvPr id="14" name="Imagem 13" descr="star trek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877272"/>
            <a:ext cx="841322" cy="963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39126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206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48" y="927393"/>
            <a:ext cx="3218043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206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789040"/>
            <a:ext cx="4392488" cy="215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20748" y="551493"/>
            <a:ext cx="25390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(1938)</a:t>
            </a:r>
            <a:endParaRPr lang="pt-BR" sz="1600" dirty="0"/>
          </a:p>
        </p:txBody>
      </p:sp>
      <p:pic>
        <p:nvPicPr>
          <p:cNvPr id="1114114" name="Picture 2" descr="https://encrypted-tbn1.google.com/images?q=tbn:ANd9GcRo5MJxHynVKMRPDJ6OJ3kFG4xxOyEUiJkFNbC8yspH36RS6jrQ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48" y="3812706"/>
            <a:ext cx="803034" cy="806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95936" y="927393"/>
            <a:ext cx="2659998" cy="2717631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E818C4AE-3309-60BB-7B06-CEAFD42C3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784" y="301387"/>
            <a:ext cx="4163454" cy="369332"/>
          </a:xfrm>
          <a:prstGeom prst="rect">
            <a:avLst/>
          </a:prstGeom>
          <a:solidFill>
            <a:srgbClr val="00B0F0">
              <a:alpha val="60001"/>
            </a:srgbClr>
          </a:solidFill>
          <a:ln w="12700">
            <a:solidFill>
              <a:srgbClr val="0099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solidFill>
                  <a:srgbClr val="FFFF00"/>
                </a:solidFill>
                <a:latin typeface="Amasis MT Pro Black" panose="020F0502020204030204" pitchFamily="18" charset="0"/>
              </a:rPr>
              <a:t>Chuveiros</a:t>
            </a:r>
            <a:r>
              <a:rPr lang="en-US" dirty="0">
                <a:solidFill>
                  <a:srgbClr val="FFFF00"/>
                </a:solidFill>
                <a:latin typeface="Amasis MT Pro Black" panose="020F05020202040302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masis MT Pro Black" panose="020F0502020204030204" pitchFamily="18" charset="0"/>
              </a:rPr>
              <a:t>atmosféricos</a:t>
            </a:r>
            <a:r>
              <a:rPr lang="en-US" dirty="0">
                <a:solidFill>
                  <a:srgbClr val="FFFF00"/>
                </a:solidFill>
                <a:latin typeface="Amasis MT Pro Black" panose="020F05020202040302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masis MT Pro Black" panose="020F0502020204030204" pitchFamily="18" charset="0"/>
              </a:rPr>
              <a:t>extensos</a:t>
            </a:r>
            <a:endParaRPr lang="en-US" dirty="0">
              <a:solidFill>
                <a:srgbClr val="FFFF00"/>
              </a:solidFill>
              <a:latin typeface="Amasis MT Pro Black" panose="020F0502020204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106861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07308F9-3CD6-FF88-29A2-DDAC01165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30" y="2383746"/>
            <a:ext cx="5377164" cy="4285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The Scientist: James Van Allen | NASA">
            <a:extLst>
              <a:ext uri="{FF2B5EF4-FFF2-40B4-BE49-F238E27FC236}">
                <a16:creationId xmlns:a16="http://schemas.microsoft.com/office/drawing/2014/main" id="{81DAC1BB-0AAE-3F31-1044-B9C5C7435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410895"/>
            <a:ext cx="2133275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878859E-29BA-63CC-5D3D-1A63EA7EBD5A}"/>
              </a:ext>
            </a:extLst>
          </p:cNvPr>
          <p:cNvSpPr txBox="1"/>
          <p:nvPr/>
        </p:nvSpPr>
        <p:spPr>
          <a:xfrm>
            <a:off x="6372200" y="2383746"/>
            <a:ext cx="242130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400" b="1" dirty="0">
                <a:solidFill>
                  <a:srgbClr val="000000"/>
                </a:solidFill>
              </a:rPr>
              <a:t>1948-1954 </a:t>
            </a:r>
            <a:r>
              <a:rPr lang="en-GB" sz="1400" dirty="0">
                <a:solidFill>
                  <a:srgbClr val="000000"/>
                </a:solidFill>
              </a:rPr>
              <a:t>James Van Allen launched rockets carrying instruments for cosmic ray research. </a:t>
            </a:r>
            <a:endParaRPr lang="pt-BR" sz="14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BCB2124-F901-C750-0231-F5B6E756AB30}"/>
              </a:ext>
            </a:extLst>
          </p:cNvPr>
          <p:cNvSpPr txBox="1"/>
          <p:nvPr/>
        </p:nvSpPr>
        <p:spPr>
          <a:xfrm>
            <a:off x="6660232" y="6219182"/>
            <a:ext cx="21332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i="0" dirty="0">
                <a:effectLst/>
                <a:latin typeface="Arial" panose="020B0604020202020204" pitchFamily="34" charset="0"/>
              </a:rPr>
              <a:t>James Alfred Van Allen </a:t>
            </a:r>
            <a:br>
              <a:rPr lang="pt-BR" sz="1400" i="0" dirty="0">
                <a:effectLst/>
                <a:latin typeface="Arial" panose="020B0604020202020204" pitchFamily="34" charset="0"/>
              </a:rPr>
            </a:br>
            <a:r>
              <a:rPr lang="pt-BR" sz="1400" i="0" dirty="0">
                <a:effectLst/>
                <a:latin typeface="Arial" panose="020B0604020202020204" pitchFamily="34" charset="0"/>
              </a:rPr>
              <a:t>(</a:t>
            </a:r>
            <a:r>
              <a:rPr lang="pt-BR" sz="1400" i="0" u="none" strike="noStrike" dirty="0">
                <a:effectLst/>
                <a:latin typeface="Arial" panose="020B0604020202020204" pitchFamily="34" charset="0"/>
              </a:rPr>
              <a:t>1914</a:t>
            </a:r>
            <a:r>
              <a:rPr lang="pt-BR" sz="1400" i="0" dirty="0">
                <a:effectLst/>
                <a:latin typeface="Arial" panose="020B0604020202020204" pitchFamily="34" charset="0"/>
              </a:rPr>
              <a:t>-</a:t>
            </a:r>
            <a:r>
              <a:rPr lang="pt-BR" sz="1400" i="0" u="none" strike="noStrike" dirty="0">
                <a:effectLst/>
                <a:latin typeface="Arial" panose="020B0604020202020204" pitchFamily="34" charset="0"/>
              </a:rPr>
              <a:t>2006</a:t>
            </a:r>
            <a:r>
              <a:rPr lang="pt-BR" sz="1400" i="0" dirty="0">
                <a:effectLst/>
                <a:latin typeface="Arial" panose="020B0604020202020204" pitchFamily="34" charset="0"/>
              </a:rPr>
              <a:t>)</a:t>
            </a:r>
            <a:endParaRPr lang="pt-BR" sz="1400" dirty="0"/>
          </a:p>
        </p:txBody>
      </p:sp>
      <p:pic>
        <p:nvPicPr>
          <p:cNvPr id="2050" name="Picture 2" descr="undefined">
            <a:extLst>
              <a:ext uri="{FF2B5EF4-FFF2-40B4-BE49-F238E27FC236}">
                <a16:creationId xmlns:a16="http://schemas.microsoft.com/office/drawing/2014/main" id="{F5CD8457-946D-738F-741A-44BA793D0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20948"/>
            <a:ext cx="2664296" cy="199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272616"/>
      </p:ext>
    </p:extLst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3090" name="Picture 2" descr="Resultado de imagem para cosmic ray mu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20688"/>
            <a:ext cx="3211408" cy="180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542091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544848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3090" name="Picture 2" descr="Resultado de imagem para cosmic ray mu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20688"/>
            <a:ext cx="3211408" cy="180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4114" name="Picture 2" descr="Resultado de imagem para cosmic ray mut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564904"/>
            <a:ext cx="3189132" cy="177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542091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8932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9988423"/>
      </p:ext>
    </p:extLst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3090" name="Picture 2" descr="Resultado de imagem para cosmic ray mu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20688"/>
            <a:ext cx="3211408" cy="180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4114" name="Picture 2" descr="Resultado de imagem para cosmic ray mut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564904"/>
            <a:ext cx="3189132" cy="177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5140" name="Picture 4" descr="Resultado de imagem para cosmic ray fantastic fou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509120"/>
            <a:ext cx="3211408" cy="179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542091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52104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33A57D9F-E1A4-898A-212A-B89C39CF6BB8}"/>
              </a:ext>
            </a:extLst>
          </p:cNvPr>
          <p:cNvGrpSpPr/>
          <p:nvPr/>
        </p:nvGrpSpPr>
        <p:grpSpPr>
          <a:xfrm>
            <a:off x="2555776" y="260648"/>
            <a:ext cx="4896544" cy="6264696"/>
            <a:chOff x="2238986" y="188640"/>
            <a:chExt cx="5285342" cy="6669360"/>
          </a:xfrm>
        </p:grpSpPr>
        <p:pic>
          <p:nvPicPr>
            <p:cNvPr id="111616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8986" y="188640"/>
              <a:ext cx="5285342" cy="36270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8986" y="3578281"/>
              <a:ext cx="5285342" cy="3279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" name="CaixaDeTexto 3">
            <a:extLst>
              <a:ext uri="{FF2B5EF4-FFF2-40B4-BE49-F238E27FC236}">
                <a16:creationId xmlns:a16="http://schemas.microsoft.com/office/drawing/2014/main" id="{7AB3CC17-FA80-85EF-7D0D-E2B58C54B9FF}"/>
              </a:ext>
            </a:extLst>
          </p:cNvPr>
          <p:cNvSpPr txBox="1"/>
          <p:nvPr/>
        </p:nvSpPr>
        <p:spPr>
          <a:xfrm>
            <a:off x="611560" y="260648"/>
            <a:ext cx="25390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(</a:t>
            </a:r>
            <a:r>
              <a:rPr lang="pt-BR" sz="1600" b="1" dirty="0"/>
              <a:t>1962)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572296738"/>
      </p:ext>
    </p:extLst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395536" y="548680"/>
            <a:ext cx="561662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accent4"/>
                </a:solidFill>
              </a:rPr>
              <a:t>Some EAS </a:t>
            </a:r>
            <a:r>
              <a:rPr lang="pt-BR" sz="1600" dirty="0" err="1">
                <a:solidFill>
                  <a:schemeClr val="accent4"/>
                </a:solidFill>
              </a:rPr>
              <a:t>arrays</a:t>
            </a:r>
            <a:r>
              <a:rPr lang="pt-BR" sz="1600" dirty="0">
                <a:solidFill>
                  <a:schemeClr val="accent4"/>
                </a:solidFill>
              </a:rPr>
              <a:t>:</a:t>
            </a:r>
            <a:br>
              <a:rPr lang="pt-BR" sz="1600" dirty="0">
                <a:solidFill>
                  <a:schemeClr val="accent4"/>
                </a:solidFill>
              </a:rPr>
            </a:br>
            <a:endParaRPr lang="pt-BR" sz="1600" dirty="0">
              <a:solidFill>
                <a:schemeClr val="accent4"/>
              </a:solidFill>
            </a:endParaRPr>
          </a:p>
          <a:p>
            <a:r>
              <a:rPr lang="pt-BR" sz="1600" dirty="0">
                <a:solidFill>
                  <a:schemeClr val="accent4"/>
                </a:solidFill>
              </a:rPr>
              <a:t>• </a:t>
            </a:r>
            <a:r>
              <a:rPr lang="pt-BR" sz="1600" dirty="0" err="1">
                <a:solidFill>
                  <a:schemeClr val="accent4"/>
                </a:solidFill>
              </a:rPr>
              <a:t>Volcano</a:t>
            </a:r>
            <a:r>
              <a:rPr lang="pt-BR" sz="1600" dirty="0">
                <a:solidFill>
                  <a:schemeClr val="accent4"/>
                </a:solidFill>
              </a:rPr>
              <a:t> </a:t>
            </a:r>
            <a:r>
              <a:rPr lang="pt-BR" sz="1600" dirty="0" err="1">
                <a:solidFill>
                  <a:schemeClr val="accent4"/>
                </a:solidFill>
              </a:rPr>
              <a:t>Ranch</a:t>
            </a:r>
            <a:r>
              <a:rPr lang="pt-BR" sz="1600" dirty="0">
                <a:solidFill>
                  <a:schemeClr val="accent4"/>
                </a:solidFill>
              </a:rPr>
              <a:t>, USA (1959-1962);</a:t>
            </a:r>
          </a:p>
          <a:p>
            <a:r>
              <a:rPr lang="pt-BR" sz="1600" dirty="0">
                <a:solidFill>
                  <a:schemeClr val="accent4"/>
                </a:solidFill>
              </a:rPr>
              <a:t>• </a:t>
            </a:r>
            <a:r>
              <a:rPr lang="pt-BR" sz="1600" dirty="0" err="1">
                <a:solidFill>
                  <a:schemeClr val="accent4"/>
                </a:solidFill>
              </a:rPr>
              <a:t>Haverah</a:t>
            </a:r>
            <a:r>
              <a:rPr lang="pt-BR" sz="1600" dirty="0">
                <a:solidFill>
                  <a:schemeClr val="accent4"/>
                </a:solidFill>
              </a:rPr>
              <a:t> Park, UK (1968-1987);</a:t>
            </a:r>
          </a:p>
          <a:p>
            <a:r>
              <a:rPr lang="pt-BR" sz="1600" dirty="0">
                <a:solidFill>
                  <a:schemeClr val="accent4"/>
                </a:solidFill>
              </a:rPr>
              <a:t>• SUGAR, </a:t>
            </a:r>
            <a:r>
              <a:rPr lang="pt-BR" sz="1600" dirty="0" err="1">
                <a:solidFill>
                  <a:schemeClr val="accent4"/>
                </a:solidFill>
              </a:rPr>
              <a:t>Australia</a:t>
            </a:r>
            <a:r>
              <a:rPr lang="pt-BR" sz="1600" dirty="0">
                <a:solidFill>
                  <a:schemeClr val="accent4"/>
                </a:solidFill>
              </a:rPr>
              <a:t> (1968-1979);</a:t>
            </a:r>
          </a:p>
          <a:p>
            <a:r>
              <a:rPr lang="pt-BR" sz="1600" dirty="0">
                <a:solidFill>
                  <a:schemeClr val="accent4"/>
                </a:solidFill>
              </a:rPr>
              <a:t>• </a:t>
            </a:r>
            <a:r>
              <a:rPr lang="pt-BR" sz="1600" dirty="0" err="1">
                <a:solidFill>
                  <a:schemeClr val="accent4"/>
                </a:solidFill>
              </a:rPr>
              <a:t>Yakutsk</a:t>
            </a:r>
            <a:r>
              <a:rPr lang="pt-BR" sz="1600" dirty="0">
                <a:solidFill>
                  <a:schemeClr val="accent4"/>
                </a:solidFill>
              </a:rPr>
              <a:t>, </a:t>
            </a:r>
            <a:r>
              <a:rPr lang="pt-BR" sz="1600" dirty="0" err="1">
                <a:solidFill>
                  <a:schemeClr val="accent4"/>
                </a:solidFill>
              </a:rPr>
              <a:t>Russia</a:t>
            </a:r>
            <a:r>
              <a:rPr lang="pt-BR" sz="1600" dirty="0">
                <a:solidFill>
                  <a:schemeClr val="accent4"/>
                </a:solidFill>
              </a:rPr>
              <a:t> (1969 -1990);</a:t>
            </a:r>
          </a:p>
          <a:p>
            <a:r>
              <a:rPr lang="pt-BR" sz="1600" dirty="0">
                <a:solidFill>
                  <a:schemeClr val="accent4"/>
                </a:solidFill>
              </a:rPr>
              <a:t>• </a:t>
            </a:r>
            <a:r>
              <a:rPr lang="pt-BR" sz="1600" dirty="0" err="1">
                <a:solidFill>
                  <a:schemeClr val="accent4"/>
                </a:solidFill>
              </a:rPr>
              <a:t>Akeno</a:t>
            </a:r>
            <a:r>
              <a:rPr lang="pt-BR" sz="1600" dirty="0">
                <a:solidFill>
                  <a:schemeClr val="accent4"/>
                </a:solidFill>
              </a:rPr>
              <a:t>, </a:t>
            </a:r>
            <a:r>
              <a:rPr lang="pt-BR" sz="1600" dirty="0" err="1">
                <a:solidFill>
                  <a:schemeClr val="accent4"/>
                </a:solidFill>
              </a:rPr>
              <a:t>Japan</a:t>
            </a:r>
            <a:r>
              <a:rPr lang="pt-BR" sz="1600" dirty="0">
                <a:solidFill>
                  <a:schemeClr val="accent4"/>
                </a:solidFill>
              </a:rPr>
              <a:t> (1980 ++);</a:t>
            </a:r>
          </a:p>
          <a:p>
            <a:r>
              <a:rPr lang="pt-BR" sz="1600" dirty="0">
                <a:solidFill>
                  <a:schemeClr val="accent4"/>
                </a:solidFill>
              </a:rPr>
              <a:t>• AGASA, </a:t>
            </a:r>
            <a:r>
              <a:rPr lang="pt-BR" sz="1600" dirty="0" err="1">
                <a:solidFill>
                  <a:schemeClr val="accent4"/>
                </a:solidFill>
              </a:rPr>
              <a:t>Japan</a:t>
            </a:r>
            <a:r>
              <a:rPr lang="pt-BR" sz="1600" dirty="0">
                <a:solidFill>
                  <a:schemeClr val="accent4"/>
                </a:solidFill>
              </a:rPr>
              <a:t> (1986 ++ );</a:t>
            </a:r>
          </a:p>
          <a:p>
            <a:r>
              <a:rPr lang="pt-BR" sz="1600" dirty="0">
                <a:solidFill>
                  <a:schemeClr val="accent4"/>
                </a:solidFill>
              </a:rPr>
              <a:t>• EASTOP , </a:t>
            </a:r>
            <a:r>
              <a:rPr lang="pt-BR" sz="1600" dirty="0" err="1">
                <a:solidFill>
                  <a:schemeClr val="accent4"/>
                </a:solidFill>
              </a:rPr>
              <a:t>Italy</a:t>
            </a:r>
            <a:r>
              <a:rPr lang="pt-BR" sz="1600" dirty="0">
                <a:solidFill>
                  <a:schemeClr val="accent4"/>
                </a:solidFill>
              </a:rPr>
              <a:t> (1989-1999);</a:t>
            </a:r>
          </a:p>
          <a:p>
            <a:r>
              <a:rPr lang="pt-BR" sz="1600" dirty="0">
                <a:solidFill>
                  <a:schemeClr val="accent4"/>
                </a:solidFill>
              </a:rPr>
              <a:t>• CASA/MIA, USA (1990 ++);</a:t>
            </a:r>
          </a:p>
          <a:p>
            <a:r>
              <a:rPr lang="pt-BR" sz="1600" dirty="0">
                <a:solidFill>
                  <a:schemeClr val="accent4"/>
                </a:solidFill>
              </a:rPr>
              <a:t>• </a:t>
            </a:r>
            <a:r>
              <a:rPr lang="pt-BR" sz="1600" dirty="0" err="1">
                <a:solidFill>
                  <a:schemeClr val="accent4"/>
                </a:solidFill>
              </a:rPr>
              <a:t>Kascade</a:t>
            </a:r>
            <a:r>
              <a:rPr lang="pt-BR" sz="1600" dirty="0">
                <a:solidFill>
                  <a:schemeClr val="accent4"/>
                </a:solidFill>
              </a:rPr>
              <a:t>, </a:t>
            </a:r>
            <a:r>
              <a:rPr lang="pt-BR" sz="1600" dirty="0" err="1">
                <a:solidFill>
                  <a:schemeClr val="accent4"/>
                </a:solidFill>
              </a:rPr>
              <a:t>Germany</a:t>
            </a:r>
            <a:r>
              <a:rPr lang="pt-BR" sz="1600" dirty="0">
                <a:solidFill>
                  <a:schemeClr val="accent4"/>
                </a:solidFill>
              </a:rPr>
              <a:t> (1995 ++);</a:t>
            </a:r>
          </a:p>
          <a:p>
            <a:pPr>
              <a:buFont typeface="Arial" pitchFamily="34" charset="0"/>
              <a:buChar char="•"/>
            </a:pPr>
            <a:r>
              <a:rPr lang="pt-BR" sz="1600" dirty="0">
                <a:solidFill>
                  <a:schemeClr val="accent4"/>
                </a:solidFill>
              </a:rPr>
              <a:t> Pierre </a:t>
            </a:r>
            <a:r>
              <a:rPr lang="pt-BR" sz="1600" dirty="0" err="1">
                <a:solidFill>
                  <a:schemeClr val="accent4"/>
                </a:solidFill>
              </a:rPr>
              <a:t>Auger</a:t>
            </a:r>
            <a:r>
              <a:rPr lang="pt-BR" sz="1600" dirty="0">
                <a:solidFill>
                  <a:schemeClr val="accent4"/>
                </a:solidFill>
              </a:rPr>
              <a:t> </a:t>
            </a:r>
            <a:r>
              <a:rPr lang="pt-BR" sz="1600" dirty="0" err="1">
                <a:solidFill>
                  <a:schemeClr val="accent4"/>
                </a:solidFill>
              </a:rPr>
              <a:t>Observatory</a:t>
            </a:r>
            <a:r>
              <a:rPr lang="pt-BR" sz="1600" dirty="0">
                <a:solidFill>
                  <a:schemeClr val="accent4"/>
                </a:solidFill>
              </a:rPr>
              <a:t>, Argentina (2001++).</a:t>
            </a:r>
          </a:p>
        </p:txBody>
      </p:sp>
      <p:pic>
        <p:nvPicPr>
          <p:cNvPr id="3" name="Imagem 2" descr="Akeno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4121" y="548680"/>
            <a:ext cx="2304256" cy="233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022112" y="2881739"/>
            <a:ext cx="2429445" cy="1571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just">
              <a:spcBef>
                <a:spcPts val="1000"/>
              </a:spcBef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b="1" dirty="0">
                <a:solidFill>
                  <a:schemeClr val="accent4"/>
                </a:solidFill>
              </a:rPr>
              <a:t>1994</a:t>
            </a:r>
            <a:r>
              <a:rPr lang="en-US" sz="1600" dirty="0">
                <a:solidFill>
                  <a:schemeClr val="accent4"/>
                </a:solidFill>
              </a:rPr>
              <a:t> The AGASA Group in Japan and the Yakutsk group in Russia each reported an event with an energy of </a:t>
            </a:r>
            <a:br>
              <a:rPr lang="en-US" sz="1600" dirty="0">
                <a:solidFill>
                  <a:schemeClr val="accent4"/>
                </a:solidFill>
              </a:rPr>
            </a:br>
            <a:r>
              <a:rPr lang="en-US" sz="1600" dirty="0">
                <a:solidFill>
                  <a:schemeClr val="accent4"/>
                </a:solidFill>
              </a:rPr>
              <a:t>E = 2 </a:t>
            </a:r>
            <a:r>
              <a:rPr lang="en-US" sz="1200" dirty="0">
                <a:solidFill>
                  <a:schemeClr val="accent4"/>
                </a:solidFill>
              </a:rPr>
              <a:t>x</a:t>
            </a:r>
            <a:r>
              <a:rPr lang="en-US" sz="1600" dirty="0">
                <a:solidFill>
                  <a:schemeClr val="accent4"/>
                </a:solidFill>
              </a:rPr>
              <a:t> 10</a:t>
            </a:r>
            <a:r>
              <a:rPr lang="en-US" sz="1600" baseline="30000" dirty="0">
                <a:solidFill>
                  <a:schemeClr val="accent4"/>
                </a:solidFill>
              </a:rPr>
              <a:t>20</a:t>
            </a:r>
            <a:r>
              <a:rPr lang="en-US" sz="1600" dirty="0">
                <a:solidFill>
                  <a:schemeClr val="accent4"/>
                </a:solidFill>
              </a:rPr>
              <a:t> eV.</a:t>
            </a:r>
          </a:p>
        </p:txBody>
      </p:sp>
      <p:pic>
        <p:nvPicPr>
          <p:cNvPr id="5" name="Picture 4" descr="https://encrypted-tbn1.google.com/images?q=tbn:ANd9GcT5kOq6vWeGOUvp58LD_MhyESe6fBmDGnAMeA6uJICY-oK-u6V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595668"/>
            <a:ext cx="4320480" cy="2718483"/>
          </a:xfrm>
          <a:prstGeom prst="rect">
            <a:avLst/>
          </a:prstGeom>
          <a:noFill/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439652" y="6472288"/>
            <a:ext cx="2520280" cy="340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000"/>
              </a:spcBef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dirty="0">
                <a:solidFill>
                  <a:schemeClr val="accent4"/>
                </a:solidFill>
              </a:rPr>
              <a:t>Pierre Auger Observatory</a:t>
            </a:r>
          </a:p>
        </p:txBody>
      </p:sp>
    </p:spTree>
    <p:extLst>
      <p:ext uri="{BB962C8B-B14F-4D97-AF65-F5344CB8AC3E}">
        <p14:creationId xmlns:p14="http://schemas.microsoft.com/office/powerpoint/2010/main" val="208289239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8726487" y="4890418"/>
            <a:ext cx="287338" cy="6492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31" name="Picture 2" descr="snapshot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3"/>
            <a:ext cx="9113205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795960"/>
      </p:ext>
    </p:extLst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EB62A2-6949-1BAA-CF6C-07A04DD93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>
            <a:extLst>
              <a:ext uri="{FF2B5EF4-FFF2-40B4-BE49-F238E27FC236}">
                <a16:creationId xmlns:a16="http://schemas.microsoft.com/office/drawing/2014/main" id="{EDD78F01-1727-BA2A-213D-F645272DF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225" y="368110"/>
            <a:ext cx="37737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buSzPct val="100000"/>
            </a:pPr>
            <a:r>
              <a:rPr lang="en-GB" altLang="x-none" dirty="0"/>
              <a:t> A </a:t>
            </a:r>
            <a:r>
              <a:rPr lang="en-GB" altLang="x-none" dirty="0" err="1"/>
              <a:t>radiação</a:t>
            </a:r>
            <a:r>
              <a:rPr lang="en-GB" altLang="x-none" dirty="0"/>
              <a:t> </a:t>
            </a:r>
            <a:r>
              <a:rPr lang="en-GB" altLang="x-none" dirty="0" err="1"/>
              <a:t>cósmica</a:t>
            </a:r>
            <a:r>
              <a:rPr lang="en-GB" altLang="x-none" dirty="0"/>
              <a:t> de </a:t>
            </a:r>
            <a:r>
              <a:rPr lang="en-GB" altLang="x-none" dirty="0" err="1"/>
              <a:t>fundo</a:t>
            </a:r>
            <a:endParaRPr lang="en-GB" altLang="x-none" dirty="0"/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6E68D2F4-6735-AA68-B940-3B0DC6E40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0976" y="2736366"/>
            <a:ext cx="153570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x-none" sz="1400" dirty="0"/>
              <a:t>Robert Wilson (1936-)</a:t>
            </a:r>
            <a:endParaRPr lang="pt-BR" altLang="x-none" sz="1400" b="1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A5C6258-973D-8DFC-135E-E3EA33921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08" y="2993212"/>
            <a:ext cx="3285921" cy="258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A85D70C0-DBE4-8227-B48C-4F511C7BB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571" y="539129"/>
            <a:ext cx="1425946" cy="2151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obert W. Wilson - EcuRed">
            <a:extLst>
              <a:ext uri="{FF2B5EF4-FFF2-40B4-BE49-F238E27FC236}">
                <a16:creationId xmlns:a16="http://schemas.microsoft.com/office/drawing/2014/main" id="{D85A9CAD-81A7-1A06-EBAA-322C63A69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976" y="539128"/>
            <a:ext cx="1535705" cy="215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6">
            <a:extLst>
              <a:ext uri="{FF2B5EF4-FFF2-40B4-BE49-F238E27FC236}">
                <a16:creationId xmlns:a16="http://schemas.microsoft.com/office/drawing/2014/main" id="{0D0BD460-8F00-948E-7175-5FD004495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381" y="5642664"/>
            <a:ext cx="3394047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x-none" sz="1400" b="1" dirty="0"/>
              <a:t>1965</a:t>
            </a:r>
            <a:r>
              <a:rPr lang="pt-BR" altLang="x-none" sz="1400" dirty="0"/>
              <a:t> Penzias e detectam a radiação cósmica de fundo nas </a:t>
            </a:r>
            <a:r>
              <a:rPr lang="pt-BR" altLang="x-none" sz="1400" dirty="0" err="1"/>
              <a:t>freqüências</a:t>
            </a:r>
            <a:r>
              <a:rPr lang="pt-BR" altLang="x-none" sz="1400" dirty="0"/>
              <a:t> de </a:t>
            </a:r>
            <a:r>
              <a:rPr lang="pt-BR" altLang="x-none" sz="1400" dirty="0" err="1"/>
              <a:t>microondas</a:t>
            </a:r>
            <a:r>
              <a:rPr lang="pt-BR" altLang="x-none" sz="1400" dirty="0"/>
              <a:t>.</a:t>
            </a:r>
            <a:endParaRPr lang="pt-BR" altLang="x-none" sz="1400" b="1" dirty="0"/>
          </a:p>
        </p:txBody>
      </p:sp>
      <p:pic>
        <p:nvPicPr>
          <p:cNvPr id="3080" name="Picture 8" descr="Full-sky image derived from nine years' WMAP data">
            <a:extLst>
              <a:ext uri="{FF2B5EF4-FFF2-40B4-BE49-F238E27FC236}">
                <a16:creationId xmlns:a16="http://schemas.microsoft.com/office/drawing/2014/main" id="{86FBEB73-174B-9B2B-DFC9-06BB20780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199" y="4034255"/>
            <a:ext cx="403244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6">
            <a:extLst>
              <a:ext uri="{FF2B5EF4-FFF2-40B4-BE49-F238E27FC236}">
                <a16:creationId xmlns:a16="http://schemas.microsoft.com/office/drawing/2014/main" id="{1BF8C5FE-2EF2-DDBE-7E67-F8C78B69E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114" y="2716734"/>
            <a:ext cx="18488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400" i="0" dirty="0">
                <a:effectLst/>
                <a:latin typeface="Arial" panose="020B0604020202020204" pitchFamily="34" charset="0"/>
              </a:rPr>
              <a:t>Arno Allan Penzias</a:t>
            </a:r>
            <a:br>
              <a:rPr lang="pt-BR" sz="1400" i="0" dirty="0">
                <a:effectLst/>
                <a:latin typeface="Arial" panose="020B0604020202020204" pitchFamily="34" charset="0"/>
              </a:rPr>
            </a:br>
            <a:r>
              <a:rPr lang="pt-BR" sz="1400" i="0" dirty="0">
                <a:effectLst/>
                <a:latin typeface="Arial" panose="020B0604020202020204" pitchFamily="34" charset="0"/>
              </a:rPr>
              <a:t>(1933-2024)</a:t>
            </a:r>
            <a:endParaRPr lang="pt-BR" altLang="x-none" sz="1400" b="1" dirty="0"/>
          </a:p>
        </p:txBody>
      </p:sp>
    </p:spTree>
    <p:extLst>
      <p:ext uri="{BB962C8B-B14F-4D97-AF65-F5344CB8AC3E}">
        <p14:creationId xmlns:p14="http://schemas.microsoft.com/office/powerpoint/2010/main" val="1826333768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79337A-518D-AD1C-BCEA-DEDBA6D13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8606Penzias_Wilson_COBE_WMAP">
            <a:extLst>
              <a:ext uri="{FF2B5EF4-FFF2-40B4-BE49-F238E27FC236}">
                <a16:creationId xmlns:a16="http://schemas.microsoft.com/office/drawing/2014/main" id="{B348E69D-DA83-2ED2-91A1-D735EB875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2636"/>
            <a:ext cx="7848600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7216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60" name="Picture 4" descr="posterBigBa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-575866"/>
            <a:ext cx="6477000" cy="746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5268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3A7770-ADB9-4A78-5EF0-D39FD1B9C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>
            <a:extLst>
              <a:ext uri="{FF2B5EF4-FFF2-40B4-BE49-F238E27FC236}">
                <a16:creationId xmlns:a16="http://schemas.microsoft.com/office/drawing/2014/main" id="{BF427102-5138-9AE2-5ED1-A1F24FF6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28575"/>
            <a:ext cx="3452813" cy="682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>
            <a:extLst>
              <a:ext uri="{FF2B5EF4-FFF2-40B4-BE49-F238E27FC236}">
                <a16:creationId xmlns:a16="http://schemas.microsoft.com/office/drawing/2014/main" id="{94BB8F38-E9BE-2C88-6D6C-807FC6A20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207856"/>
            <a:ext cx="3074169" cy="401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42535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51019"/>
            <a:ext cx="9905879" cy="700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155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445607" y="332656"/>
            <a:ext cx="2040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Air Fluorescence</a:t>
            </a:r>
          </a:p>
        </p:txBody>
      </p:sp>
      <p:sp>
        <p:nvSpPr>
          <p:cNvPr id="3" name="Retângulo 2"/>
          <p:cNvSpPr/>
          <p:nvPr/>
        </p:nvSpPr>
        <p:spPr>
          <a:xfrm>
            <a:off x="6610725" y="2505269"/>
            <a:ext cx="23523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4"/>
                </a:solidFill>
              </a:rPr>
              <a:t>Measured fluorescence spectrum in dry air at 800 </a:t>
            </a:r>
            <a:r>
              <a:rPr lang="en-US" sz="1000" dirty="0" err="1">
                <a:solidFill>
                  <a:schemeClr val="accent4"/>
                </a:solidFill>
              </a:rPr>
              <a:t>hPa</a:t>
            </a:r>
            <a:r>
              <a:rPr lang="en-US" sz="1000" dirty="0">
                <a:solidFill>
                  <a:schemeClr val="accent4"/>
                </a:solidFill>
              </a:rPr>
              <a:t> and 293 K</a:t>
            </a:r>
            <a:endParaRPr lang="pt-BR" sz="1000" dirty="0">
              <a:solidFill>
                <a:schemeClr val="accent4"/>
              </a:solidFill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8A8E737E-314D-82E2-31CC-DFA9A596E36B}"/>
              </a:ext>
            </a:extLst>
          </p:cNvPr>
          <p:cNvGrpSpPr/>
          <p:nvPr/>
        </p:nvGrpSpPr>
        <p:grpSpPr>
          <a:xfrm>
            <a:off x="443508" y="3020591"/>
            <a:ext cx="8256984" cy="3435937"/>
            <a:chOff x="271413" y="2297319"/>
            <a:chExt cx="8597131" cy="3591730"/>
          </a:xfrm>
        </p:grpSpPr>
        <p:pic>
          <p:nvPicPr>
            <p:cNvPr id="1112070" name="Picture 6" descr="http://ars.sciencedirect.com/content/image/1-s2.0-S0927650507000564-gr4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944" y="2297319"/>
              <a:ext cx="4800600" cy="31146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tângulo 1"/>
            <p:cNvSpPr/>
            <p:nvPr/>
          </p:nvSpPr>
          <p:spPr>
            <a:xfrm>
              <a:off x="4324725" y="5488939"/>
              <a:ext cx="454381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dirty="0">
                  <a:solidFill>
                    <a:schemeClr val="accent4"/>
                  </a:solidFill>
                </a:rPr>
                <a:t>AIRFLY Collaboration, </a:t>
              </a:r>
              <a:r>
                <a:rPr lang="en-US" sz="1000" dirty="0" err="1">
                  <a:solidFill>
                    <a:schemeClr val="accent4"/>
                  </a:solidFill>
                </a:rPr>
                <a:t>Astroparticle</a:t>
              </a:r>
              <a:r>
                <a:rPr lang="en-US" sz="1000" dirty="0">
                  <a:solidFill>
                    <a:schemeClr val="accent4"/>
                  </a:solidFill>
                </a:rPr>
                <a:t> Physics, Volume 28, Issue 1, September 2007, pp. 41-57.</a:t>
              </a:r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973145" y="5488939"/>
              <a:ext cx="264472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1000" dirty="0">
                  <a:solidFill>
                    <a:schemeClr val="accent4"/>
                  </a:solidFill>
                </a:rPr>
                <a:t>F </a:t>
              </a:r>
              <a:r>
                <a:rPr lang="pt-BR" sz="1000" dirty="0" err="1">
                  <a:solidFill>
                    <a:schemeClr val="accent4"/>
                  </a:solidFill>
                </a:rPr>
                <a:t>Arqueros</a:t>
              </a:r>
              <a:r>
                <a:rPr lang="pt-BR" sz="1000" dirty="0">
                  <a:solidFill>
                    <a:schemeClr val="accent4"/>
                  </a:solidFill>
                </a:rPr>
                <a:t>, F Blanco J Rosado, </a:t>
              </a:r>
              <a:r>
                <a:rPr lang="en-US" sz="1000" dirty="0">
                  <a:solidFill>
                    <a:schemeClr val="accent4"/>
                  </a:solidFill>
                </a:rPr>
                <a:t>New J. Phys. </a:t>
              </a:r>
              <a:r>
                <a:rPr lang="en-US" sz="1000" b="1" dirty="0">
                  <a:solidFill>
                    <a:schemeClr val="accent4"/>
                  </a:solidFill>
                </a:rPr>
                <a:t>11</a:t>
              </a:r>
              <a:r>
                <a:rPr lang="en-US" sz="1000" dirty="0">
                  <a:solidFill>
                    <a:schemeClr val="accent4"/>
                  </a:solidFill>
                </a:rPr>
                <a:t> (200</a:t>
              </a:r>
              <a:r>
                <a:rPr lang="pt-BR" sz="1000" dirty="0" err="1">
                  <a:solidFill>
                    <a:schemeClr val="accent4"/>
                  </a:solidFill>
                </a:rPr>
                <a:t>and</a:t>
              </a:r>
              <a:r>
                <a:rPr lang="pt-BR" sz="1000" dirty="0">
                  <a:solidFill>
                    <a:schemeClr val="accent4"/>
                  </a:solidFill>
                </a:rPr>
                <a:t> </a:t>
              </a:r>
              <a:r>
                <a:rPr lang="en-US" sz="1000" dirty="0">
                  <a:solidFill>
                    <a:schemeClr val="accent4"/>
                  </a:solidFill>
                </a:rPr>
                <a:t>9) 065011</a:t>
              </a:r>
              <a:endParaRPr lang="pt-BR" sz="1000" dirty="0">
                <a:solidFill>
                  <a:schemeClr val="accent4"/>
                </a:solidFill>
              </a:endParaRPr>
            </a:p>
          </p:txBody>
        </p:sp>
        <p:pic>
          <p:nvPicPr>
            <p:cNvPr id="1112072" name="Picture 8" descr="Fig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13" y="2297319"/>
              <a:ext cx="3580507" cy="31146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12074" name="Picture 10" descr="http://t3.gstatic.com/images?q=tbn:ANd9GcQYpjYE6G_k0zj8PpmlD286YXhr0N6sOiCmXMQESQs1bAvFH2iFS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632" y="332656"/>
            <a:ext cx="2219325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6247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8A46499-9268-A4C9-68F3-C17C04449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40" y="1454612"/>
            <a:ext cx="7039120" cy="394877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8CB4E39-5263-9D23-95CB-7DB271589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7569" y="1450616"/>
            <a:ext cx="3473991" cy="1834367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7450207" y="955809"/>
            <a:ext cx="12827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prótons (&lt; GeV)</a:t>
            </a:r>
          </a:p>
        </p:txBody>
      </p:sp>
      <p:cxnSp>
        <p:nvCxnSpPr>
          <p:cNvPr id="8" name="Conector de seta reta 7"/>
          <p:cNvCxnSpPr>
            <a:cxnSpLocks/>
          </p:cNvCxnSpPr>
          <p:nvPr/>
        </p:nvCxnSpPr>
        <p:spPr>
          <a:xfrm flipH="1">
            <a:off x="6354564" y="1195826"/>
            <a:ext cx="1134630" cy="1171973"/>
          </a:xfrm>
          <a:prstGeom prst="straightConnector1">
            <a:avLst/>
          </a:prstGeom>
          <a:ln w="19050">
            <a:solidFill>
              <a:schemeClr val="tx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31CD912-1F96-A605-721E-5BF73F18E988}"/>
              </a:ext>
            </a:extLst>
          </p:cNvPr>
          <p:cNvSpPr txBox="1"/>
          <p:nvPr/>
        </p:nvSpPr>
        <p:spPr>
          <a:xfrm>
            <a:off x="2754179" y="404664"/>
            <a:ext cx="3726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Anomalia do Atlântico Sul</a:t>
            </a:r>
          </a:p>
        </p:txBody>
      </p:sp>
    </p:spTree>
    <p:extLst>
      <p:ext uri="{BB962C8B-B14F-4D97-AF65-F5344CB8AC3E}">
        <p14:creationId xmlns:p14="http://schemas.microsoft.com/office/powerpoint/2010/main" val="2620715510"/>
      </p:ext>
    </p:extLst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6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504825"/>
            <a:ext cx="7696200" cy="584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8679391"/>
      </p:ext>
    </p:extLst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aixaDeTexto 1"/>
          <p:cNvSpPr txBox="1">
            <a:spLocks noChangeArrowheads="1"/>
          </p:cNvSpPr>
          <p:nvPr/>
        </p:nvSpPr>
        <p:spPr bwMode="auto">
          <a:xfrm>
            <a:off x="626632" y="834759"/>
            <a:ext cx="465860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accent4"/>
                </a:solidFill>
              </a:rPr>
              <a:t>Some </a:t>
            </a:r>
            <a:r>
              <a:rPr lang="pt-BR" sz="1600" dirty="0" err="1">
                <a:solidFill>
                  <a:schemeClr val="accent4"/>
                </a:solidFill>
              </a:rPr>
              <a:t>air</a:t>
            </a:r>
            <a:r>
              <a:rPr lang="pt-BR" sz="1600" dirty="0">
                <a:solidFill>
                  <a:schemeClr val="accent4"/>
                </a:solidFill>
              </a:rPr>
              <a:t> </a:t>
            </a:r>
            <a:r>
              <a:rPr lang="pt-BR" sz="1600" dirty="0" err="1">
                <a:solidFill>
                  <a:schemeClr val="accent4"/>
                </a:solidFill>
              </a:rPr>
              <a:t>fluorescence</a:t>
            </a:r>
            <a:r>
              <a:rPr lang="pt-BR" sz="1600" dirty="0">
                <a:solidFill>
                  <a:schemeClr val="accent4"/>
                </a:solidFill>
              </a:rPr>
              <a:t> </a:t>
            </a:r>
            <a:r>
              <a:rPr lang="pt-BR" sz="1600" dirty="0" err="1">
                <a:solidFill>
                  <a:schemeClr val="accent4"/>
                </a:solidFill>
              </a:rPr>
              <a:t>experiments</a:t>
            </a:r>
            <a:r>
              <a:rPr lang="pt-BR" sz="1600" dirty="0">
                <a:solidFill>
                  <a:schemeClr val="accent4"/>
                </a:solidFill>
              </a:rPr>
              <a:t>:</a:t>
            </a:r>
            <a:br>
              <a:rPr lang="pt-BR" sz="1600" dirty="0">
                <a:solidFill>
                  <a:schemeClr val="accent4"/>
                </a:solidFill>
              </a:rPr>
            </a:br>
            <a:endParaRPr lang="pt-BR" sz="1600" dirty="0">
              <a:solidFill>
                <a:schemeClr val="accent4"/>
              </a:solidFill>
            </a:endParaRPr>
          </a:p>
          <a:p>
            <a:r>
              <a:rPr lang="pt-BR" sz="1600" dirty="0">
                <a:solidFill>
                  <a:schemeClr val="accent4"/>
                </a:solidFill>
              </a:rPr>
              <a:t>• </a:t>
            </a:r>
            <a:r>
              <a:rPr lang="pt-BR" sz="1600" dirty="0" err="1">
                <a:solidFill>
                  <a:schemeClr val="accent4"/>
                </a:solidFill>
              </a:rPr>
              <a:t>Fly’s</a:t>
            </a:r>
            <a:r>
              <a:rPr lang="pt-BR" sz="1600" dirty="0">
                <a:solidFill>
                  <a:schemeClr val="accent4"/>
                </a:solidFill>
              </a:rPr>
              <a:t> </a:t>
            </a:r>
            <a:r>
              <a:rPr lang="pt-BR" sz="1600" dirty="0" err="1">
                <a:solidFill>
                  <a:schemeClr val="accent4"/>
                </a:solidFill>
              </a:rPr>
              <a:t>eye</a:t>
            </a:r>
            <a:r>
              <a:rPr lang="pt-BR" sz="1600" dirty="0">
                <a:solidFill>
                  <a:schemeClr val="accent4"/>
                </a:solidFill>
              </a:rPr>
              <a:t>/</a:t>
            </a:r>
            <a:r>
              <a:rPr lang="pt-BR" sz="1600" dirty="0" err="1">
                <a:solidFill>
                  <a:schemeClr val="accent4"/>
                </a:solidFill>
              </a:rPr>
              <a:t>Hires</a:t>
            </a:r>
            <a:r>
              <a:rPr lang="pt-BR" sz="1600" dirty="0">
                <a:solidFill>
                  <a:schemeClr val="accent4"/>
                </a:solidFill>
              </a:rPr>
              <a:t>, USA (1981/1999++);</a:t>
            </a:r>
          </a:p>
          <a:p>
            <a:pPr>
              <a:buFont typeface="Arial" pitchFamily="34" charset="0"/>
              <a:buChar char="•"/>
            </a:pPr>
            <a:r>
              <a:rPr lang="pt-BR" sz="1600" dirty="0">
                <a:solidFill>
                  <a:schemeClr val="accent4"/>
                </a:solidFill>
              </a:rPr>
              <a:t> Pierre </a:t>
            </a:r>
            <a:r>
              <a:rPr lang="pt-BR" sz="1600" dirty="0" err="1">
                <a:solidFill>
                  <a:schemeClr val="accent4"/>
                </a:solidFill>
              </a:rPr>
              <a:t>Auger</a:t>
            </a:r>
            <a:r>
              <a:rPr lang="pt-BR" sz="1600" dirty="0">
                <a:solidFill>
                  <a:schemeClr val="accent4"/>
                </a:solidFill>
              </a:rPr>
              <a:t> </a:t>
            </a:r>
            <a:r>
              <a:rPr lang="pt-BR" sz="1600" dirty="0" err="1">
                <a:solidFill>
                  <a:schemeClr val="accent4"/>
                </a:solidFill>
              </a:rPr>
              <a:t>Observatory</a:t>
            </a:r>
            <a:r>
              <a:rPr lang="pt-BR" sz="1600" dirty="0">
                <a:solidFill>
                  <a:schemeClr val="accent4"/>
                </a:solidFill>
              </a:rPr>
              <a:t>, Argentina (2001++);</a:t>
            </a:r>
          </a:p>
          <a:p>
            <a:pPr>
              <a:buFont typeface="Arial" pitchFamily="34" charset="0"/>
              <a:buChar char="•"/>
            </a:pPr>
            <a:r>
              <a:rPr lang="pt-BR" sz="1600" dirty="0">
                <a:solidFill>
                  <a:schemeClr val="accent4"/>
                </a:solidFill>
              </a:rPr>
              <a:t>Telescope </a:t>
            </a:r>
            <a:r>
              <a:rPr lang="pt-BR" sz="1600" dirty="0" err="1">
                <a:solidFill>
                  <a:schemeClr val="accent4"/>
                </a:solidFill>
              </a:rPr>
              <a:t>Array</a:t>
            </a:r>
            <a:r>
              <a:rPr lang="pt-BR" sz="1600" dirty="0">
                <a:solidFill>
                  <a:schemeClr val="accent4"/>
                </a:solidFill>
              </a:rPr>
              <a:t> (TA), USA (2006++);</a:t>
            </a:r>
          </a:p>
          <a:p>
            <a:pPr>
              <a:buFont typeface="Arial" pitchFamily="34" charset="0"/>
              <a:buChar char="•"/>
            </a:pPr>
            <a:r>
              <a:rPr lang="pt-BR" sz="1600" dirty="0">
                <a:solidFill>
                  <a:schemeClr val="accent4"/>
                </a:solidFill>
              </a:rPr>
              <a:t> EUSO @ ISS (?).</a:t>
            </a:r>
          </a:p>
        </p:txBody>
      </p:sp>
      <p:pic>
        <p:nvPicPr>
          <p:cNvPr id="3" name="Imagem 2" descr="FlysEy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0431" y="834759"/>
            <a:ext cx="2520280" cy="182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6160431" y="2638150"/>
            <a:ext cx="2520280" cy="340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000"/>
              </a:spcBef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b="1" dirty="0">
                <a:solidFill>
                  <a:schemeClr val="accent4"/>
                </a:solidFill>
              </a:rPr>
              <a:t>1991</a:t>
            </a:r>
            <a:r>
              <a:rPr lang="en-US" sz="1600" dirty="0">
                <a:solidFill>
                  <a:schemeClr val="accent4"/>
                </a:solidFill>
              </a:rPr>
              <a:t> Fly's Eye (USA)</a:t>
            </a:r>
            <a:endParaRPr lang="en-GB" sz="1600" dirty="0">
              <a:solidFill>
                <a:schemeClr val="accent4"/>
              </a:solidFill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0249E304-6EBA-459E-F912-8697D83AC3BB}"/>
              </a:ext>
            </a:extLst>
          </p:cNvPr>
          <p:cNvGrpSpPr/>
          <p:nvPr/>
        </p:nvGrpSpPr>
        <p:grpSpPr>
          <a:xfrm>
            <a:off x="420657" y="3418550"/>
            <a:ext cx="8260054" cy="2727452"/>
            <a:chOff x="420657" y="3598031"/>
            <a:chExt cx="8260054" cy="2727452"/>
          </a:xfrm>
        </p:grpSpPr>
        <p:pic>
          <p:nvPicPr>
            <p:cNvPr id="1093638" name="Picture 6" descr="http://www.auger.org/photos/aerial/losleones8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46366" y="3598031"/>
              <a:ext cx="3312368" cy="2484276"/>
            </a:xfrm>
            <a:prstGeom prst="rect">
              <a:avLst/>
            </a:prstGeom>
            <a:noFill/>
          </p:spPr>
        </p:pic>
        <p:pic>
          <p:nvPicPr>
            <p:cNvPr id="1093634" name="Picture 2" descr="File:BRM-FD-open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26632" y="3598031"/>
              <a:ext cx="3233189" cy="2448272"/>
            </a:xfrm>
            <a:prstGeom prst="rect">
              <a:avLst/>
            </a:prstGeom>
            <a:noFill/>
          </p:spPr>
        </p:pic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420657" y="6046302"/>
              <a:ext cx="3714750" cy="279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ts val="1000"/>
                </a:spcBef>
                <a:buClr>
                  <a:srgbClr val="000000"/>
                </a:buClr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200" dirty="0">
                  <a:solidFill>
                    <a:schemeClr val="accent4"/>
                  </a:solidFill>
                </a:rPr>
                <a:t>The Telescope Array  </a:t>
              </a:r>
              <a:endParaRPr lang="en-GB" sz="1200" dirty="0">
                <a:solidFill>
                  <a:schemeClr val="accent4"/>
                </a:solidFill>
              </a:endParaRPr>
            </a:p>
          </p:txBody>
        </p:sp>
        <p:pic>
          <p:nvPicPr>
            <p:cNvPr id="1093636" name="Picture 4" descr="http://images.iop.org/objects/ccr/cern/46/6/16/CCEfut4_07-06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378615" y="3598031"/>
              <a:ext cx="2302096" cy="2484276"/>
            </a:xfrm>
            <a:prstGeom prst="rect">
              <a:avLst/>
            </a:prstGeom>
            <a:noFill/>
          </p:spPr>
        </p:pic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4506406" y="6046303"/>
              <a:ext cx="3816424" cy="279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0000" tIns="46800" rIns="90000" bIns="46800">
              <a:spAutoFit/>
            </a:bodyPr>
            <a:lstStyle/>
            <a:p>
              <a:pPr algn="ctr">
                <a:spcBef>
                  <a:spcPts val="1000"/>
                </a:spcBef>
                <a:buClr>
                  <a:srgbClr val="000000"/>
                </a:buClr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200" dirty="0">
                  <a:solidFill>
                    <a:schemeClr val="accent4"/>
                  </a:solidFill>
                </a:rPr>
                <a:t>The Pierre Auger Fluorescence Detector  </a:t>
              </a:r>
              <a:endParaRPr lang="en-GB" sz="1200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5055141"/>
      </p:ext>
    </p:extLst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71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22" y="1718136"/>
            <a:ext cx="6121173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0C0B117-13D7-35A8-2AAB-FBC4AD06B621}"/>
              </a:ext>
            </a:extLst>
          </p:cNvPr>
          <p:cNvSpPr txBox="1"/>
          <p:nvPr/>
        </p:nvSpPr>
        <p:spPr>
          <a:xfrm>
            <a:off x="3953739" y="644404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>
                <a:hlinkClick r:id="rId5"/>
              </a:rPr>
              <a:t>Oh-</a:t>
            </a:r>
            <a:r>
              <a:rPr lang="pt-BR" dirty="0" err="1">
                <a:hlinkClick r:id="rId5"/>
              </a:rPr>
              <a:t>my</a:t>
            </a:r>
            <a:r>
              <a:rPr lang="pt-BR" dirty="0">
                <a:hlinkClick r:id="rId5"/>
              </a:rPr>
              <a:t>-</a:t>
            </a:r>
            <a:r>
              <a:rPr lang="pt-BR" dirty="0" err="1">
                <a:hlinkClick r:id="rId5"/>
              </a:rPr>
              <a:t>God</a:t>
            </a:r>
            <a:r>
              <a:rPr lang="pt-BR" dirty="0">
                <a:hlinkClick r:id="rId5"/>
              </a:rPr>
              <a:t> </a:t>
            </a:r>
            <a:r>
              <a:rPr lang="pt-BR" dirty="0" err="1">
                <a:hlinkClick r:id="rId5"/>
              </a:rPr>
              <a:t>particle</a:t>
            </a:r>
            <a:r>
              <a:rPr lang="pt-BR" dirty="0"/>
              <a:t>!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4331527" y="2884294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/>
              <a:t>(football @ v </a:t>
            </a:r>
            <a:r>
              <a:rPr lang="pt-BR" sz="1200" b="1" dirty="0">
                <a:sym typeface="Symbol" panose="05050102010706020507" pitchFamily="18" charset="2"/>
              </a:rPr>
              <a:t></a:t>
            </a:r>
            <a:r>
              <a:rPr lang="pt-BR" sz="1200" b="1" dirty="0"/>
              <a:t> 54 km/h)</a:t>
            </a:r>
          </a:p>
        </p:txBody>
      </p:sp>
      <p:pic>
        <p:nvPicPr>
          <p:cNvPr id="8" name="Imagem 7" descr="FlysEye.jpg">
            <a:extLst>
              <a:ext uri="{FF2B5EF4-FFF2-40B4-BE49-F238E27FC236}">
                <a16:creationId xmlns:a16="http://schemas.microsoft.com/office/drawing/2014/main" id="{6F2C88D4-4FE4-03B3-D19D-4BC7E48A382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390634"/>
            <a:ext cx="2520280" cy="182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F5874A1D-0D7B-8FC4-1052-0D1C84A2E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192" y="2194025"/>
            <a:ext cx="2699792" cy="340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000"/>
              </a:spcBef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b="1" dirty="0">
                <a:solidFill>
                  <a:schemeClr val="accent4"/>
                </a:solidFill>
              </a:rPr>
              <a:t>1991</a:t>
            </a:r>
            <a:r>
              <a:rPr lang="en-US" sz="1600" dirty="0">
                <a:solidFill>
                  <a:schemeClr val="accent4"/>
                </a:solidFill>
              </a:rPr>
              <a:t> Fly's Eye (USA)</a:t>
            </a:r>
            <a:endParaRPr lang="en-GB" sz="16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790211"/>
      </p:ext>
    </p:extLst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9778" name="Picture 2" descr="http://icc.ub.edu/images/cherenko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3533775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295508" y="332190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Cherenkov radiation in the atmosphere</a:t>
            </a:r>
          </a:p>
        </p:txBody>
      </p:sp>
      <p:pic>
        <p:nvPicPr>
          <p:cNvPr id="1099786" name="Picture 10" descr="http://www.mpi-hd.mpg.de/hfm/HESS/pages/press/2012/HESS_II_first_light/images/Image_02s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564904"/>
            <a:ext cx="440474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54603"/>
      </p:ext>
    </p:extLst>
  </p:cSld>
  <p:clrMapOvr>
    <a:masterClrMapping/>
  </p:clrMapOvr>
  <p:transition spd="med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aixaDeTexto 1"/>
          <p:cNvSpPr txBox="1">
            <a:spLocks noChangeArrowheads="1"/>
          </p:cNvSpPr>
          <p:nvPr/>
        </p:nvSpPr>
        <p:spPr bwMode="auto">
          <a:xfrm>
            <a:off x="251520" y="404664"/>
            <a:ext cx="4819972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2060"/>
                </a:solidFill>
              </a:rPr>
              <a:t>Some </a:t>
            </a:r>
            <a:r>
              <a:rPr lang="pt-BR" dirty="0" err="1">
                <a:solidFill>
                  <a:srgbClr val="002060"/>
                </a:solidFill>
              </a:rPr>
              <a:t>air</a:t>
            </a:r>
            <a:r>
              <a:rPr lang="pt-BR" dirty="0">
                <a:solidFill>
                  <a:srgbClr val="002060"/>
                </a:solidFill>
              </a:rPr>
              <a:t> Cherenkov </a:t>
            </a:r>
            <a:r>
              <a:rPr lang="pt-BR" dirty="0" err="1">
                <a:solidFill>
                  <a:srgbClr val="002060"/>
                </a:solidFill>
              </a:rPr>
              <a:t>experiments</a:t>
            </a:r>
            <a:r>
              <a:rPr lang="pt-BR" dirty="0">
                <a:solidFill>
                  <a:srgbClr val="002060"/>
                </a:solidFill>
              </a:rPr>
              <a:t>:</a:t>
            </a:r>
            <a:br>
              <a:rPr lang="pt-BR" dirty="0">
                <a:solidFill>
                  <a:srgbClr val="002060"/>
                </a:solidFill>
              </a:rPr>
            </a:br>
            <a:r>
              <a:rPr lang="pt-BR" b="1" dirty="0">
                <a:solidFill>
                  <a:srgbClr val="002060"/>
                </a:solidFill>
              </a:rPr>
              <a:t> </a:t>
            </a:r>
            <a:endParaRPr lang="pt-BR" sz="2000" b="1" dirty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</a:rPr>
              <a:t> CANGAROO, </a:t>
            </a:r>
            <a:r>
              <a:rPr lang="pt-BR" sz="2000" dirty="0" err="1">
                <a:solidFill>
                  <a:srgbClr val="002060"/>
                </a:solidFill>
              </a:rPr>
              <a:t>Australia</a:t>
            </a:r>
            <a:r>
              <a:rPr lang="pt-BR" sz="2000" dirty="0">
                <a:solidFill>
                  <a:srgbClr val="002060"/>
                </a:solidFill>
              </a:rPr>
              <a:t> (1992++);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</a:rPr>
              <a:t> CAT, France (1996++);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</a:rPr>
              <a:t> CLUE, </a:t>
            </a:r>
            <a:r>
              <a:rPr lang="pt-BR" sz="2000" dirty="0" err="1">
                <a:solidFill>
                  <a:srgbClr val="002060"/>
                </a:solidFill>
              </a:rPr>
              <a:t>Canary</a:t>
            </a:r>
            <a:r>
              <a:rPr lang="pt-BR" sz="2000" dirty="0">
                <a:solidFill>
                  <a:srgbClr val="002060"/>
                </a:solidFill>
              </a:rPr>
              <a:t> </a:t>
            </a:r>
            <a:r>
              <a:rPr lang="pt-BR" sz="2000" dirty="0" err="1">
                <a:solidFill>
                  <a:srgbClr val="002060"/>
                </a:solidFill>
              </a:rPr>
              <a:t>Islands</a:t>
            </a:r>
            <a:r>
              <a:rPr lang="pt-BR" sz="2000" dirty="0">
                <a:solidFill>
                  <a:srgbClr val="002060"/>
                </a:solidFill>
              </a:rPr>
              <a:t> (1997 - 2000);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</a:rPr>
              <a:t> HAGAR Telescope(s), </a:t>
            </a:r>
            <a:r>
              <a:rPr lang="pt-BR" sz="2000" dirty="0" err="1">
                <a:solidFill>
                  <a:srgbClr val="002060"/>
                </a:solidFill>
              </a:rPr>
              <a:t>India</a:t>
            </a:r>
            <a:r>
              <a:rPr lang="pt-BR" sz="2000" dirty="0">
                <a:solidFill>
                  <a:srgbClr val="002060"/>
                </a:solidFill>
              </a:rPr>
              <a:t> (2005++);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</a:rPr>
              <a:t> HEGRA, </a:t>
            </a:r>
            <a:r>
              <a:rPr lang="pt-BR" sz="2000" dirty="0" err="1">
                <a:solidFill>
                  <a:srgbClr val="002060"/>
                </a:solidFill>
              </a:rPr>
              <a:t>Canary</a:t>
            </a:r>
            <a:r>
              <a:rPr lang="pt-BR" sz="2000" dirty="0">
                <a:solidFill>
                  <a:srgbClr val="002060"/>
                </a:solidFill>
              </a:rPr>
              <a:t> </a:t>
            </a:r>
            <a:r>
              <a:rPr lang="pt-BR" sz="2000" dirty="0" err="1">
                <a:solidFill>
                  <a:srgbClr val="002060"/>
                </a:solidFill>
              </a:rPr>
              <a:t>Islands</a:t>
            </a:r>
            <a:r>
              <a:rPr lang="pt-BR" sz="2000" dirty="0">
                <a:solidFill>
                  <a:srgbClr val="002060"/>
                </a:solidFill>
              </a:rPr>
              <a:t> (1992-2002);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</a:rPr>
              <a:t> HESS, </a:t>
            </a:r>
            <a:r>
              <a:rPr lang="pt-BR" sz="2000" dirty="0" err="1">
                <a:solidFill>
                  <a:srgbClr val="002060"/>
                </a:solidFill>
              </a:rPr>
              <a:t>Namibia</a:t>
            </a:r>
            <a:r>
              <a:rPr lang="pt-BR" sz="2000" dirty="0">
                <a:solidFill>
                  <a:srgbClr val="002060"/>
                </a:solidFill>
              </a:rPr>
              <a:t> (HESS-I 2002, HESS-II 2012);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</a:rPr>
              <a:t> MAGIC, </a:t>
            </a:r>
            <a:r>
              <a:rPr lang="pt-BR" sz="2000" dirty="0" err="1">
                <a:solidFill>
                  <a:srgbClr val="002060"/>
                </a:solidFill>
              </a:rPr>
              <a:t>Canary</a:t>
            </a:r>
            <a:r>
              <a:rPr lang="pt-BR" sz="2000" dirty="0">
                <a:solidFill>
                  <a:srgbClr val="002060"/>
                </a:solidFill>
              </a:rPr>
              <a:t> </a:t>
            </a:r>
            <a:r>
              <a:rPr lang="pt-BR" sz="2000" dirty="0" err="1">
                <a:solidFill>
                  <a:srgbClr val="002060"/>
                </a:solidFill>
              </a:rPr>
              <a:t>Islands</a:t>
            </a:r>
            <a:r>
              <a:rPr lang="pt-BR" sz="2000" dirty="0">
                <a:solidFill>
                  <a:srgbClr val="002060"/>
                </a:solidFill>
              </a:rPr>
              <a:t> (2003++);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</a:rPr>
              <a:t> VERITAS, USA (2007++);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</a:rPr>
              <a:t> CTA </a:t>
            </a:r>
            <a:r>
              <a:rPr lang="pt-BR" sz="2000" dirty="0">
                <a:solidFill>
                  <a:srgbClr val="002060"/>
                </a:solidFill>
                <a:sym typeface="Symbol"/>
              </a:rPr>
              <a:t></a:t>
            </a:r>
            <a:r>
              <a:rPr lang="pt-BR" sz="2000" dirty="0">
                <a:solidFill>
                  <a:srgbClr val="002060"/>
                </a:solidFill>
              </a:rPr>
              <a:t> </a:t>
            </a:r>
            <a:r>
              <a:rPr lang="pt-BR" sz="2000" dirty="0" err="1">
                <a:solidFill>
                  <a:srgbClr val="002060"/>
                </a:solidFill>
              </a:rPr>
              <a:t>project</a:t>
            </a:r>
            <a:r>
              <a:rPr lang="pt-BR" sz="20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429250" y="2420888"/>
            <a:ext cx="3714750" cy="961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000"/>
              </a:spcBef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>
                <a:solidFill>
                  <a:srgbClr val="002060"/>
                </a:solidFill>
              </a:rPr>
              <a:t>HESS I </a:t>
            </a:r>
            <a:r>
              <a:rPr lang="pt-BR" sz="1600" dirty="0" err="1">
                <a:solidFill>
                  <a:srgbClr val="002060"/>
                </a:solidFill>
              </a:rPr>
              <a:t>and</a:t>
            </a:r>
            <a:r>
              <a:rPr lang="pt-BR" sz="1600" dirty="0">
                <a:solidFill>
                  <a:srgbClr val="002060"/>
                </a:solidFill>
              </a:rPr>
              <a:t> HESS-II: four 12 m telescopes </a:t>
            </a:r>
            <a:r>
              <a:rPr lang="pt-BR" sz="1600" dirty="0" err="1">
                <a:solidFill>
                  <a:srgbClr val="002060"/>
                </a:solidFill>
              </a:rPr>
              <a:t>and</a:t>
            </a:r>
            <a:r>
              <a:rPr lang="pt-BR" sz="1600" dirty="0">
                <a:solidFill>
                  <a:srgbClr val="002060"/>
                </a:solidFill>
              </a:rPr>
              <a:t> </a:t>
            </a:r>
            <a:r>
              <a:rPr lang="pt-BR" sz="1600" dirty="0" err="1">
                <a:solidFill>
                  <a:srgbClr val="002060"/>
                </a:solidFill>
              </a:rPr>
              <a:t>one</a:t>
            </a:r>
            <a:r>
              <a:rPr lang="pt-BR" sz="1600" dirty="0">
                <a:solidFill>
                  <a:srgbClr val="002060"/>
                </a:solidFill>
              </a:rPr>
              <a:t> 28 m telescope</a:t>
            </a:r>
          </a:p>
          <a:p>
            <a:pPr>
              <a:spcBef>
                <a:spcPts val="1000"/>
              </a:spcBef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1600" dirty="0">
              <a:solidFill>
                <a:srgbClr val="002060"/>
              </a:solidFill>
            </a:endParaRPr>
          </a:p>
        </p:txBody>
      </p:sp>
      <p:pic>
        <p:nvPicPr>
          <p:cNvPr id="1089540" name="Picture 4" descr="28.07.2008 20%3a58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3645024"/>
            <a:ext cx="3402813" cy="2474572"/>
          </a:xfrm>
          <a:prstGeom prst="rect">
            <a:avLst/>
          </a:prstGeom>
          <a:noFill/>
        </p:spPr>
      </p:pic>
      <p:sp>
        <p:nvSpPr>
          <p:cNvPr id="9" name="Retângulo 8"/>
          <p:cNvSpPr/>
          <p:nvPr/>
        </p:nvSpPr>
        <p:spPr>
          <a:xfrm>
            <a:off x="5868144" y="6165304"/>
            <a:ext cx="2967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002060"/>
                </a:solidFill>
              </a:rPr>
              <a:t>MAGIC: a 17 m telescope </a:t>
            </a:r>
          </a:p>
        </p:txBody>
      </p:sp>
      <p:pic>
        <p:nvPicPr>
          <p:cNvPr id="1089542" name="Picture 6" descr="arra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476672"/>
            <a:ext cx="3816424" cy="1916185"/>
          </a:xfrm>
          <a:prstGeom prst="rect">
            <a:avLst/>
          </a:prstGeom>
          <a:noFill/>
        </p:spPr>
      </p:pic>
      <p:pic>
        <p:nvPicPr>
          <p:cNvPr id="1089544" name="Picture 8" descr="http://upload.wikimedia.org/wikipedia/commons/thumb/4/4d/MMT_FLWO_Amado_AZ_10359.jpg/200px-MMT_FLWO_Amado_AZ_10359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75655" y="4365104"/>
            <a:ext cx="2496277" cy="1872208"/>
          </a:xfrm>
          <a:prstGeom prst="rect">
            <a:avLst/>
          </a:prstGeom>
          <a:noFill/>
        </p:spPr>
      </p:pic>
      <p:sp>
        <p:nvSpPr>
          <p:cNvPr id="13" name="Retângulo 12"/>
          <p:cNvSpPr/>
          <p:nvPr/>
        </p:nvSpPr>
        <p:spPr>
          <a:xfrm>
            <a:off x="1115616" y="6237312"/>
            <a:ext cx="34889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002060"/>
                </a:solidFill>
              </a:rPr>
              <a:t>VERITAS: four 12 m telescopes </a:t>
            </a:r>
          </a:p>
        </p:txBody>
      </p:sp>
    </p:spTree>
    <p:extLst>
      <p:ext uri="{BB962C8B-B14F-4D97-AF65-F5344CB8AC3E}">
        <p14:creationId xmlns:p14="http://schemas.microsoft.com/office/powerpoint/2010/main" val="1408639493"/>
      </p:ext>
    </p:extLst>
  </p:cSld>
  <p:clrMapOvr>
    <a:masterClrMapping/>
  </p:clrMapOvr>
  <p:transition spd="med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92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476250"/>
            <a:ext cx="7820025" cy="590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457425FF-6A48-C1E1-0880-FD77219ABA1A}"/>
              </a:ext>
            </a:extLst>
          </p:cNvPr>
          <p:cNvSpPr/>
          <p:nvPr/>
        </p:nvSpPr>
        <p:spPr>
          <a:xfrm>
            <a:off x="4283968" y="692696"/>
            <a:ext cx="904863" cy="4320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2924944"/>
            <a:ext cx="320366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id="{3221BD5A-C2C2-17F6-DB7D-85198A98A9B0}"/>
                  </a:ext>
                </a:extLst>
              </p:cNvPr>
              <p:cNvSpPr txBox="1"/>
              <p:nvPr/>
            </p:nvSpPr>
            <p:spPr>
              <a:xfrm>
                <a:off x="4283968" y="764704"/>
                <a:ext cx="90486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r>
                        <a:rPr lang="pt-BR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pt-BR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p>
                          <m:r>
                            <a:rPr lang="pt-B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pt-B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sup>
                      </m:sSup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id="{3221BD5A-C2C2-17F6-DB7D-85198A98A9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764704"/>
                <a:ext cx="904863" cy="276999"/>
              </a:xfrm>
              <a:prstGeom prst="rect">
                <a:avLst/>
              </a:prstGeom>
              <a:blipFill>
                <a:blip r:embed="rId5"/>
                <a:stretch>
                  <a:fillRect l="-5405" r="-2027" b="-2608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5506517"/>
      </p:ext>
    </p:extLst>
  </p:cSld>
  <p:clrMapOvr>
    <a:masterClrMapping/>
  </p:clrMapOvr>
  <p:transition spd="med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89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466725"/>
            <a:ext cx="7886700" cy="592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377854"/>
      </p:ext>
    </p:extLst>
  </p:cSld>
  <p:clrMapOvr>
    <a:masterClrMapping/>
  </p:clrMapOvr>
  <p:transition spd="med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Resultado de imagem para cosmic rays flu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2" y="742949"/>
            <a:ext cx="7505700" cy="59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8" name="AutoShape 12"/>
          <p:cNvSpPr>
            <a:spLocks noChangeArrowheads="1"/>
          </p:cNvSpPr>
          <p:nvPr/>
        </p:nvSpPr>
        <p:spPr bwMode="auto">
          <a:xfrm>
            <a:off x="3368212" y="3281913"/>
            <a:ext cx="1055096" cy="781288"/>
          </a:xfrm>
          <a:prstGeom prst="upArrowCallout">
            <a:avLst>
              <a:gd name="adj1" fmla="val 38288"/>
              <a:gd name="adj2" fmla="val 38288"/>
              <a:gd name="adj3" fmla="val 16667"/>
              <a:gd name="adj4" fmla="val 66667"/>
            </a:avLst>
          </a:prstGeom>
          <a:solidFill>
            <a:srgbClr val="FFCC99">
              <a:alpha val="2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1</a:t>
            </a:r>
            <a:r>
              <a:rPr lang="en-US" sz="1400" b="1" baseline="30000" dirty="0">
                <a:solidFill>
                  <a:srgbClr val="FF0000"/>
                </a:solidFill>
              </a:rPr>
              <a:t>st</a:t>
            </a:r>
            <a:r>
              <a:rPr lang="en-US" sz="1400" b="1" dirty="0">
                <a:solidFill>
                  <a:srgbClr val="FF0000"/>
                </a:solidFill>
              </a:rPr>
              <a:t> knee</a:t>
            </a:r>
          </a:p>
          <a:p>
            <a:pPr algn="ctr"/>
            <a:r>
              <a:rPr lang="en-US" sz="1400" b="1" dirty="0">
                <a:solidFill>
                  <a:srgbClr val="FF0000"/>
                </a:solidFill>
              </a:rPr>
              <a:t>~ 3</a:t>
            </a:r>
            <a:r>
              <a:rPr lang="en-US" sz="1400" b="1" dirty="0">
                <a:solidFill>
                  <a:srgbClr val="FF0000"/>
                </a:solidFill>
                <a:cs typeface="Arial" pitchFamily="34" charset="0"/>
              </a:rPr>
              <a:t>×10</a:t>
            </a:r>
            <a:r>
              <a:rPr lang="en-US" sz="1400" b="1" baseline="30000" dirty="0">
                <a:solidFill>
                  <a:srgbClr val="FF0000"/>
                </a:solidFill>
                <a:cs typeface="Arial" pitchFamily="34" charset="0"/>
              </a:rPr>
              <a:t>15 </a:t>
            </a:r>
            <a:r>
              <a:rPr lang="en-US" sz="1400" b="1" dirty="0">
                <a:solidFill>
                  <a:srgbClr val="FF0000"/>
                </a:solidFill>
                <a:cs typeface="Arial" pitchFamily="34" charset="0"/>
              </a:rPr>
              <a:t>eV</a:t>
            </a:r>
          </a:p>
        </p:txBody>
      </p:sp>
      <p:sp>
        <p:nvSpPr>
          <p:cNvPr id="24590" name="AutoShape 14"/>
          <p:cNvSpPr>
            <a:spLocks noChangeArrowheads="1"/>
          </p:cNvSpPr>
          <p:nvPr/>
        </p:nvSpPr>
        <p:spPr bwMode="auto">
          <a:xfrm>
            <a:off x="6270687" y="3594328"/>
            <a:ext cx="1067920" cy="781288"/>
          </a:xfrm>
          <a:prstGeom prst="downArrowCallout">
            <a:avLst>
              <a:gd name="adj1" fmla="val 41036"/>
              <a:gd name="adj2" fmla="val 41036"/>
              <a:gd name="adj3" fmla="val 16667"/>
              <a:gd name="adj4" fmla="val 66667"/>
            </a:avLst>
          </a:prstGeom>
          <a:solidFill>
            <a:srgbClr val="FFFF99">
              <a:alpha val="2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GZK</a:t>
            </a:r>
          </a:p>
          <a:p>
            <a:pPr algn="ctr"/>
            <a:r>
              <a:rPr lang="en-US" sz="1400" b="1" dirty="0">
                <a:solidFill>
                  <a:srgbClr val="FF0000"/>
                </a:solidFill>
              </a:rPr>
              <a:t>~ 5×10</a:t>
            </a:r>
            <a:r>
              <a:rPr lang="en-US" sz="1400" b="1" baseline="30000" dirty="0">
                <a:solidFill>
                  <a:srgbClr val="FF0000"/>
                </a:solidFill>
              </a:rPr>
              <a:t>19</a:t>
            </a:r>
            <a:r>
              <a:rPr lang="en-US" sz="1400" b="1" dirty="0">
                <a:solidFill>
                  <a:srgbClr val="FF0000"/>
                </a:solidFill>
              </a:rPr>
              <a:t> eV</a:t>
            </a:r>
          </a:p>
        </p:txBody>
      </p:sp>
      <p:sp>
        <p:nvSpPr>
          <p:cNvPr id="24591" name="AutoShape 15"/>
          <p:cNvSpPr>
            <a:spLocks noChangeArrowheads="1"/>
          </p:cNvSpPr>
          <p:nvPr/>
        </p:nvSpPr>
        <p:spPr bwMode="auto">
          <a:xfrm>
            <a:off x="5569975" y="5010104"/>
            <a:ext cx="1069524" cy="781288"/>
          </a:xfrm>
          <a:prstGeom prst="upArrowCallout">
            <a:avLst>
              <a:gd name="adj1" fmla="val 38829"/>
              <a:gd name="adj2" fmla="val 38829"/>
              <a:gd name="adj3" fmla="val 16667"/>
              <a:gd name="adj4" fmla="val 66667"/>
            </a:avLst>
          </a:prstGeom>
          <a:solidFill>
            <a:srgbClr val="FFCC99">
              <a:alpha val="2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ankle</a:t>
            </a:r>
          </a:p>
          <a:p>
            <a:pPr algn="ctr"/>
            <a:r>
              <a:rPr lang="en-US" sz="1400" b="1" dirty="0">
                <a:solidFill>
                  <a:srgbClr val="FF0000"/>
                </a:solidFill>
              </a:rPr>
              <a:t>~ 5</a:t>
            </a:r>
            <a:r>
              <a:rPr lang="en-US" sz="1400" b="1" dirty="0">
                <a:solidFill>
                  <a:srgbClr val="FF0000"/>
                </a:solidFill>
                <a:cs typeface="Arial" pitchFamily="34" charset="0"/>
              </a:rPr>
              <a:t>×10</a:t>
            </a:r>
            <a:r>
              <a:rPr lang="en-US" sz="1400" b="1" baseline="30000" dirty="0">
                <a:solidFill>
                  <a:srgbClr val="FF0000"/>
                </a:solidFill>
                <a:cs typeface="Arial" pitchFamily="34" charset="0"/>
              </a:rPr>
              <a:t>18</a:t>
            </a:r>
            <a:r>
              <a:rPr lang="en-US" sz="1400" b="1" dirty="0">
                <a:solidFill>
                  <a:srgbClr val="FF0000"/>
                </a:solidFill>
                <a:cs typeface="Arial" pitchFamily="34" charset="0"/>
              </a:rPr>
              <a:t> eV</a:t>
            </a:r>
          </a:p>
        </p:txBody>
      </p:sp>
      <p:pic>
        <p:nvPicPr>
          <p:cNvPr id="27651" name="Picture 3" descr="l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44624"/>
            <a:ext cx="2232248" cy="1418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4589" name="AutoShape 13"/>
          <p:cNvSpPr>
            <a:spLocks noChangeArrowheads="1"/>
          </p:cNvSpPr>
          <p:nvPr/>
        </p:nvSpPr>
        <p:spPr bwMode="auto">
          <a:xfrm>
            <a:off x="4897028" y="2993881"/>
            <a:ext cx="1055096" cy="781288"/>
          </a:xfrm>
          <a:prstGeom prst="downArrowCallout">
            <a:avLst>
              <a:gd name="adj1" fmla="val 38288"/>
              <a:gd name="adj2" fmla="val 38288"/>
              <a:gd name="adj3" fmla="val 16667"/>
              <a:gd name="adj4" fmla="val 66667"/>
            </a:avLst>
          </a:prstGeom>
          <a:solidFill>
            <a:srgbClr val="FFCC99">
              <a:alpha val="2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2</a:t>
            </a:r>
            <a:r>
              <a:rPr lang="en-US" sz="1400" b="1" baseline="30000" dirty="0">
                <a:solidFill>
                  <a:srgbClr val="FF0000"/>
                </a:solidFill>
              </a:rPr>
              <a:t>nd</a:t>
            </a:r>
            <a:r>
              <a:rPr lang="en-US" sz="1400" b="1" dirty="0">
                <a:solidFill>
                  <a:srgbClr val="FF0000"/>
                </a:solidFill>
              </a:rPr>
              <a:t> knee</a:t>
            </a:r>
          </a:p>
          <a:p>
            <a:pPr algn="ctr"/>
            <a:r>
              <a:rPr lang="en-US" sz="1400" b="1" dirty="0">
                <a:solidFill>
                  <a:srgbClr val="FF0000"/>
                </a:solidFill>
              </a:rPr>
              <a:t>~ 4</a:t>
            </a:r>
            <a:r>
              <a:rPr lang="en-US" sz="1400" b="1" dirty="0">
                <a:solidFill>
                  <a:srgbClr val="FF0000"/>
                </a:solidFill>
                <a:cs typeface="Arial" pitchFamily="34" charset="0"/>
              </a:rPr>
              <a:t>×10</a:t>
            </a:r>
            <a:r>
              <a:rPr lang="en-US" sz="1400" b="1" baseline="30000" dirty="0">
                <a:solidFill>
                  <a:srgbClr val="FF0000"/>
                </a:solidFill>
                <a:cs typeface="Arial" pitchFamily="34" charset="0"/>
              </a:rPr>
              <a:t>17 </a:t>
            </a:r>
            <a:r>
              <a:rPr lang="en-US" sz="1400" b="1" dirty="0">
                <a:solidFill>
                  <a:srgbClr val="FF0000"/>
                </a:solidFill>
                <a:cs typeface="Arial" pitchFamily="34" charset="0"/>
              </a:rPr>
              <a:t>eV</a:t>
            </a:r>
          </a:p>
        </p:txBody>
      </p:sp>
    </p:spTree>
    <p:extLst>
      <p:ext uri="{BB962C8B-B14F-4D97-AF65-F5344CB8AC3E}">
        <p14:creationId xmlns:p14="http://schemas.microsoft.com/office/powerpoint/2010/main" val="209548189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92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476250"/>
            <a:ext cx="7820025" cy="590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2924944"/>
            <a:ext cx="320366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12583372"/>
      </p:ext>
    </p:extLst>
  </p:cSld>
  <p:clrMapOvr>
    <a:masterClrMapping/>
  </p:clrMapOvr>
  <p:transition spd="med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343" y="0"/>
            <a:ext cx="918868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4577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9" descr="Imagem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62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1140" y="1530968"/>
            <a:ext cx="3949751" cy="379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2987824" y="18864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FFFF66"/>
                </a:solidFill>
              </a:rPr>
              <a:t>Cloud </a:t>
            </a:r>
            <a:r>
              <a:rPr lang="pt-BR" b="1" dirty="0" err="1">
                <a:solidFill>
                  <a:srgbClr val="FFFF66"/>
                </a:solidFill>
              </a:rPr>
              <a:t>formation</a:t>
            </a:r>
            <a:endParaRPr lang="pt-BR" b="1" dirty="0">
              <a:solidFill>
                <a:srgbClr val="FFFF66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4FCEB4D-0B47-C80A-BB85-5602A7F66700}"/>
              </a:ext>
            </a:extLst>
          </p:cNvPr>
          <p:cNvSpPr txBox="1"/>
          <p:nvPr/>
        </p:nvSpPr>
        <p:spPr>
          <a:xfrm>
            <a:off x="7524328" y="283927"/>
            <a:ext cx="1514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>
                <a:solidFill>
                  <a:srgbClr val="FFFF00"/>
                </a:solidFill>
              </a:rPr>
              <a:t>GCRs</a:t>
            </a:r>
            <a:r>
              <a:rPr lang="pt-BR" sz="1200" dirty="0">
                <a:solidFill>
                  <a:srgbClr val="FFFF00"/>
                </a:solidFill>
              </a:rPr>
              <a:t> (E &lt; 1 </a:t>
            </a:r>
            <a:r>
              <a:rPr lang="pt-BR" sz="1200" dirty="0" err="1">
                <a:solidFill>
                  <a:srgbClr val="FFFF00"/>
                </a:solidFill>
              </a:rPr>
              <a:t>PeV</a:t>
            </a:r>
            <a:r>
              <a:rPr lang="pt-BR" sz="1200" dirty="0">
                <a:solidFill>
                  <a:srgbClr val="FFFF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79523957"/>
      </p:ext>
    </p:extLst>
  </p:cSld>
  <p:clrMapOvr>
    <a:masterClrMapping/>
  </p:clrMapOvr>
  <p:transition spd="med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7019"/>
            <a:ext cx="7972425" cy="630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140022"/>
      </p:ext>
    </p:extLst>
  </p:cSld>
  <p:clrMapOvr>
    <a:masterClrMapping/>
  </p:clrMapOvr>
  <p:transition spd="med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tro-web-titel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62695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aixaDeTexto 1"/>
          <p:cNvSpPr txBox="1">
            <a:spLocks noChangeArrowheads="1"/>
          </p:cNvSpPr>
          <p:nvPr/>
        </p:nvSpPr>
        <p:spPr bwMode="auto">
          <a:xfrm>
            <a:off x="571500" y="571500"/>
            <a:ext cx="17859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</a:defRPr>
            </a:lvl9pPr>
          </a:lstStyle>
          <a:p>
            <a:pPr algn="ctr"/>
            <a:r>
              <a:rPr lang="en-US" altLang="x-none" dirty="0">
                <a:solidFill>
                  <a:srgbClr val="FFFF00"/>
                </a:solidFill>
              </a:rPr>
              <a:t>Galaxy map:</a:t>
            </a:r>
          </a:p>
          <a:p>
            <a:pPr algn="ctr"/>
            <a:endParaRPr lang="pt-BR" altLang="x-none" dirty="0">
              <a:solidFill>
                <a:schemeClr val="tx1"/>
              </a:solidFill>
            </a:endParaRPr>
          </a:p>
        </p:txBody>
      </p:sp>
      <p:grpSp>
        <p:nvGrpSpPr>
          <p:cNvPr id="24579" name="Grupo 9"/>
          <p:cNvGrpSpPr>
            <a:grpSpLocks/>
          </p:cNvGrpSpPr>
          <p:nvPr/>
        </p:nvGrpSpPr>
        <p:grpSpPr bwMode="auto">
          <a:xfrm>
            <a:off x="1143000" y="-34925"/>
            <a:ext cx="6954838" cy="6892925"/>
            <a:chOff x="2188364" y="-35025"/>
            <a:chExt cx="6955636" cy="6893025"/>
          </a:xfrm>
        </p:grpSpPr>
        <p:pic>
          <p:nvPicPr>
            <p:cNvPr id="24580" name="Imagem 7" descr="newmilkyway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7620" y="-35025"/>
              <a:ext cx="5286380" cy="689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1" name="Imagem 8" descr="star trek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8364" y="5072074"/>
              <a:ext cx="1559709" cy="178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0039633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m 1" descr="SolarSystem20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37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556604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25103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9536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92235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83597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90233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76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7970" name="Picture 2" descr="Resultado de imagem para tempesta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901"/>
            <a:ext cx="9144000" cy="687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2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3742280"/>
            <a:ext cx="4132275" cy="310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2987824" y="18864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66"/>
                </a:solidFill>
              </a:rPr>
              <a:t>Lightning</a:t>
            </a:r>
            <a:r>
              <a:rPr lang="pt-BR" b="1" dirty="0">
                <a:solidFill>
                  <a:srgbClr val="FFFF66"/>
                </a:solidFill>
              </a:rPr>
              <a:t> </a:t>
            </a:r>
            <a:r>
              <a:rPr lang="en-US" b="1" dirty="0">
                <a:solidFill>
                  <a:srgbClr val="FFFF66"/>
                </a:solidFill>
              </a:rPr>
              <a:t>formation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455EA78-80C4-5323-D32E-54912A50AA89}"/>
              </a:ext>
            </a:extLst>
          </p:cNvPr>
          <p:cNvSpPr txBox="1"/>
          <p:nvPr/>
        </p:nvSpPr>
        <p:spPr>
          <a:xfrm>
            <a:off x="7380312" y="234806"/>
            <a:ext cx="1514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>
                <a:solidFill>
                  <a:srgbClr val="FFFF00"/>
                </a:solidFill>
              </a:rPr>
              <a:t>GCRs</a:t>
            </a:r>
            <a:r>
              <a:rPr lang="pt-BR" sz="1200" dirty="0">
                <a:solidFill>
                  <a:srgbClr val="FFFF00"/>
                </a:solidFill>
              </a:rPr>
              <a:t> (E &lt; 1 </a:t>
            </a:r>
            <a:r>
              <a:rPr lang="pt-BR" sz="1200" dirty="0" err="1">
                <a:solidFill>
                  <a:srgbClr val="FFFF00"/>
                </a:solidFill>
              </a:rPr>
              <a:t>PeV</a:t>
            </a:r>
            <a:r>
              <a:rPr lang="pt-BR" sz="1200" dirty="0">
                <a:solidFill>
                  <a:srgbClr val="FFFF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30266840"/>
      </p:ext>
    </p:extLst>
  </p:cSld>
  <p:clrMapOvr>
    <a:masterClrMapping/>
  </p:clrMapOvr>
  <p:transition spd="med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753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79162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337E4DE2-5DB4-51FD-BD70-DCC7AEA34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F7739DA-E88B-EA56-A9BB-B3F7CA8BE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800" y="476672"/>
            <a:ext cx="892899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32241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90077"/>
            <a:ext cx="2914147" cy="1564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109784" y="3054220"/>
            <a:ext cx="29813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lnSpc>
                <a:spcPct val="126000"/>
              </a:lnSpc>
              <a:spcBef>
                <a:spcPts val="6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Arial Narrow" pitchFamily="34" charset="0"/>
              </a:defRPr>
            </a:lvl1pPr>
            <a:lvl2pPr marL="742950" indent="-285750" eaLnBrk="0" hangingPunct="0">
              <a:lnSpc>
                <a:spcPct val="126000"/>
              </a:lnSpc>
              <a:spcBef>
                <a:spcPts val="5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>
                <a:solidFill>
                  <a:srgbClr val="000000"/>
                </a:solidFill>
                <a:latin typeface="Arial Narrow" pitchFamily="34" charset="0"/>
              </a:defRPr>
            </a:lvl2pPr>
            <a:lvl3pPr marL="1143000" indent="-228600" eaLnBrk="0" hangingPunct="0">
              <a:lnSpc>
                <a:spcPts val="2400"/>
              </a:lnSpc>
              <a:spcBef>
                <a:spcPts val="488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000000"/>
                </a:solidFill>
                <a:latin typeface="Arial Narrow" pitchFamily="34" charset="0"/>
              </a:defRPr>
            </a:lvl3pPr>
            <a:lvl4pPr marL="1600200" indent="-228600" eaLnBrk="0" hangingPunct="0">
              <a:lnSpc>
                <a:spcPts val="2400"/>
              </a:lnSpc>
              <a:spcBef>
                <a:spcPts val="388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pitchFamily="34" charset="0"/>
              </a:defRPr>
            </a:lvl4pPr>
            <a:lvl5pPr marL="2057400" indent="-228600" eaLnBrk="0" hangingPunct="0">
              <a:lnSpc>
                <a:spcPts val="2400"/>
              </a:lnSpc>
              <a:spcBef>
                <a:spcPts val="388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ts val="3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ts val="3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ts val="3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ts val="3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en-GB" altLang="pt-BR" sz="1400" b="0" dirty="0">
                <a:solidFill>
                  <a:schemeClr val="tx1"/>
                </a:solidFill>
                <a:latin typeface="Times New Roman" pitchFamily="18" charset="0"/>
              </a:rPr>
              <a:t>A. A. Penzias and R. Wilson, </a:t>
            </a:r>
            <a:br>
              <a:rPr lang="en-GB" altLang="pt-BR" sz="1400" b="0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en-GB" altLang="pt-BR" sz="1400" b="0" i="1" dirty="0" err="1">
                <a:solidFill>
                  <a:schemeClr val="tx1"/>
                </a:solidFill>
                <a:latin typeface="Times New Roman" pitchFamily="18" charset="0"/>
              </a:rPr>
              <a:t>Astroph</a:t>
            </a:r>
            <a:r>
              <a:rPr lang="en-GB" altLang="pt-BR" sz="1400" b="0" i="1" dirty="0">
                <a:solidFill>
                  <a:schemeClr val="tx1"/>
                </a:solidFill>
                <a:latin typeface="Times New Roman" pitchFamily="18" charset="0"/>
              </a:rPr>
              <a:t>. J.</a:t>
            </a:r>
            <a:r>
              <a:rPr lang="en-GB" altLang="pt-BR" sz="1400" b="0" dirty="0">
                <a:solidFill>
                  <a:schemeClr val="tx1"/>
                </a:solidFill>
                <a:latin typeface="Times New Roman" pitchFamily="18" charset="0"/>
              </a:rPr>
              <a:t>, </a:t>
            </a:r>
            <a:r>
              <a:rPr lang="en-GB" altLang="pt-BR" sz="1400" dirty="0">
                <a:solidFill>
                  <a:schemeClr val="tx1"/>
                </a:solidFill>
                <a:latin typeface="Times New Roman" pitchFamily="18" charset="0"/>
              </a:rPr>
              <a:t>142</a:t>
            </a:r>
            <a:r>
              <a:rPr lang="en-GB" altLang="pt-BR" sz="1400" b="0" dirty="0">
                <a:solidFill>
                  <a:schemeClr val="tx1"/>
                </a:solidFill>
                <a:latin typeface="Times New Roman" pitchFamily="18" charset="0"/>
              </a:rPr>
              <a:t> (1965) 419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438718" y="4184213"/>
            <a:ext cx="3204271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lnSpc>
                <a:spcPct val="126000"/>
              </a:lnSpc>
              <a:spcBef>
                <a:spcPts val="6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Arial Narrow" pitchFamily="34" charset="0"/>
              </a:defRPr>
            </a:lvl1pPr>
            <a:lvl2pPr marL="742950" indent="-285750" eaLnBrk="0" hangingPunct="0">
              <a:lnSpc>
                <a:spcPct val="126000"/>
              </a:lnSpc>
              <a:spcBef>
                <a:spcPts val="5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>
                <a:solidFill>
                  <a:srgbClr val="000000"/>
                </a:solidFill>
                <a:latin typeface="Arial Narrow" pitchFamily="34" charset="0"/>
              </a:defRPr>
            </a:lvl2pPr>
            <a:lvl3pPr marL="1143000" indent="-228600" eaLnBrk="0" hangingPunct="0">
              <a:lnSpc>
                <a:spcPts val="2400"/>
              </a:lnSpc>
              <a:spcBef>
                <a:spcPts val="488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000000"/>
                </a:solidFill>
                <a:latin typeface="Arial Narrow" pitchFamily="34" charset="0"/>
              </a:defRPr>
            </a:lvl3pPr>
            <a:lvl4pPr marL="1600200" indent="-228600" eaLnBrk="0" hangingPunct="0">
              <a:lnSpc>
                <a:spcPts val="2400"/>
              </a:lnSpc>
              <a:spcBef>
                <a:spcPts val="388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pitchFamily="34" charset="0"/>
              </a:defRPr>
            </a:lvl4pPr>
            <a:lvl5pPr marL="2057400" indent="-228600" eaLnBrk="0" hangingPunct="0">
              <a:lnSpc>
                <a:spcPts val="2400"/>
              </a:lnSpc>
              <a:spcBef>
                <a:spcPts val="388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ts val="3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ts val="3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ts val="3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ts val="3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en-GB" altLang="pt-BR" sz="1400" b="0" dirty="0">
                <a:solidFill>
                  <a:schemeClr val="tx1"/>
                </a:solidFill>
                <a:latin typeface="Times New Roman" pitchFamily="18" charset="0"/>
              </a:rPr>
              <a:t>K. Greisen, </a:t>
            </a:r>
            <a:r>
              <a:rPr lang="en-GB" altLang="pt-BR" sz="1400" b="0" i="1" dirty="0">
                <a:solidFill>
                  <a:schemeClr val="tx1"/>
                </a:solidFill>
                <a:latin typeface="Times New Roman" pitchFamily="18" charset="0"/>
              </a:rPr>
              <a:t>Phys. Rev. Lett.</a:t>
            </a:r>
            <a:r>
              <a:rPr lang="en-GB" altLang="pt-BR" sz="1400" b="0" dirty="0">
                <a:solidFill>
                  <a:schemeClr val="tx1"/>
                </a:solidFill>
                <a:latin typeface="Times New Roman" pitchFamily="18" charset="0"/>
              </a:rPr>
              <a:t>, </a:t>
            </a:r>
            <a:r>
              <a:rPr lang="en-GB" altLang="pt-BR" sz="1400" dirty="0">
                <a:solidFill>
                  <a:schemeClr val="tx1"/>
                </a:solidFill>
                <a:latin typeface="Times New Roman" pitchFamily="18" charset="0"/>
              </a:rPr>
              <a:t>16 </a:t>
            </a:r>
            <a:r>
              <a:rPr lang="en-GB" altLang="pt-BR" sz="1400" b="0" dirty="0">
                <a:solidFill>
                  <a:schemeClr val="tx1"/>
                </a:solidFill>
                <a:latin typeface="Times New Roman" pitchFamily="18" charset="0"/>
              </a:rPr>
              <a:t>(1966) 748.</a:t>
            </a:r>
            <a:br>
              <a:rPr lang="en-GB" altLang="pt-BR" sz="1400" b="0" dirty="0">
                <a:solidFill>
                  <a:schemeClr val="tx1"/>
                </a:solidFill>
                <a:latin typeface="Times New Roman" pitchFamily="18" charset="0"/>
              </a:rPr>
            </a:br>
            <a:br>
              <a:rPr lang="en-GB" altLang="pt-BR" sz="1400" b="0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en-GB" altLang="pt-BR" sz="1400" b="0" dirty="0">
                <a:solidFill>
                  <a:schemeClr val="tx1"/>
                </a:solidFill>
                <a:latin typeface="Times New Roman" pitchFamily="18" charset="0"/>
              </a:rPr>
              <a:t>G. T. </a:t>
            </a:r>
            <a:r>
              <a:rPr lang="en-GB" altLang="pt-BR" sz="1400" b="0" dirty="0" err="1">
                <a:solidFill>
                  <a:schemeClr val="tx1"/>
                </a:solidFill>
                <a:latin typeface="Times New Roman" pitchFamily="18" charset="0"/>
              </a:rPr>
              <a:t>Zatsepin</a:t>
            </a:r>
            <a:r>
              <a:rPr lang="en-GB" altLang="pt-BR" sz="1400" b="0" dirty="0">
                <a:solidFill>
                  <a:schemeClr val="tx1"/>
                </a:solidFill>
                <a:latin typeface="Times New Roman" pitchFamily="18" charset="0"/>
              </a:rPr>
              <a:t>, V. A. </a:t>
            </a:r>
            <a:r>
              <a:rPr lang="en-GB" altLang="pt-BR" sz="1400" b="0" dirty="0" err="1">
                <a:solidFill>
                  <a:schemeClr val="tx1"/>
                </a:solidFill>
                <a:latin typeface="Times New Roman" pitchFamily="18" charset="0"/>
              </a:rPr>
              <a:t>Kuz'min</a:t>
            </a:r>
            <a:r>
              <a:rPr lang="en-GB" altLang="pt-BR" sz="1400" b="0" dirty="0">
                <a:solidFill>
                  <a:schemeClr val="tx1"/>
                </a:solidFill>
                <a:latin typeface="Times New Roman" pitchFamily="18" charset="0"/>
              </a:rPr>
              <a:t>, </a:t>
            </a:r>
            <a:r>
              <a:rPr lang="en-GB" altLang="pt-BR" sz="1400" b="0" dirty="0" err="1">
                <a:solidFill>
                  <a:schemeClr val="tx1"/>
                </a:solidFill>
                <a:latin typeface="Times New Roman" pitchFamily="18" charset="0"/>
              </a:rPr>
              <a:t>Pis'ma</a:t>
            </a:r>
            <a:r>
              <a:rPr lang="en-GB" altLang="pt-BR" sz="1400" b="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GB" altLang="pt-BR" sz="1400" b="0" dirty="0" err="1">
                <a:solidFill>
                  <a:schemeClr val="tx1"/>
                </a:solidFill>
                <a:latin typeface="Times New Roman" pitchFamily="18" charset="0"/>
              </a:rPr>
              <a:t>Zh</a:t>
            </a:r>
            <a:r>
              <a:rPr lang="en-GB" altLang="pt-BR" sz="1400" b="0" dirty="0">
                <a:solidFill>
                  <a:schemeClr val="tx1"/>
                </a:solidFill>
                <a:latin typeface="Times New Roman" pitchFamily="18" charset="0"/>
              </a:rPr>
              <a:t>. </a:t>
            </a:r>
            <a:r>
              <a:rPr lang="en-GB" altLang="pt-BR" sz="1400" b="0" dirty="0" err="1">
                <a:solidFill>
                  <a:schemeClr val="tx1"/>
                </a:solidFill>
                <a:latin typeface="Times New Roman" pitchFamily="18" charset="0"/>
              </a:rPr>
              <a:t>Eksp</a:t>
            </a:r>
            <a:r>
              <a:rPr lang="en-GB" altLang="pt-BR" sz="1400" b="0" dirty="0">
                <a:solidFill>
                  <a:schemeClr val="tx1"/>
                </a:solidFill>
                <a:latin typeface="Times New Roman" pitchFamily="18" charset="0"/>
              </a:rPr>
              <a:t>. </a:t>
            </a:r>
            <a:r>
              <a:rPr lang="en-GB" altLang="pt-BR" sz="1400" b="0" dirty="0" err="1">
                <a:solidFill>
                  <a:schemeClr val="tx1"/>
                </a:solidFill>
                <a:latin typeface="Times New Roman" pitchFamily="18" charset="0"/>
              </a:rPr>
              <a:t>Theor</a:t>
            </a:r>
            <a:r>
              <a:rPr lang="en-GB" altLang="pt-BR" sz="1400" b="0" dirty="0">
                <a:solidFill>
                  <a:schemeClr val="tx1"/>
                </a:solidFill>
                <a:latin typeface="Times New Roman" pitchFamily="18" charset="0"/>
              </a:rPr>
              <a:t>. </a:t>
            </a:r>
            <a:r>
              <a:rPr lang="en-GB" altLang="pt-BR" sz="1400" b="0" dirty="0" err="1">
                <a:solidFill>
                  <a:schemeClr val="tx1"/>
                </a:solidFill>
                <a:latin typeface="Times New Roman" pitchFamily="18" charset="0"/>
              </a:rPr>
              <a:t>Fiz</a:t>
            </a:r>
            <a:r>
              <a:rPr lang="en-GB" altLang="pt-BR" sz="1400" b="0" dirty="0">
                <a:solidFill>
                  <a:schemeClr val="tx1"/>
                </a:solidFill>
                <a:latin typeface="Times New Roman" pitchFamily="18" charset="0"/>
              </a:rPr>
              <a:t>. </a:t>
            </a:r>
            <a:r>
              <a:rPr lang="en-GB" altLang="pt-BR" sz="1400" dirty="0">
                <a:solidFill>
                  <a:schemeClr val="tx1"/>
                </a:solidFill>
                <a:latin typeface="Times New Roman" pitchFamily="18" charset="0"/>
              </a:rPr>
              <a:t>4</a:t>
            </a:r>
            <a:r>
              <a:rPr lang="en-GB" altLang="pt-BR" sz="1400" b="0" dirty="0">
                <a:solidFill>
                  <a:schemeClr val="tx1"/>
                </a:solidFill>
                <a:latin typeface="Times New Roman" pitchFamily="18" charset="0"/>
              </a:rPr>
              <a:t> (1966) 53.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84213"/>
            <a:ext cx="2981325" cy="2509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39552" y="608231"/>
            <a:ext cx="171608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lnSpc>
                <a:spcPct val="126000"/>
              </a:lnSpc>
              <a:spcBef>
                <a:spcPts val="675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Arial Narrow" pitchFamily="34" charset="0"/>
              </a:defRPr>
            </a:lvl1pPr>
            <a:lvl2pPr marL="742950" indent="-285750" eaLnBrk="0" hangingPunct="0">
              <a:lnSpc>
                <a:spcPct val="126000"/>
              </a:lnSpc>
              <a:spcBef>
                <a:spcPts val="575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>
                <a:solidFill>
                  <a:srgbClr val="000000"/>
                </a:solidFill>
                <a:latin typeface="Arial Narrow" pitchFamily="34" charset="0"/>
              </a:defRPr>
            </a:lvl2pPr>
            <a:lvl3pPr marL="1143000" indent="-228600" eaLnBrk="0" hangingPunct="0">
              <a:lnSpc>
                <a:spcPts val="2400"/>
              </a:lnSpc>
              <a:spcBef>
                <a:spcPts val="488"/>
              </a:spcBef>
              <a:buClr>
                <a:srgbClr val="000000"/>
              </a:buClr>
              <a:buSzPct val="100000"/>
              <a:buFont typeface="Times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000000"/>
                </a:solidFill>
                <a:latin typeface="Arial Narrow" pitchFamily="34" charset="0"/>
              </a:defRPr>
            </a:lvl3pPr>
            <a:lvl4pPr marL="1600200" indent="-228600" eaLnBrk="0" hangingPunct="0">
              <a:lnSpc>
                <a:spcPts val="2400"/>
              </a:lnSpc>
              <a:spcBef>
                <a:spcPts val="388"/>
              </a:spcBef>
              <a:buClr>
                <a:srgbClr val="000000"/>
              </a:buClr>
              <a:buSzPct val="100000"/>
              <a:buFont typeface="Times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pitchFamily="34" charset="0"/>
              </a:defRPr>
            </a:lvl4pPr>
            <a:lvl5pPr marL="2057400" indent="-228600" eaLnBrk="0" hangingPunct="0">
              <a:lnSpc>
                <a:spcPts val="2400"/>
              </a:lnSpc>
              <a:spcBef>
                <a:spcPts val="388"/>
              </a:spcBef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ts val="3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ts val="3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ts val="3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ts val="3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Arial Narrow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en-GB" altLang="pt-BR" sz="1800" dirty="0">
                <a:solidFill>
                  <a:schemeClr val="tx1"/>
                </a:solidFill>
                <a:latin typeface="Times New Roman" pitchFamily="18" charset="0"/>
              </a:rPr>
              <a:t>The GZK </a:t>
            </a:r>
            <a:r>
              <a:rPr lang="en-GB" altLang="pt-BR" sz="1800" dirty="0" err="1">
                <a:solidFill>
                  <a:schemeClr val="tx1"/>
                </a:solidFill>
                <a:latin typeface="Times New Roman" pitchFamily="18" charset="0"/>
              </a:rPr>
              <a:t>Cutoff</a:t>
            </a:r>
            <a:endParaRPr lang="en-GB" altLang="pt-BR" sz="18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7E83D962-98C7-5114-A086-46918F6A0F36}"/>
              </a:ext>
            </a:extLst>
          </p:cNvPr>
          <p:cNvGrpSpPr/>
          <p:nvPr/>
        </p:nvGrpSpPr>
        <p:grpSpPr>
          <a:xfrm>
            <a:off x="1397595" y="1454021"/>
            <a:ext cx="2157962" cy="1376619"/>
            <a:chOff x="5792725" y="3422350"/>
            <a:chExt cx="1450351" cy="897177"/>
          </a:xfrm>
        </p:grpSpPr>
        <p:sp>
          <p:nvSpPr>
            <p:cNvPr id="9" name="TextBox 1"/>
            <p:cNvSpPr txBox="1">
              <a:spLocks noChangeArrowheads="1"/>
            </p:cNvSpPr>
            <p:nvPr/>
          </p:nvSpPr>
          <p:spPr bwMode="auto">
            <a:xfrm>
              <a:off x="5820364" y="3422350"/>
              <a:ext cx="1324299" cy="180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26000"/>
                </a:lnSpc>
                <a:spcBef>
                  <a:spcPts val="675"/>
                </a:spcBef>
                <a:buClr>
                  <a:srgbClr val="000000"/>
                </a:buClr>
                <a:buSzPct val="100000"/>
                <a:buFont typeface="Times" charset="0"/>
                <a:buChar char="•"/>
                <a:defRPr sz="3200" b="1">
                  <a:solidFill>
                    <a:srgbClr val="000000"/>
                  </a:solidFill>
                  <a:latin typeface="Arial Narrow" pitchFamily="34" charset="0"/>
                </a:defRPr>
              </a:lvl1pPr>
              <a:lvl2pPr marL="742950" indent="-285750" eaLnBrk="0" hangingPunct="0">
                <a:lnSpc>
                  <a:spcPct val="126000"/>
                </a:lnSpc>
                <a:spcBef>
                  <a:spcPts val="575"/>
                </a:spcBef>
                <a:buClr>
                  <a:srgbClr val="000000"/>
                </a:buClr>
                <a:buSzPct val="100000"/>
                <a:buFont typeface="Times" charset="0"/>
                <a:buChar char="–"/>
                <a:defRPr sz="2800" b="1">
                  <a:solidFill>
                    <a:srgbClr val="000000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lnSpc>
                  <a:spcPts val="2400"/>
                </a:lnSpc>
                <a:spcBef>
                  <a:spcPts val="488"/>
                </a:spcBef>
                <a:buClr>
                  <a:srgbClr val="000000"/>
                </a:buClr>
                <a:buSzPct val="100000"/>
                <a:buFont typeface="Times" charset="0"/>
                <a:buChar char="•"/>
                <a:defRPr sz="2400" b="1">
                  <a:solidFill>
                    <a:srgbClr val="000000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lnSpc>
                  <a:spcPts val="2400"/>
                </a:lnSpc>
                <a:spcBef>
                  <a:spcPts val="388"/>
                </a:spcBef>
                <a:buClr>
                  <a:srgbClr val="000000"/>
                </a:buClr>
                <a:buSzPct val="100000"/>
                <a:buFont typeface="Times" charset="0"/>
                <a:buChar char="–"/>
                <a:defRPr sz="2000" b="1">
                  <a:solidFill>
                    <a:srgbClr val="000000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lnSpc>
                  <a:spcPts val="2400"/>
                </a:lnSpc>
                <a:spcBef>
                  <a:spcPts val="388"/>
                </a:spcBef>
                <a:buClr>
                  <a:srgbClr val="000000"/>
                </a:buClr>
                <a:buSzPct val="100000"/>
                <a:buFont typeface="Times" charset="0"/>
                <a:buChar char="»"/>
                <a:defRPr sz="2000" b="1">
                  <a:solidFill>
                    <a:srgbClr val="000000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lnSpc>
                  <a:spcPts val="2400"/>
                </a:lnSpc>
                <a:spcBef>
                  <a:spcPts val="388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" charset="0"/>
                <a:buChar char="»"/>
                <a:defRPr sz="2000" b="1">
                  <a:solidFill>
                    <a:srgbClr val="000000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lnSpc>
                  <a:spcPts val="2400"/>
                </a:lnSpc>
                <a:spcBef>
                  <a:spcPts val="388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" charset="0"/>
                <a:buChar char="»"/>
                <a:defRPr sz="2000" b="1">
                  <a:solidFill>
                    <a:srgbClr val="000000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lnSpc>
                  <a:spcPts val="2400"/>
                </a:lnSpc>
                <a:spcBef>
                  <a:spcPts val="388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" charset="0"/>
                <a:buChar char="»"/>
                <a:defRPr sz="2000" b="1">
                  <a:solidFill>
                    <a:srgbClr val="000000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lnSpc>
                  <a:spcPts val="2400"/>
                </a:lnSpc>
                <a:spcBef>
                  <a:spcPts val="388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" charset="0"/>
                <a:buChar char="»"/>
                <a:defRPr sz="2000" b="1">
                  <a:solidFill>
                    <a:srgbClr val="000000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 dirty="0">
                  <a:solidFill>
                    <a:schemeClr val="tx1"/>
                  </a:solidFill>
                  <a:latin typeface="Times New Roman" pitchFamily="18" charset="0"/>
                </a:rPr>
                <a:t>p + γ</a:t>
              </a:r>
              <a:r>
                <a:rPr lang="en-US" altLang="pt-BR" sz="1200" b="0" baseline="-25000" dirty="0">
                  <a:solidFill>
                    <a:schemeClr val="tx1"/>
                  </a:solidFill>
                  <a:latin typeface="Times New Roman" pitchFamily="18" charset="0"/>
                </a:rPr>
                <a:t>2.7K</a:t>
              </a:r>
              <a:r>
                <a:rPr lang="en-US" altLang="pt-BR" sz="1200" b="0" dirty="0">
                  <a:solidFill>
                    <a:schemeClr val="tx1"/>
                  </a:solidFill>
                  <a:latin typeface="Times New Roman" pitchFamily="18" charset="0"/>
                </a:rPr>
                <a:t> </a:t>
              </a:r>
              <a:r>
                <a:rPr lang="en-US" altLang="pt-BR" sz="1000" b="0" dirty="0">
                  <a:solidFill>
                    <a:schemeClr val="tx1"/>
                  </a:solidFill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pt-BR" sz="1200" b="0" dirty="0">
                  <a:solidFill>
                    <a:schemeClr val="tx1"/>
                  </a:solidFill>
                  <a:latin typeface="Wingdings" pitchFamily="2" charset="2"/>
                  <a:sym typeface="Wingdings" pitchFamily="2" charset="2"/>
                </a:rPr>
                <a:t> </a:t>
              </a:r>
              <a:r>
                <a:rPr lang="en-US" altLang="pt-BR" sz="1200" b="0" dirty="0" err="1">
                  <a:solidFill>
                    <a:schemeClr val="tx1"/>
                  </a:solidFill>
                  <a:latin typeface="Times New Roman" pitchFamily="18" charset="0"/>
                </a:rPr>
                <a:t>Δ</a:t>
              </a:r>
              <a:r>
                <a:rPr lang="en-US" altLang="pt-BR" sz="1200" b="0" baseline="30000" dirty="0">
                  <a:solidFill>
                    <a:schemeClr val="tx1"/>
                  </a:solidFill>
                  <a:latin typeface="Times New Roman" pitchFamily="18" charset="0"/>
                </a:rPr>
                <a:t>+</a:t>
              </a:r>
              <a:r>
                <a:rPr lang="en-US" altLang="pt-BR" sz="1200" b="0" dirty="0">
                  <a:solidFill>
                    <a:schemeClr val="tx1"/>
                  </a:solidFill>
                  <a:latin typeface="Times New Roman" pitchFamily="18" charset="0"/>
                </a:rPr>
                <a:t> </a:t>
              </a:r>
              <a:r>
                <a:rPr lang="en-US" altLang="pt-BR" sz="1000" b="0" dirty="0">
                  <a:solidFill>
                    <a:schemeClr val="tx1"/>
                  </a:solidFill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pt-BR" sz="1200" b="0" dirty="0">
                  <a:solidFill>
                    <a:schemeClr val="tx1"/>
                  </a:solidFill>
                  <a:latin typeface="Wingdings" pitchFamily="2" charset="2"/>
                  <a:sym typeface="Wingdings" pitchFamily="2" charset="2"/>
                </a:rPr>
                <a:t> </a:t>
              </a:r>
              <a:r>
                <a:rPr lang="en-US" altLang="pt-BR" sz="1200" b="0" dirty="0">
                  <a:solidFill>
                    <a:schemeClr val="tx1"/>
                  </a:solidFill>
                  <a:latin typeface="Times New Roman" pitchFamily="18" charset="0"/>
                  <a:ea typeface="Wingdings" pitchFamily="2" charset="2"/>
                  <a:cs typeface="Times New Roman" pitchFamily="18" charset="0"/>
                  <a:sym typeface="Wingdings" pitchFamily="2" charset="2"/>
                </a:rPr>
                <a:t>p </a:t>
              </a:r>
              <a:r>
                <a:rPr lang="en-US" altLang="pt-BR" sz="1200" b="0" dirty="0">
                  <a:solidFill>
                    <a:schemeClr val="tx1"/>
                  </a:solidFill>
                  <a:latin typeface="Times New Roman" pitchFamily="18" charset="0"/>
                </a:rPr>
                <a:t>+ π</a:t>
              </a:r>
              <a:r>
                <a:rPr lang="en-US" altLang="pt-BR" sz="1200" b="0" baseline="30000" dirty="0">
                  <a:solidFill>
                    <a:schemeClr val="tx1"/>
                  </a:solidFill>
                  <a:latin typeface="Times New Roman" pitchFamily="18" charset="0"/>
                </a:rPr>
                <a:t>0</a:t>
              </a:r>
              <a:r>
                <a:rPr lang="en-US" altLang="pt-BR" sz="1200" b="0" dirty="0">
                  <a:solidFill>
                    <a:schemeClr val="tx1"/>
                  </a:solidFill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10" name="TextBox 9"/>
            <p:cNvSpPr txBox="1">
              <a:spLocks noChangeArrowheads="1"/>
            </p:cNvSpPr>
            <p:nvPr/>
          </p:nvSpPr>
          <p:spPr bwMode="auto">
            <a:xfrm>
              <a:off x="6498806" y="3824347"/>
              <a:ext cx="615392" cy="180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26000"/>
                </a:lnSpc>
                <a:spcBef>
                  <a:spcPts val="675"/>
                </a:spcBef>
                <a:buClr>
                  <a:srgbClr val="000000"/>
                </a:buClr>
                <a:buSzPct val="100000"/>
                <a:buFont typeface="Times" charset="0"/>
                <a:buChar char="•"/>
                <a:defRPr sz="3200" b="1">
                  <a:solidFill>
                    <a:srgbClr val="000000"/>
                  </a:solidFill>
                  <a:latin typeface="Arial Narrow" pitchFamily="34" charset="0"/>
                </a:defRPr>
              </a:lvl1pPr>
              <a:lvl2pPr marL="742950" indent="-285750" eaLnBrk="0" hangingPunct="0">
                <a:lnSpc>
                  <a:spcPct val="126000"/>
                </a:lnSpc>
                <a:spcBef>
                  <a:spcPts val="575"/>
                </a:spcBef>
                <a:buClr>
                  <a:srgbClr val="000000"/>
                </a:buClr>
                <a:buSzPct val="100000"/>
                <a:buFont typeface="Times" charset="0"/>
                <a:buChar char="–"/>
                <a:defRPr sz="2800" b="1">
                  <a:solidFill>
                    <a:srgbClr val="000000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lnSpc>
                  <a:spcPts val="2400"/>
                </a:lnSpc>
                <a:spcBef>
                  <a:spcPts val="488"/>
                </a:spcBef>
                <a:buClr>
                  <a:srgbClr val="000000"/>
                </a:buClr>
                <a:buSzPct val="100000"/>
                <a:buFont typeface="Times" charset="0"/>
                <a:buChar char="•"/>
                <a:defRPr sz="2400" b="1">
                  <a:solidFill>
                    <a:srgbClr val="000000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lnSpc>
                  <a:spcPts val="2400"/>
                </a:lnSpc>
                <a:spcBef>
                  <a:spcPts val="388"/>
                </a:spcBef>
                <a:buClr>
                  <a:srgbClr val="000000"/>
                </a:buClr>
                <a:buSzPct val="100000"/>
                <a:buFont typeface="Times" charset="0"/>
                <a:buChar char="–"/>
                <a:defRPr sz="2000" b="1">
                  <a:solidFill>
                    <a:srgbClr val="000000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lnSpc>
                  <a:spcPts val="2400"/>
                </a:lnSpc>
                <a:spcBef>
                  <a:spcPts val="388"/>
                </a:spcBef>
                <a:buClr>
                  <a:srgbClr val="000000"/>
                </a:buClr>
                <a:buSzPct val="100000"/>
                <a:buFont typeface="Times" charset="0"/>
                <a:buChar char="»"/>
                <a:defRPr sz="2000" b="1">
                  <a:solidFill>
                    <a:srgbClr val="000000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lnSpc>
                  <a:spcPts val="2400"/>
                </a:lnSpc>
                <a:spcBef>
                  <a:spcPts val="388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" charset="0"/>
                <a:buChar char="»"/>
                <a:defRPr sz="2000" b="1">
                  <a:solidFill>
                    <a:srgbClr val="000000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lnSpc>
                  <a:spcPts val="2400"/>
                </a:lnSpc>
                <a:spcBef>
                  <a:spcPts val="388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" charset="0"/>
                <a:buChar char="»"/>
                <a:defRPr sz="2000" b="1">
                  <a:solidFill>
                    <a:srgbClr val="000000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lnSpc>
                  <a:spcPts val="2400"/>
                </a:lnSpc>
                <a:spcBef>
                  <a:spcPts val="388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" charset="0"/>
                <a:buChar char="»"/>
                <a:defRPr sz="2000" b="1">
                  <a:solidFill>
                    <a:srgbClr val="000000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lnSpc>
                  <a:spcPts val="2400"/>
                </a:lnSpc>
                <a:spcBef>
                  <a:spcPts val="388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" charset="0"/>
                <a:buChar char="»"/>
                <a:defRPr sz="2000" b="1">
                  <a:solidFill>
                    <a:srgbClr val="000000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000" b="0" dirty="0">
                  <a:solidFill>
                    <a:schemeClr val="tx1"/>
                  </a:solidFill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pt-BR" sz="1200" b="0" dirty="0">
                  <a:solidFill>
                    <a:schemeClr val="tx1"/>
                  </a:solidFill>
                  <a:latin typeface="Wingdings" pitchFamily="2" charset="2"/>
                  <a:sym typeface="Wingdings" pitchFamily="2" charset="2"/>
                </a:rPr>
                <a:t> </a:t>
              </a:r>
              <a:r>
                <a:rPr lang="en-US" altLang="pt-BR" sz="1200" b="0" dirty="0">
                  <a:solidFill>
                    <a:schemeClr val="tx1"/>
                  </a:solidFill>
                  <a:latin typeface="Times New Roman" pitchFamily="18" charset="0"/>
                  <a:ea typeface="Wingdings" pitchFamily="2" charset="2"/>
                  <a:cs typeface="Times New Roman" pitchFamily="18" charset="0"/>
                  <a:sym typeface="Wingdings" pitchFamily="2" charset="2"/>
                </a:rPr>
                <a:t>n </a:t>
              </a:r>
              <a:r>
                <a:rPr lang="en-US" altLang="pt-BR" sz="1200" b="0" dirty="0">
                  <a:solidFill>
                    <a:schemeClr val="tx1"/>
                  </a:solidFill>
                  <a:latin typeface="Times New Roman" pitchFamily="18" charset="0"/>
                </a:rPr>
                <a:t>+ π</a:t>
              </a:r>
              <a:r>
                <a:rPr lang="en-US" altLang="pt-BR" sz="1200" b="0" baseline="30000" dirty="0">
                  <a:solidFill>
                    <a:schemeClr val="tx1"/>
                  </a:solidFill>
                  <a:latin typeface="Times New Roman" pitchFamily="18" charset="0"/>
                </a:rPr>
                <a:t>+</a:t>
              </a:r>
              <a:r>
                <a:rPr lang="en-US" altLang="pt-BR" sz="1200" b="0" dirty="0">
                  <a:solidFill>
                    <a:schemeClr val="tx1"/>
                  </a:solidFill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5792725" y="4139000"/>
              <a:ext cx="1450351" cy="180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26000"/>
                </a:lnSpc>
                <a:spcBef>
                  <a:spcPts val="675"/>
                </a:spcBef>
                <a:buClr>
                  <a:srgbClr val="000000"/>
                </a:buClr>
                <a:buSzPct val="100000"/>
                <a:buFont typeface="Times" charset="0"/>
                <a:buChar char="•"/>
                <a:defRPr sz="3200" b="1">
                  <a:solidFill>
                    <a:srgbClr val="000000"/>
                  </a:solidFill>
                  <a:latin typeface="Arial Narrow" pitchFamily="34" charset="0"/>
                </a:defRPr>
              </a:lvl1pPr>
              <a:lvl2pPr marL="742950" indent="-285750" eaLnBrk="0" hangingPunct="0">
                <a:lnSpc>
                  <a:spcPct val="126000"/>
                </a:lnSpc>
                <a:spcBef>
                  <a:spcPts val="575"/>
                </a:spcBef>
                <a:buClr>
                  <a:srgbClr val="000000"/>
                </a:buClr>
                <a:buSzPct val="100000"/>
                <a:buFont typeface="Times" charset="0"/>
                <a:buChar char="–"/>
                <a:defRPr sz="2800" b="1">
                  <a:solidFill>
                    <a:srgbClr val="000000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lnSpc>
                  <a:spcPts val="2400"/>
                </a:lnSpc>
                <a:spcBef>
                  <a:spcPts val="488"/>
                </a:spcBef>
                <a:buClr>
                  <a:srgbClr val="000000"/>
                </a:buClr>
                <a:buSzPct val="100000"/>
                <a:buFont typeface="Times" charset="0"/>
                <a:buChar char="•"/>
                <a:defRPr sz="2400" b="1">
                  <a:solidFill>
                    <a:srgbClr val="000000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lnSpc>
                  <a:spcPts val="2400"/>
                </a:lnSpc>
                <a:spcBef>
                  <a:spcPts val="388"/>
                </a:spcBef>
                <a:buClr>
                  <a:srgbClr val="000000"/>
                </a:buClr>
                <a:buSzPct val="100000"/>
                <a:buFont typeface="Times" charset="0"/>
                <a:buChar char="–"/>
                <a:defRPr sz="2000" b="1">
                  <a:solidFill>
                    <a:srgbClr val="000000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lnSpc>
                  <a:spcPts val="2400"/>
                </a:lnSpc>
                <a:spcBef>
                  <a:spcPts val="388"/>
                </a:spcBef>
                <a:buClr>
                  <a:srgbClr val="000000"/>
                </a:buClr>
                <a:buSzPct val="100000"/>
                <a:buFont typeface="Times" charset="0"/>
                <a:buChar char="»"/>
                <a:defRPr sz="2000" b="1">
                  <a:solidFill>
                    <a:srgbClr val="000000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lnSpc>
                  <a:spcPts val="2400"/>
                </a:lnSpc>
                <a:spcBef>
                  <a:spcPts val="388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" charset="0"/>
                <a:buChar char="»"/>
                <a:defRPr sz="2000" b="1">
                  <a:solidFill>
                    <a:srgbClr val="000000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lnSpc>
                  <a:spcPts val="2400"/>
                </a:lnSpc>
                <a:spcBef>
                  <a:spcPts val="388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" charset="0"/>
                <a:buChar char="»"/>
                <a:defRPr sz="2000" b="1">
                  <a:solidFill>
                    <a:srgbClr val="000000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lnSpc>
                  <a:spcPts val="2400"/>
                </a:lnSpc>
                <a:spcBef>
                  <a:spcPts val="388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" charset="0"/>
                <a:buChar char="»"/>
                <a:defRPr sz="2000" b="1">
                  <a:solidFill>
                    <a:srgbClr val="000000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lnSpc>
                  <a:spcPts val="2400"/>
                </a:lnSpc>
                <a:spcBef>
                  <a:spcPts val="388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" charset="0"/>
                <a:buChar char="»"/>
                <a:defRPr sz="2000" b="1">
                  <a:solidFill>
                    <a:srgbClr val="000000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 dirty="0">
                  <a:solidFill>
                    <a:schemeClr val="tx1"/>
                  </a:solidFill>
                  <a:latin typeface="Times New Roman" pitchFamily="18" charset="0"/>
                </a:rPr>
                <a:t>p + γ</a:t>
              </a:r>
              <a:r>
                <a:rPr lang="en-US" altLang="pt-BR" sz="1200" b="0" baseline="-25000" dirty="0">
                  <a:solidFill>
                    <a:schemeClr val="tx1"/>
                  </a:solidFill>
                  <a:latin typeface="Times New Roman" pitchFamily="18" charset="0"/>
                </a:rPr>
                <a:t>2.7K</a:t>
              </a:r>
              <a:r>
                <a:rPr lang="en-US" altLang="pt-BR" sz="1200" b="0" dirty="0">
                  <a:solidFill>
                    <a:schemeClr val="tx1"/>
                  </a:solidFill>
                  <a:latin typeface="Times New Roman" pitchFamily="18" charset="0"/>
                </a:rPr>
                <a:t> </a:t>
              </a:r>
              <a:r>
                <a:rPr lang="en-US" altLang="pt-BR" sz="1000" b="0" dirty="0">
                  <a:solidFill>
                    <a:schemeClr val="tx1"/>
                  </a:solidFill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pt-BR" sz="1200" b="0" dirty="0">
                  <a:solidFill>
                    <a:schemeClr val="tx1"/>
                  </a:solidFill>
                  <a:latin typeface="Wingdings" pitchFamily="2" charset="2"/>
                  <a:sym typeface="Wingdings" pitchFamily="2" charset="2"/>
                </a:rPr>
                <a:t> </a:t>
              </a:r>
              <a:r>
                <a:rPr lang="en-US" altLang="pt-BR" sz="1200" b="0" dirty="0" err="1">
                  <a:solidFill>
                    <a:schemeClr val="tx1"/>
                  </a:solidFill>
                  <a:latin typeface="Times New Roman" pitchFamily="18" charset="0"/>
                </a:rPr>
                <a:t>Δ</a:t>
              </a:r>
              <a:r>
                <a:rPr lang="en-US" altLang="pt-BR" sz="1200" b="0" baseline="30000" dirty="0">
                  <a:solidFill>
                    <a:schemeClr val="tx1"/>
                  </a:solidFill>
                  <a:latin typeface="Times New Roman" pitchFamily="18" charset="0"/>
                </a:rPr>
                <a:t>+</a:t>
              </a:r>
              <a:r>
                <a:rPr lang="en-US" altLang="pt-BR" sz="1200" b="0" dirty="0">
                  <a:solidFill>
                    <a:schemeClr val="tx1"/>
                  </a:solidFill>
                  <a:latin typeface="Times New Roman" pitchFamily="18" charset="0"/>
                </a:rPr>
                <a:t> </a:t>
              </a:r>
              <a:r>
                <a:rPr lang="en-US" altLang="pt-BR" sz="1000" b="0" dirty="0">
                  <a:solidFill>
                    <a:schemeClr val="tx1"/>
                  </a:solidFill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pt-BR" sz="1200" b="0" dirty="0">
                  <a:solidFill>
                    <a:schemeClr val="tx1"/>
                  </a:solidFill>
                  <a:latin typeface="Wingdings" pitchFamily="2" charset="2"/>
                  <a:sym typeface="Wingdings" pitchFamily="2" charset="2"/>
                </a:rPr>
                <a:t> </a:t>
              </a:r>
              <a:r>
                <a:rPr lang="en-US" altLang="pt-BR" sz="1200" b="0" dirty="0">
                  <a:solidFill>
                    <a:schemeClr val="tx1"/>
                  </a:solidFill>
                  <a:latin typeface="Times New Roman" pitchFamily="18" charset="0"/>
                  <a:ea typeface="Wingdings" pitchFamily="2" charset="2"/>
                  <a:cs typeface="Times New Roman" pitchFamily="18" charset="0"/>
                  <a:sym typeface="Wingdings" pitchFamily="2" charset="2"/>
                </a:rPr>
                <a:t>p </a:t>
              </a:r>
              <a:r>
                <a:rPr lang="en-US" altLang="pt-BR" sz="1200" b="0" dirty="0">
                  <a:solidFill>
                    <a:schemeClr val="tx1"/>
                  </a:solidFill>
                  <a:latin typeface="Times New Roman" pitchFamily="18" charset="0"/>
                </a:rPr>
                <a:t>+ e</a:t>
              </a:r>
              <a:r>
                <a:rPr lang="en-US" altLang="pt-BR" sz="1200" b="0" baseline="30000" dirty="0">
                  <a:solidFill>
                    <a:schemeClr val="tx1"/>
                  </a:solidFill>
                  <a:latin typeface="Times New Roman" pitchFamily="18" charset="0"/>
                </a:rPr>
                <a:t>+</a:t>
              </a:r>
              <a:r>
                <a:rPr lang="en-US" altLang="pt-BR" sz="1200" b="0" dirty="0">
                  <a:solidFill>
                    <a:schemeClr val="tx1"/>
                  </a:solidFill>
                  <a:latin typeface="Times New Roman" pitchFamily="18" charset="0"/>
                </a:rPr>
                <a:t>+e</a:t>
              </a:r>
              <a:r>
                <a:rPr lang="en-US" altLang="pt-BR" sz="1200" b="0" baseline="30000" dirty="0">
                  <a:solidFill>
                    <a:schemeClr val="tx1"/>
                  </a:solidFill>
                  <a:latin typeface="Times New Roman" pitchFamily="18" charset="0"/>
                </a:rPr>
                <a:t>-</a:t>
              </a:r>
              <a:r>
                <a:rPr lang="en-US" altLang="pt-BR" sz="1200" b="0" dirty="0">
                  <a:solidFill>
                    <a:schemeClr val="tx1"/>
                  </a:solidFill>
                  <a:latin typeface="Times New Roman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594219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95630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smic-sensation-par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79511" y="958224"/>
            <a:ext cx="8872985" cy="499105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732240" y="6519863"/>
            <a:ext cx="24117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eaLnBrk="0" hangingPunct="0">
              <a:defRPr/>
            </a:pPr>
            <a:r>
              <a:rPr lang="pt-BR" sz="1600" dirty="0" err="1">
                <a:solidFill>
                  <a:schemeClr val="accent3"/>
                </a:solidFill>
              </a:rPr>
              <a:t>c</a:t>
            </a:r>
            <a:r>
              <a:rPr lang="pt-BR" sz="1600" dirty="0" err="1">
                <a:solidFill>
                  <a:schemeClr val="accent3"/>
                </a:solidFill>
                <a:cs typeface="+mn-cs"/>
              </a:rPr>
              <a:t>ourtesy</a:t>
            </a:r>
            <a:r>
              <a:rPr lang="pt-BR" sz="1600" dirty="0">
                <a:solidFill>
                  <a:schemeClr val="accent3"/>
                </a:solidFill>
                <a:cs typeface="+mn-cs"/>
              </a:rPr>
              <a:t>: Vitor de Souza</a:t>
            </a:r>
          </a:p>
        </p:txBody>
      </p:sp>
    </p:spTree>
    <p:extLst>
      <p:ext uri="{BB962C8B-B14F-4D97-AF65-F5344CB8AC3E}">
        <p14:creationId xmlns:p14="http://schemas.microsoft.com/office/powerpoint/2010/main" val="11296076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92102D-5E46-26FD-E4F9-70CBA3E47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975" y="404813"/>
            <a:ext cx="802005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92581"/>
            <a:ext cx="2232248" cy="1365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5085184"/>
            <a:ext cx="2908300" cy="266700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83168" y="1"/>
            <a:ext cx="1060832" cy="165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362746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B7A40C-43CA-3998-DD8F-DC3B783FB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2066" name="Picture 2" descr="Resultado de imagem para cosmic ray mutation">
            <a:extLst>
              <a:ext uri="{FF2B5EF4-FFF2-40B4-BE49-F238E27FC236}">
                <a16:creationId xmlns:a16="http://schemas.microsoft.com/office/drawing/2014/main" id="{0D3148BB-B34E-8BF1-8F40-8BF92C40E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731" y="1088740"/>
            <a:ext cx="4836538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83297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4AA4EB-B0C5-9145-B4B6-C4136A500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2066" name="Picture 2" descr="Resultado de imagem para cosmic ray mutation">
            <a:extLst>
              <a:ext uri="{FF2B5EF4-FFF2-40B4-BE49-F238E27FC236}">
                <a16:creationId xmlns:a16="http://schemas.microsoft.com/office/drawing/2014/main" id="{59ED6888-6B10-10A8-8D70-3F0095BBB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731" y="1088740"/>
            <a:ext cx="4836538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2038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2850" name="Picture 2" descr="http://physics.okstate.edu/rpl/Shower_resiz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37218" cy="61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4020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Cápsulas">
  <a:themeElements>
    <a:clrScheme name="Cápsula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ápsula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ápsula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ápsula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ápsula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ápsula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ápsulas">
  <a:themeElements>
    <a:clrScheme name="Cápsula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ápsula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ápsula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ápsula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ápsula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ápsula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sign padrão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Cápsulas">
  <a:themeElements>
    <a:clrScheme name="Cápsula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ápsula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ápsula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ápsula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ápsula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ápsula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10061</TotalTime>
  <Words>3738</Words>
  <Application>Microsoft Office PowerPoint</Application>
  <PresentationFormat>Apresentação na tela (4:3)</PresentationFormat>
  <Paragraphs>505</Paragraphs>
  <Slides>187</Slides>
  <Notes>125</Notes>
  <HiddenSlides>67</HiddenSlides>
  <MMClips>2</MMClips>
  <ScaleCrop>false</ScaleCrop>
  <HeadingPairs>
    <vt:vector size="8" baseType="variant">
      <vt:variant>
        <vt:lpstr>Fontes usadas</vt:lpstr>
      </vt:variant>
      <vt:variant>
        <vt:i4>14</vt:i4>
      </vt:variant>
      <vt:variant>
        <vt:lpstr>Tema</vt:lpstr>
      </vt:variant>
      <vt:variant>
        <vt:i4>4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187</vt:i4>
      </vt:variant>
    </vt:vector>
  </HeadingPairs>
  <TitlesOfParts>
    <vt:vector size="207" baseType="lpstr">
      <vt:lpstr>MS PGothic</vt:lpstr>
      <vt:lpstr>Amasis MT Pro Black</vt:lpstr>
      <vt:lpstr>Arial</vt:lpstr>
      <vt:lpstr>Arial Narrow</vt:lpstr>
      <vt:lpstr>Calibri</vt:lpstr>
      <vt:lpstr>Cambria Math</vt:lpstr>
      <vt:lpstr>Comic Sans MS</vt:lpstr>
      <vt:lpstr>Liberation Sans</vt:lpstr>
      <vt:lpstr>Liberation Serif</vt:lpstr>
      <vt:lpstr>Merriweather</vt:lpstr>
      <vt:lpstr>Symbol</vt:lpstr>
      <vt:lpstr>Times</vt:lpstr>
      <vt:lpstr>Times New Roman</vt:lpstr>
      <vt:lpstr>Wingdings</vt:lpstr>
      <vt:lpstr>Cápsulas</vt:lpstr>
      <vt:lpstr>1_Cápsulas</vt:lpstr>
      <vt:lpstr>Design padrão</vt:lpstr>
      <vt:lpstr>2_Cápsulas</vt:lpstr>
      <vt:lpstr>Equation</vt:lpstr>
      <vt:lpstr>Equação</vt:lpstr>
      <vt:lpstr>Mensageiros Cósmicos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Some Results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Building telescopes: MST</vt:lpstr>
      <vt:lpstr>Nossa contribuição instrumental ao Medium Size Telescope</vt:lpstr>
      <vt:lpstr>Apresentação do PowerPoint</vt:lpstr>
      <vt:lpstr>Apresentação do PowerPoint</vt:lpstr>
      <vt:lpstr>Projeto, Contrução e Teste do Protótipo</vt:lpstr>
      <vt:lpstr>Projeto, Contrução e Teste do Protótipo</vt:lpstr>
      <vt:lpstr>CSS Brasileiro</vt:lpstr>
      <vt:lpstr>Apresentação do PowerPoint</vt:lpstr>
      <vt:lpstr>Results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Obrigado!</vt:lpstr>
      <vt:lpstr>Mensageiros Cósmicos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Raios Cósmicos de Ultra-Alta Energia Ultra-High Energy Cosmic Rays</dc:title>
  <dc:creator>Leigui</dc:creator>
  <cp:lastModifiedBy>Marcelo Leigui</cp:lastModifiedBy>
  <cp:revision>460</cp:revision>
  <dcterms:modified xsi:type="dcterms:W3CDTF">2025-06-01T12:53:57Z</dcterms:modified>
</cp:coreProperties>
</file>