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61" r:id="rId5"/>
    <p:sldId id="262" r:id="rId6"/>
    <p:sldId id="280" r:id="rId7"/>
    <p:sldId id="281" r:id="rId8"/>
    <p:sldId id="282" r:id="rId9"/>
    <p:sldId id="289" r:id="rId10"/>
    <p:sldId id="283" r:id="rId11"/>
    <p:sldId id="284" r:id="rId12"/>
    <p:sldId id="285" r:id="rId13"/>
    <p:sldId id="287" r:id="rId14"/>
    <p:sldId id="288" r:id="rId15"/>
    <p:sldId id="286" r:id="rId16"/>
  </p:sldIdLst>
  <p:sldSz cx="9144000" cy="5143500"/>
  <p:notesSz cx="6858000" cy="9144000"/>
  <p:embeddedFontLst>
    <p:embeddedFont>
      <p:font typeface="Inter Light" panose="02000503000000020004"/>
      <p:regular r:id="rId20"/>
    </p:embeddedFont>
    <p:embeddedFont>
      <p:font typeface="Inter Light" panose="02000503000000020004" charset="0"/>
      <p:regular r:id="rId21"/>
    </p:embeddedFont>
    <p:embeddedFont>
      <p:font typeface="Inter" panose="02000503000000020004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Introduzir você mesmo, os orientadores, e o nome do artigo</a:t>
            </a:r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d4a8321cd_0_16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fd4a8321cd_0_16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Uma tarefa muito parecida com o raciocínio simbólico é NER, que encontra segmentos no texto que mencionam entidades do mundo real que pertencem a classes denominadas nomes</a:t>
            </a:r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fd4a8321cd_0_2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fd4a8321cd_0_2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Hoje o estado da Arte de NER são modelos de linguagem autocodificadores que usam classificação de tokens, onde o modelo aprende a classificar a classe do próximo token da sequência (B: inicio ou no meio de entidade, I inside entidade as vezes, o outside ou sem entidade). Essa técnica tem performance muito boa mas é inviável para usar in-context por causa da formulação do modelo, então precisamos de um jeito de fazer NER bem usando in-context para ter o melhor dos 2 mundos </a:t>
            </a:r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1" Type="http://schemas.openxmlformats.org/officeDocument/2006/relationships/hyperlink" Target="https://aclanthology.org/W03-0419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35500" y="51943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>
                <a:latin typeface="Inter Black"/>
                <a:ea typeface="Inter Black"/>
                <a:cs typeface="Inter Black"/>
                <a:sym typeface="Inter Black"/>
              </a:rPr>
              <a:t>Low-Resource Named Entity Recognition using Information Retrieval and In-Context Learning</a:t>
            </a:r>
            <a:r>
              <a:rPr lang="pt-BR" altLang="en-US" sz="2800">
                <a:latin typeface="Inter Black"/>
                <a:ea typeface="Inter Black"/>
                <a:cs typeface="Inter Black"/>
                <a:sym typeface="Inter Black"/>
              </a:rPr>
              <a:t> </a:t>
            </a:r>
            <a:endParaRPr lang="pt-BR" altLang="en-US" sz="2800"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56" name="Google Shape;56;p13"/>
          <p:cNvSpPr txBox="1"/>
          <p:nvPr>
            <p:ph type="subTitle" idx="1"/>
          </p:nvPr>
        </p:nvSpPr>
        <p:spPr>
          <a:xfrm>
            <a:off x="311785" y="2882265"/>
            <a:ext cx="8520430" cy="1482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>
                <a:solidFill>
                  <a:srgbClr val="666666"/>
                </a:solidFill>
                <a:latin typeface="Inter Light" panose="02000503000000020004"/>
                <a:ea typeface="Inter Light" panose="02000503000000020004"/>
                <a:cs typeface="Inter Light" panose="02000503000000020004"/>
                <a:sym typeface="Inter Light" panose="02000503000000020004"/>
              </a:rPr>
              <a:t>Enzo Shiraishi</a:t>
            </a:r>
            <a:r>
              <a:rPr lang="pt-BR" altLang="en-US" baseline="30000">
                <a:solidFill>
                  <a:srgbClr val="666666"/>
                </a:solidFill>
                <a:uFillTx/>
                <a:latin typeface="Inter Light" panose="02000503000000020004" charset="0"/>
                <a:ea typeface="Inter Light" panose="02000503000000020004"/>
                <a:cs typeface="Inter Light" panose="02000503000000020004"/>
                <a:sym typeface="Inter Light" panose="02000503000000020004"/>
              </a:rPr>
              <a:t>1</a:t>
            </a:r>
            <a:r>
              <a:rPr lang="en-US" altLang="en-US">
                <a:solidFill>
                  <a:srgbClr val="666666"/>
                </a:solidFill>
                <a:latin typeface="Inter Light" panose="02000503000000020004"/>
                <a:ea typeface="Inter Light" panose="02000503000000020004"/>
                <a:cs typeface="Inter Light" panose="02000503000000020004"/>
                <a:sym typeface="Inter Light" panose="02000503000000020004"/>
              </a:rPr>
              <a:t>, Raphael Y. Camargo</a:t>
            </a:r>
            <a:r>
              <a:rPr lang="pt-BR" altLang="en-US" baseline="30000">
                <a:solidFill>
                  <a:srgbClr val="666666"/>
                </a:solidFill>
                <a:uFillTx/>
                <a:latin typeface="Inter Light" panose="02000503000000020004" charset="0"/>
                <a:ea typeface="Inter Light" panose="02000503000000020004"/>
                <a:cs typeface="Inter Light" panose="02000503000000020004"/>
                <a:sym typeface="Inter Light" panose="02000503000000020004"/>
              </a:rPr>
              <a:t>1</a:t>
            </a:r>
            <a:r>
              <a:rPr lang="en-US" altLang="en-US">
                <a:solidFill>
                  <a:srgbClr val="666666"/>
                </a:solidFill>
                <a:latin typeface="Inter Light" panose="02000503000000020004"/>
                <a:ea typeface="Inter Light" panose="02000503000000020004"/>
                <a:cs typeface="Inter Light" panose="02000503000000020004"/>
                <a:sym typeface="Inter Light" panose="02000503000000020004"/>
              </a:rPr>
              <a:t>, Henrique Luiz Pereira da Silva</a:t>
            </a:r>
            <a:r>
              <a:rPr lang="pt-BR" altLang="en-US" baseline="30000">
                <a:solidFill>
                  <a:srgbClr val="666666"/>
                </a:solidFill>
                <a:uFillTx/>
                <a:latin typeface="Inter Light" panose="02000503000000020004" charset="0"/>
                <a:ea typeface="Inter Light" panose="02000503000000020004"/>
                <a:cs typeface="Inter Light" panose="02000503000000020004"/>
                <a:sym typeface="Inter Light" panose="02000503000000020004"/>
              </a:rPr>
              <a:t>2</a:t>
            </a:r>
            <a:r>
              <a:rPr lang="en-US" altLang="en-US">
                <a:solidFill>
                  <a:srgbClr val="666666"/>
                </a:solidFill>
                <a:latin typeface="Inter Light" panose="02000503000000020004"/>
                <a:ea typeface="Inter Light" panose="02000503000000020004"/>
                <a:cs typeface="Inter Light" panose="02000503000000020004"/>
                <a:sym typeface="Inter Light" panose="02000503000000020004"/>
              </a:rPr>
              <a:t>, </a:t>
            </a:r>
            <a:r>
              <a:rPr lang="en-US" altLang="en-US" b="1">
                <a:solidFill>
                  <a:srgbClr val="666666"/>
                </a:solidFill>
                <a:latin typeface="Inter Light" panose="02000503000000020004"/>
                <a:ea typeface="Inter Light" panose="02000503000000020004"/>
                <a:cs typeface="Inter Light" panose="02000503000000020004"/>
                <a:sym typeface="Inter Light" panose="02000503000000020004"/>
              </a:rPr>
              <a:t>Ronaldo C. Prati</a:t>
            </a:r>
            <a:r>
              <a:rPr lang="pt-BR" altLang="en-US" b="1" baseline="30000">
                <a:solidFill>
                  <a:srgbClr val="666666"/>
                </a:solidFill>
                <a:uFillTx/>
                <a:latin typeface="Inter Light" panose="02000503000000020004" charset="0"/>
                <a:ea typeface="Inter Light" panose="02000503000000020004"/>
                <a:cs typeface="Inter Light" panose="02000503000000020004"/>
                <a:sym typeface="Inter Light" panose="02000503000000020004"/>
              </a:rPr>
              <a:t>1</a:t>
            </a:r>
            <a:endParaRPr lang="en-US" altLang="en-US">
              <a:solidFill>
                <a:srgbClr val="666666"/>
              </a:solidFill>
              <a:latin typeface="Inter Light" panose="02000503000000020004"/>
              <a:ea typeface="Inter Light" panose="02000503000000020004"/>
              <a:cs typeface="Inter Light" panose="02000503000000020004"/>
              <a:sym typeface="Inter Light" panose="02000503000000020004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altLang="en-US">
                <a:solidFill>
                  <a:srgbClr val="666666"/>
                </a:solidFill>
                <a:latin typeface="Inter Light" panose="02000503000000020004"/>
                <a:ea typeface="Inter Light" panose="02000503000000020004"/>
                <a:cs typeface="Inter Light" panose="02000503000000020004"/>
                <a:sym typeface="Inter Light" panose="02000503000000020004"/>
              </a:rPr>
              <a:t>ronaldo.prati@ufabc.edu.br</a:t>
            </a:r>
            <a:endParaRPr lang="en-US" altLang="en-US">
              <a:solidFill>
                <a:srgbClr val="666666"/>
              </a:solidFill>
              <a:latin typeface="Inter Light" panose="02000503000000020004"/>
              <a:ea typeface="Inter Light" panose="02000503000000020004"/>
              <a:cs typeface="Inter Light" panose="02000503000000020004"/>
              <a:sym typeface="Inter Light" panose="02000503000000020004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altLang="en-US" baseline="30000">
                <a:solidFill>
                  <a:srgbClr val="666666"/>
                </a:solidFill>
                <a:uFillTx/>
                <a:latin typeface="Inter Light" panose="02000503000000020004" charset="0"/>
                <a:ea typeface="Inter Light" panose="02000503000000020004"/>
                <a:cs typeface="Inter Light" panose="02000503000000020004"/>
                <a:sym typeface="Inter Light" panose="02000503000000020004"/>
              </a:rPr>
              <a:t>1</a:t>
            </a:r>
            <a:r>
              <a:rPr lang="pt-BR" altLang="en-US">
                <a:solidFill>
                  <a:srgbClr val="666666"/>
                </a:solidFill>
                <a:latin typeface="Inter Light" panose="02000503000000020004"/>
                <a:ea typeface="Inter Light" panose="02000503000000020004"/>
                <a:cs typeface="Inter Light" panose="02000503000000020004"/>
                <a:sym typeface="Inter Light" panose="02000503000000020004"/>
              </a:rPr>
              <a:t>Federal University of ABC (UFABC)</a:t>
            </a:r>
            <a:endParaRPr lang="pt-BR" altLang="en-US">
              <a:solidFill>
                <a:srgbClr val="666666"/>
              </a:solidFill>
              <a:latin typeface="Inter Light" panose="02000503000000020004"/>
              <a:ea typeface="Inter Light" panose="02000503000000020004"/>
              <a:cs typeface="Inter Light" panose="02000503000000020004"/>
              <a:sym typeface="Inter Light" panose="02000503000000020004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altLang="en-US" baseline="30000">
                <a:solidFill>
                  <a:srgbClr val="666666"/>
                </a:solidFill>
                <a:uFillTx/>
                <a:latin typeface="Inter Light" panose="02000503000000020004" charset="0"/>
                <a:ea typeface="Inter Light" panose="02000503000000020004"/>
                <a:cs typeface="Inter Light" panose="02000503000000020004"/>
                <a:sym typeface="Inter Light" panose="02000503000000020004"/>
              </a:rPr>
              <a:t>2</a:t>
            </a:r>
            <a:r>
              <a:rPr lang="pt-BR" altLang="en-US">
                <a:solidFill>
                  <a:srgbClr val="666666"/>
                </a:solidFill>
                <a:latin typeface="Inter Light" panose="02000503000000020004"/>
                <a:ea typeface="Inter Light" panose="02000503000000020004"/>
                <a:cs typeface="Inter Light" panose="02000503000000020004"/>
                <a:sym typeface="Inter Light" panose="02000503000000020004"/>
              </a:rPr>
              <a:t>University of São Paulo (USP)</a:t>
            </a:r>
            <a:endParaRPr lang="pt-BR" altLang="en-US">
              <a:solidFill>
                <a:srgbClr val="666666"/>
              </a:solidFill>
              <a:latin typeface="Inter Light" panose="02000503000000020004"/>
              <a:ea typeface="Inter Light" panose="02000503000000020004"/>
              <a:cs typeface="Inter Light" panose="02000503000000020004"/>
              <a:sym typeface="Inter Light" panose="02000503000000020004"/>
            </a:endParaRPr>
          </a:p>
        </p:txBody>
      </p:sp>
      <p:sp>
        <p:nvSpPr>
          <p:cNvPr id="57" name="Google Shape;57;p1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rPr>
            </a:fld>
            <a:endParaRPr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pt-BR" altLang="en-US"/>
              <a:t>Results (with gemini-1.5-pro)</a:t>
            </a:r>
            <a:endParaRPr lang="pt-BR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5530" y="1189355"/>
            <a:ext cx="3970020" cy="1671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0" y="1207770"/>
            <a:ext cx="2354580" cy="1788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" y="3109595"/>
            <a:ext cx="3773170" cy="1671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465" y="3169920"/>
            <a:ext cx="1664970" cy="1318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785" y="4488180"/>
            <a:ext cx="3969385" cy="5994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pt-BR" altLang="en-US"/>
              <a:t>Comparison with GPT-4o (same k from best gemini)</a:t>
            </a:r>
            <a:endParaRPr lang="pt-BR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85" y="1171575"/>
            <a:ext cx="8240395" cy="34918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pt-BR" altLang="en-US"/>
              <a:t>Conclusion</a:t>
            </a:r>
            <a:endParaRPr lang="pt-BR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pt-BR" altLang="en-US"/>
              <a:t>We propose </a:t>
            </a:r>
            <a:r>
              <a:rPr lang="en-US" altLang="en-US"/>
              <a:t>A novel framework was proposed that successfully combines </a:t>
            </a:r>
            <a:r>
              <a:rPr lang="en-US" altLang="en-US" b="1">
                <a:latin typeface="Arial" panose="020B0704020202020204" pitchFamily="34" charset="0"/>
                <a:cs typeface="Arial" panose="020B0704020202020204" pitchFamily="34" charset="0"/>
              </a:rPr>
              <a:t>Information Retrieval</a:t>
            </a:r>
            <a:r>
              <a:rPr lang="en-US" altLang="en-US"/>
              <a:t> (IR) and </a:t>
            </a:r>
            <a:r>
              <a:rPr lang="en-US" altLang="en-US" b="1">
                <a:latin typeface="Arial" panose="020B0704020202020204" pitchFamily="34" charset="0"/>
                <a:cs typeface="Arial" panose="020B0704020202020204" pitchFamily="34" charset="0"/>
              </a:rPr>
              <a:t>In-Context Learning</a:t>
            </a:r>
            <a:r>
              <a:rPr lang="en-US" altLang="en-US"/>
              <a:t> (ICL) to enhance </a:t>
            </a:r>
            <a:r>
              <a:rPr lang="en-US" altLang="en-US" b="1">
                <a:latin typeface="Arial" panose="020B0704020202020204" pitchFamily="34" charset="0"/>
                <a:cs typeface="Arial" panose="020B0704020202020204" pitchFamily="34" charset="0"/>
              </a:rPr>
              <a:t>Named Entity Recognition</a:t>
            </a:r>
            <a:r>
              <a:rPr lang="en-US" altLang="en-US"/>
              <a:t> (NER) </a:t>
            </a:r>
            <a:r>
              <a:rPr lang="pt-BR" altLang="en-US"/>
              <a:t>using LLMs</a:t>
            </a:r>
            <a:endParaRPr lang="pt-BR" altLang="en-US"/>
          </a:p>
          <a:p>
            <a:r>
              <a:rPr lang="pt-BR" altLang="en-US" b="1">
                <a:latin typeface="Arial" panose="020B0704020202020204" pitchFamily="34" charset="0"/>
                <a:cs typeface="Arial" panose="020B0704020202020204" pitchFamily="34" charset="0"/>
              </a:rPr>
              <a:t>D</a:t>
            </a:r>
            <a:r>
              <a:rPr lang="en-US" altLang="en-US" b="1">
                <a:latin typeface="Arial" panose="020B0704020202020204" pitchFamily="34" charset="0"/>
                <a:cs typeface="Arial" panose="020B0704020202020204" pitchFamily="34" charset="0"/>
              </a:rPr>
              <a:t>ynamically select</a:t>
            </a:r>
            <a:r>
              <a:rPr lang="pt-BR" altLang="en-US" b="1">
                <a:latin typeface="Arial" panose="020B0704020202020204" pitchFamily="34" charset="0"/>
                <a:cs typeface="Arial" panose="020B0704020202020204" pitchFamily="34" charset="0"/>
              </a:rPr>
              <a:t>ing</a:t>
            </a:r>
            <a:r>
              <a:rPr lang="en-US" altLang="en-US"/>
              <a:t> examples for the prompt significantly </a:t>
            </a:r>
            <a:r>
              <a:rPr lang="en-US" altLang="en-US" b="1">
                <a:latin typeface="Arial" panose="020B0704020202020204" pitchFamily="34" charset="0"/>
                <a:cs typeface="Arial" panose="020B0704020202020204" pitchFamily="34" charset="0"/>
              </a:rPr>
              <a:t>boosts performance</a:t>
            </a:r>
            <a:r>
              <a:rPr lang="en-US" altLang="en-US"/>
              <a:t>. </a:t>
            </a:r>
            <a:endParaRPr lang="en-US" altLang="en-US"/>
          </a:p>
          <a:p>
            <a:r>
              <a:rPr lang="pt-BR" altLang="en-US" b="1">
                <a:latin typeface="Arial" panose="020B0704020202020204" pitchFamily="34" charset="0"/>
                <a:cs typeface="Arial" panose="020B0704020202020204" pitchFamily="34" charset="0"/>
              </a:rPr>
              <a:t>State of the art</a:t>
            </a:r>
            <a:r>
              <a:rPr lang="pt-BR" altLang="en-US"/>
              <a:t> performance in the low-resource CrossNER data set</a:t>
            </a:r>
            <a:endParaRPr lang="pt-BR" altLang="en-US"/>
          </a:p>
          <a:p>
            <a:r>
              <a:rPr lang="pt-BR" altLang="en-US"/>
              <a:t>The approch is </a:t>
            </a:r>
            <a:r>
              <a:rPr lang="pt-BR" altLang="en-US" b="1">
                <a:latin typeface="Arial" panose="020B0704020202020204" pitchFamily="34" charset="0"/>
                <a:cs typeface="Arial" panose="020B0704020202020204" pitchFamily="34" charset="0"/>
              </a:rPr>
              <a:t>model agnostic, </a:t>
            </a:r>
            <a:r>
              <a:rPr lang="pt-BR" altLang="en-US">
                <a:latin typeface="Arial" panose="020B0704020202020204" pitchFamily="34" charset="0"/>
                <a:cs typeface="Arial" panose="020B0704020202020204" pitchFamily="34" charset="0"/>
              </a:rPr>
              <a:t>and does not require fine-tunning a language model</a:t>
            </a:r>
            <a:endParaRPr lang="pt-BR" altLang="en-US"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pt-BR" altLang="en-US"/>
              <a:t>Results from the validation data set</a:t>
            </a:r>
            <a:endParaRPr lang="pt-BR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" y="1543050"/>
            <a:ext cx="8978900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50" y="460882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Inter Black"/>
                <a:ea typeface="Inter Black"/>
                <a:cs typeface="Inter Black"/>
                <a:sym typeface="Inter Black"/>
              </a:rPr>
              <a:t>Fonte:</a:t>
            </a: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Inter Light" panose="02000503000000020004"/>
                <a:ea typeface="Inter Light" panose="02000503000000020004"/>
                <a:cs typeface="Inter Light" panose="02000503000000020004"/>
                <a:sym typeface="Inter Light" panose="02000503000000020004"/>
              </a:rPr>
              <a:t> </a:t>
            </a:r>
            <a:r>
              <a:rPr lang="pt-BR" i="1">
                <a:solidFill>
                  <a:schemeClr val="hlink"/>
                </a:solidFill>
                <a:uFill>
                  <a:noFill/>
                </a:uFill>
                <a:latin typeface="Inter Light" panose="02000503000000020004"/>
                <a:ea typeface="Inter Light" panose="02000503000000020004"/>
                <a:cs typeface="Inter Light" panose="02000503000000020004"/>
                <a:sym typeface="Inter Light" panose="02000503000000020004"/>
                <a:hlinkClick r:id="rId1"/>
              </a:rPr>
              <a:t>Introduction to the CoNLL-2003 Shared Task: Language-Independent Named Entity Recognition</a:t>
            </a:r>
            <a:endParaRPr i="1">
              <a:solidFill>
                <a:srgbClr val="222222"/>
              </a:solidFill>
              <a:highlight>
                <a:srgbClr val="FFFFFF"/>
              </a:highlight>
              <a:latin typeface="Inter Light" panose="02000503000000020004"/>
              <a:ea typeface="Inter Light" panose="02000503000000020004"/>
              <a:cs typeface="Inter Light" panose="02000503000000020004"/>
              <a:sym typeface="Inter Light" panose="02000503000000020004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50" y="96175"/>
            <a:ext cx="9144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Inter Black"/>
                <a:ea typeface="Inter Black"/>
                <a:cs typeface="Inter Black"/>
                <a:sym typeface="Inter Black"/>
              </a:rPr>
              <a:t>Named Entity Recognition</a:t>
            </a:r>
            <a:endParaRPr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2"/>
          <a:srcRect r="21463"/>
          <a:stretch>
            <a:fillRect/>
          </a:stretch>
        </p:blipFill>
        <p:spPr>
          <a:xfrm>
            <a:off x="1101013" y="1260563"/>
            <a:ext cx="6942075" cy="26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50" y="96175"/>
            <a:ext cx="9144000" cy="61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latin typeface="Inter Black"/>
                <a:ea typeface="Inter Black"/>
                <a:cs typeface="Inter Black"/>
                <a:sym typeface="Inter Black"/>
              </a:rPr>
              <a:t>State of the art - Token classification</a:t>
            </a:r>
            <a:endParaRPr lang="pt-BR" sz="2800"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104" name="Google Shape;104;p1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750" y="708660"/>
            <a:ext cx="7302500" cy="39204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pt-BR" altLang="en-US"/>
              <a:t>Drawbacks of token classification</a:t>
            </a:r>
            <a:endParaRPr lang="pt-BR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pt-BR" altLang="en-US" sz="2000"/>
              <a:t>Requires aditional training for the downstream task</a:t>
            </a:r>
            <a:endParaRPr lang="pt-BR" altLang="en-US" sz="2000"/>
          </a:p>
          <a:p>
            <a:r>
              <a:rPr lang="pt-BR" altLang="en-US" sz="2000"/>
              <a:t>For training, it is necessary to have (a considerable set) of labelled data</a:t>
            </a:r>
            <a:endParaRPr lang="pt-BR" altLang="en-US" sz="2000"/>
          </a:p>
          <a:p>
            <a:r>
              <a:rPr lang="pt-BR" altLang="en-US" sz="2000"/>
              <a:t>When new data or new language model is available, it is necessary to retrain the model</a:t>
            </a:r>
            <a:endParaRPr lang="pt-BR" altLang="en-US" sz="2000"/>
          </a:p>
          <a:p>
            <a:r>
              <a:rPr lang="pt-BR" altLang="en-US" sz="2000"/>
              <a:t>Models are specific to the downstream domain</a:t>
            </a:r>
            <a:endParaRPr lang="pt-BR" altLang="en-US"/>
          </a:p>
          <a:p>
            <a:endParaRPr lang="pt-B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pt-BR" altLang="en-US"/>
              <a:t>In Context Learning NER</a:t>
            </a:r>
            <a:endParaRPr lang="pt-BR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pt-BR" altLang="en-US"/>
              <a:t>Instruct </a:t>
            </a:r>
            <a:r>
              <a:rPr lang="en-US" altLang="en-US"/>
              <a:t>an LLM to find entities using only the prompt.</a:t>
            </a:r>
            <a:endParaRPr lang="en-US" altLang="en-US"/>
          </a:p>
          <a:p>
            <a:r>
              <a:rPr lang="en-US" altLang="en-US"/>
              <a:t>Provide a few examples</a:t>
            </a:r>
            <a:r>
              <a:rPr lang="pt-BR" altLang="en-US"/>
              <a:t> (few-shot)</a:t>
            </a:r>
            <a:r>
              <a:rPr lang="en-US" altLang="en-US"/>
              <a:t> directly in the prompt.</a:t>
            </a:r>
            <a:endParaRPr lang="en-US" altLang="en-US"/>
          </a:p>
          <a:p>
            <a:r>
              <a:rPr lang="en-US" altLang="en-US"/>
              <a:t>No fine-tuning needed. The model learns "on the fly."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  <p:sp>
        <p:nvSpPr>
          <p:cNvPr id="5" name="Text Box 4"/>
          <p:cNvSpPr txBox="1"/>
          <p:nvPr/>
        </p:nvSpPr>
        <p:spPr>
          <a:xfrm>
            <a:off x="471805" y="2737485"/>
            <a:ext cx="37001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 sz="1800"/>
              <a:t>Pros:</a:t>
            </a:r>
            <a:endParaRPr lang="pt-BR" altLang="en-US" sz="1800"/>
          </a:p>
          <a:p>
            <a:pPr marL="285750" indent="-285750">
              <a:buFont typeface="Arial" panose="020B0704020202020204" pitchFamily="34" charset="0"/>
              <a:buChar char="•"/>
            </a:pPr>
            <a:r>
              <a:rPr lang="en-US" altLang="en-US" sz="1800"/>
              <a:t>Fast Prototyping</a:t>
            </a:r>
            <a:endParaRPr lang="en-US" altLang="en-US" sz="1800"/>
          </a:p>
          <a:p>
            <a:pPr marL="285750" indent="-285750">
              <a:buFont typeface="Arial" panose="020B0704020202020204" pitchFamily="34" charset="0"/>
              <a:buChar char="•"/>
            </a:pPr>
            <a:r>
              <a:rPr lang="pt-BR" altLang="en-US" sz="1800"/>
              <a:t>Few Trainint data</a:t>
            </a:r>
            <a:endParaRPr lang="pt-BR" altLang="en-US" sz="1800"/>
          </a:p>
          <a:p>
            <a:pPr marL="285750" indent="-285750">
              <a:buFont typeface="Arial" panose="020B0704020202020204" pitchFamily="34" charset="0"/>
              <a:buChar char="•"/>
            </a:pPr>
            <a:r>
              <a:rPr lang="pt-BR" altLang="en-US" sz="1800"/>
              <a:t>Highligh flexible</a:t>
            </a:r>
            <a:endParaRPr lang="pt-BR" altLang="en-US" sz="1800"/>
          </a:p>
        </p:txBody>
      </p:sp>
      <p:sp>
        <p:nvSpPr>
          <p:cNvPr id="6" name="Text Box 5"/>
          <p:cNvSpPr txBox="1"/>
          <p:nvPr/>
        </p:nvSpPr>
        <p:spPr>
          <a:xfrm>
            <a:off x="4233545" y="2676525"/>
            <a:ext cx="370014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sz="2000"/>
              <a:t>Cons:</a:t>
            </a:r>
            <a:endParaRPr lang="pt-BR" sz="2000"/>
          </a:p>
          <a:p>
            <a:pPr marL="285750" indent="-285750">
              <a:buFont typeface="Arial" panose="020B0704020202020204" pitchFamily="34" charset="0"/>
              <a:buChar char="•"/>
            </a:pPr>
            <a:r>
              <a:rPr lang="pt-BR" sz="2000"/>
              <a:t>Prompt sensitivity</a:t>
            </a:r>
            <a:endParaRPr lang="pt-BR" sz="2000"/>
          </a:p>
          <a:p>
            <a:pPr marL="285750" indent="-285750">
              <a:buFont typeface="Arial" panose="020B0704020202020204" pitchFamily="34" charset="0"/>
              <a:buChar char="•"/>
            </a:pPr>
            <a:r>
              <a:rPr lang="pt-BR" sz="2000"/>
              <a:t>Lower Accuracy</a:t>
            </a:r>
            <a:endParaRPr lang="pt-BR" sz="2000"/>
          </a:p>
          <a:p>
            <a:pPr marL="285750" indent="-285750">
              <a:buFont typeface="Arial" panose="020B0704020202020204" pitchFamily="34" charset="0"/>
              <a:buChar char="•"/>
            </a:pPr>
            <a:endParaRPr lang="pt-BR" sz="2000"/>
          </a:p>
          <a:p>
            <a:endParaRPr lang="pt-BR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pt-BR" altLang="en-US"/>
              <a:t>Information Retrieval for NER</a:t>
            </a:r>
            <a:endParaRPr lang="pt-BR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pt-BR" altLang="en-US" sz="2000"/>
              <a:t>Our method uses a retrieval</a:t>
            </a:r>
            <a:r>
              <a:rPr lang="en-US" altLang="en-US" sz="2000"/>
              <a:t> system to find relevant examples on the fly</a:t>
            </a:r>
            <a:endParaRPr lang="en-US" altLang="en-US" sz="2000"/>
          </a:p>
          <a:p>
            <a:r>
              <a:rPr lang="en-US" altLang="en-US" sz="2000"/>
              <a:t>When a new query arrives, </a:t>
            </a:r>
            <a:r>
              <a:rPr lang="pt-BR" altLang="en-US" sz="2000"/>
              <a:t>we</a:t>
            </a:r>
            <a:r>
              <a:rPr lang="en-US" altLang="en-US" sz="2000"/>
              <a:t> searches the database for the examples that are most similar to the query</a:t>
            </a:r>
            <a:endParaRPr lang="en-US" altLang="en-US" sz="2000"/>
          </a:p>
          <a:p>
            <a:r>
              <a:rPr lang="en-US" altLang="en-US" sz="2000"/>
              <a:t>These dynamically retrieved examples are inserted into the prompt</a:t>
            </a:r>
            <a:endParaRPr lang="en-US" altLang="en-US" sz="2000"/>
          </a:p>
          <a:p>
            <a:r>
              <a:rPr lang="en-US" altLang="en-US" sz="2000"/>
              <a:t>Examples are tailored specifically to each new query</a:t>
            </a:r>
            <a:endParaRPr lang="en-US" alt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pt-BR" altLang="en-US"/>
              <a:t>Our method</a:t>
            </a:r>
            <a:endParaRPr lang="pt-BR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1100" y="1069975"/>
            <a:ext cx="6580505" cy="35934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pt-BR" altLang="en-US"/>
              <a:t>Which IR method to choose?</a:t>
            </a:r>
            <a:endParaRPr lang="pt-BR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pt-BR" altLang="en-US"/>
              <a:t>We experiment with different IR methods for creating the prompts</a:t>
            </a:r>
            <a:endParaRPr lang="pt-B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  <p:graphicFrame>
        <p:nvGraphicFramePr>
          <p:cNvPr id="7" name="Table 6"/>
          <p:cNvGraphicFramePr/>
          <p:nvPr/>
        </p:nvGraphicFramePr>
        <p:xfrm>
          <a:off x="1163320" y="1830705"/>
          <a:ext cx="6992620" cy="2240280"/>
        </p:xfrm>
        <a:graphic>
          <a:graphicData uri="http://schemas.openxmlformats.org/drawingml/2006/table">
            <a:tbl>
              <a:tblPr/>
              <a:tblGrid>
                <a:gridCol w="1395730"/>
                <a:gridCol w="3754120"/>
                <a:gridCol w="1842770"/>
              </a:tblGrid>
              <a:tr h="320040">
                <a:tc>
                  <a:txBody>
                    <a:bodyPr/>
                    <a:p>
                      <a:pPr fontAlgn="b"/>
                      <a:r>
                        <a:rPr lang="en-US" altLang="zh-CN" sz="1100">
                          <a:latin typeface="Arial" panose="020B0704020202020204"/>
                          <a:ea typeface="Arial" panose="020B0704020202020204"/>
                        </a:rPr>
                        <a:t>Mechanism</a:t>
                      </a:r>
                      <a:endParaRPr lang="en-US" altLang="zh-CN" sz="1100">
                        <a:latin typeface="Arial" panose="020B0704020202020204"/>
                        <a:ea typeface="Arial" panose="020B0704020202020204"/>
                      </a:endParaRPr>
                    </a:p>
                  </a:txBody>
                  <a:tcPr marL="38417" marR="38417" marT="25717" marB="25717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fontAlgn="b"/>
                      <a:r>
                        <a:rPr lang="en-US" altLang="zh-CN" sz="1100">
                          <a:latin typeface="Arial" panose="020B0704020202020204"/>
                          <a:ea typeface="Arial" panose="020B0704020202020204"/>
                        </a:rPr>
                        <a:t>Description</a:t>
                      </a:r>
                      <a:endParaRPr lang="en-US" altLang="zh-CN" sz="1100">
                        <a:latin typeface="Arial" panose="020B0704020202020204"/>
                        <a:ea typeface="Arial" panose="020B0704020202020204"/>
                      </a:endParaRPr>
                    </a:p>
                  </a:txBody>
                  <a:tcPr marL="38417" marR="38417" marT="25717" marB="25717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fontAlgn="b"/>
                      <a:r>
                        <a:rPr lang="en-US" altLang="zh-CN" sz="1100">
                          <a:latin typeface="Arial" panose="020B0704020202020204"/>
                          <a:ea typeface="Arial" panose="020B0704020202020204"/>
                        </a:rPr>
                        <a:t>Hyperparameter(s)</a:t>
                      </a:r>
                      <a:endParaRPr lang="en-US" altLang="zh-CN" sz="1100">
                        <a:latin typeface="Arial" panose="020B0704020202020204"/>
                        <a:ea typeface="Arial" panose="020B0704020202020204"/>
                      </a:endParaRPr>
                    </a:p>
                  </a:txBody>
                  <a:tcPr marL="38417" marR="38417" marT="25717" marB="25717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p>
                      <a:pPr fontAlgn="b"/>
                      <a:r>
                        <a:rPr lang="en-US" altLang="zh-CN" sz="1100">
                          <a:latin typeface="Arial" panose="020B0704020202020204"/>
                          <a:ea typeface="Arial" panose="020B0704020202020204"/>
                        </a:rPr>
                        <a:t>Fixed</a:t>
                      </a:r>
                      <a:endParaRPr lang="en-US" altLang="zh-CN" sz="1100">
                        <a:latin typeface="Arial" panose="020B0704020202020204"/>
                        <a:ea typeface="Arial" panose="020B0704020202020204"/>
                      </a:endParaRPr>
                    </a:p>
                  </a:txBody>
                  <a:tcPr marL="38417" marR="38417" marT="25717" marB="25717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fontAlgn="b"/>
                      <a:r>
                        <a:rPr lang="en-US" altLang="zh-CN" sz="1100">
                          <a:latin typeface="Arial" panose="020B0704020202020204"/>
                          <a:ea typeface="Arial" panose="020B0704020202020204"/>
                        </a:rPr>
                        <a:t>Constant examples</a:t>
                      </a:r>
                      <a:endParaRPr lang="en-US" altLang="zh-CN" sz="1100">
                        <a:latin typeface="Arial" panose="020B0704020202020204"/>
                        <a:ea typeface="Arial" panose="020B0704020202020204"/>
                      </a:endParaRPr>
                    </a:p>
                  </a:txBody>
                  <a:tcPr marL="38417" marR="38417" marT="25717" marB="25717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fontAlgn="b"/>
                      <a:r>
                        <a:rPr lang="en-US" altLang="zh-CN" sz="1100">
                          <a:latin typeface="Arial" panose="020B0704020202020204"/>
                          <a:ea typeface="Arial" panose="020B0704020202020204"/>
                        </a:rPr>
                        <a:t>None (</a:t>
                      </a:r>
                      <a:r>
                        <a:rPr lang="pt-BR" altLang="en-US" sz="1100">
                          <a:latin typeface="Arial" panose="020B0704020202020204"/>
                          <a:ea typeface="Arial" panose="020B0704020202020204"/>
                        </a:rPr>
                        <a:t>baseline</a:t>
                      </a:r>
                      <a:r>
                        <a:rPr lang="en-US" altLang="zh-CN" sz="1100">
                          <a:latin typeface="Arial" panose="020B0704020202020204"/>
                          <a:ea typeface="Arial" panose="020B0704020202020204"/>
                        </a:rPr>
                        <a:t>)</a:t>
                      </a:r>
                      <a:endParaRPr lang="en-US" altLang="zh-CN" sz="1100">
                        <a:latin typeface="Arial" panose="020B0704020202020204"/>
                        <a:ea typeface="Arial" panose="020B0704020202020204"/>
                      </a:endParaRPr>
                    </a:p>
                  </a:txBody>
                  <a:tcPr marL="38417" marR="38417" marT="25717" marB="25717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p>
                      <a:pPr fontAlgn="b"/>
                      <a:r>
                        <a:rPr lang="en-US" altLang="zh-CN" sz="1100">
                          <a:latin typeface="Arial" panose="020B0704020202020204"/>
                          <a:ea typeface="Arial" panose="020B0704020202020204"/>
                        </a:rPr>
                        <a:t>Random</a:t>
                      </a:r>
                      <a:endParaRPr lang="en-US" altLang="zh-CN" sz="1100">
                        <a:latin typeface="Arial" panose="020B0704020202020204"/>
                        <a:ea typeface="Arial" panose="020B0704020202020204"/>
                      </a:endParaRPr>
                    </a:p>
                  </a:txBody>
                  <a:tcPr marL="38417" marR="38417" marT="25717" marB="25717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fontAlgn="b"/>
                      <a:r>
                        <a:rPr lang="en-US" altLang="zh-CN" sz="1100">
                          <a:latin typeface="Arial" panose="020B0704020202020204"/>
                          <a:ea typeface="Arial" panose="020B0704020202020204"/>
                        </a:rPr>
                        <a:t>Random examples</a:t>
                      </a:r>
                      <a:endParaRPr lang="en-US" altLang="zh-CN" sz="1100">
                        <a:latin typeface="Arial" panose="020B0704020202020204"/>
                        <a:ea typeface="Arial" panose="020B0704020202020204"/>
                      </a:endParaRPr>
                    </a:p>
                  </a:txBody>
                  <a:tcPr marL="38417" marR="38417" marT="25717" marB="25717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fontAlgn="b"/>
                      <a:r>
                        <a:rPr lang="en-US" altLang="zh-CN" sz="1100">
                          <a:latin typeface="Arial" panose="020B0704020202020204"/>
                          <a:ea typeface="Arial" panose="020B0704020202020204"/>
                        </a:rPr>
                        <a:t>None (</a:t>
                      </a:r>
                      <a:r>
                        <a:rPr lang="pt-BR" altLang="en-US" sz="1100">
                          <a:latin typeface="Arial" panose="020B0704020202020204"/>
                          <a:ea typeface="Arial" panose="020B0704020202020204"/>
                        </a:rPr>
                        <a:t>baseline</a:t>
                      </a:r>
                      <a:r>
                        <a:rPr lang="en-US" altLang="zh-CN" sz="1100">
                          <a:latin typeface="Arial" panose="020B0704020202020204"/>
                          <a:ea typeface="Arial" panose="020B0704020202020204"/>
                        </a:rPr>
                        <a:t>)</a:t>
                      </a:r>
                      <a:endParaRPr lang="en-US" altLang="zh-CN" sz="1100">
                        <a:latin typeface="Arial" panose="020B0704020202020204"/>
                        <a:ea typeface="Arial" panose="020B0704020202020204"/>
                      </a:endParaRPr>
                    </a:p>
                  </a:txBody>
                  <a:tcPr marL="38417" marR="38417" marT="25717" marB="25717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p>
                      <a:pPr fontAlgn="b"/>
                      <a:r>
                        <a:rPr lang="en-US" altLang="zh-CN" sz="1100">
                          <a:latin typeface="Arial" panose="020B0704020202020204"/>
                          <a:ea typeface="Arial" panose="020B0704020202020204"/>
                        </a:rPr>
                        <a:t>BM25</a:t>
                      </a:r>
                      <a:endParaRPr lang="en-US" altLang="zh-CN" sz="1100">
                        <a:latin typeface="Arial" panose="020B0704020202020204"/>
                        <a:ea typeface="Arial" panose="020B0704020202020204"/>
                      </a:endParaRPr>
                    </a:p>
                  </a:txBody>
                  <a:tcPr marL="38417" marR="38417" marT="25717" marB="25717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fontAlgn="b"/>
                      <a:r>
                        <a:rPr lang="en-US" altLang="zh-CN" sz="1100">
                          <a:latin typeface="Arial" panose="020B0704020202020204"/>
                          <a:ea typeface="Arial" panose="020B0704020202020204"/>
                        </a:rPr>
                        <a:t>BM25 [1]</a:t>
                      </a:r>
                      <a:endParaRPr lang="en-US" altLang="zh-CN" sz="1100">
                        <a:latin typeface="Arial" panose="020B0704020202020204"/>
                        <a:ea typeface="Arial" panose="020B0704020202020204"/>
                      </a:endParaRPr>
                    </a:p>
                  </a:txBody>
                  <a:tcPr marL="38417" marR="38417" marT="25717" marB="25717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fontAlgn="b"/>
                      <a:r>
                        <a:rPr lang="en-US" altLang="zh-CN" sz="1100">
                          <a:latin typeface="Arial" panose="020B0704020202020204"/>
                          <a:ea typeface="Arial" panose="020B0704020202020204"/>
                        </a:rPr>
                        <a:t>k1​,b</a:t>
                      </a:r>
                      <a:endParaRPr lang="en-US" altLang="zh-CN" sz="1100">
                        <a:latin typeface="Arial" panose="020B0704020202020204"/>
                        <a:ea typeface="Arial" panose="020B0704020202020204"/>
                      </a:endParaRPr>
                    </a:p>
                  </a:txBody>
                  <a:tcPr marL="38417" marR="38417" marT="25717" marB="25717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p>
                      <a:pPr fontAlgn="b"/>
                      <a:r>
                        <a:rPr lang="en-US" altLang="zh-CN" sz="1100">
                          <a:latin typeface="Arial" panose="020B0704020202020204"/>
                          <a:ea typeface="Arial" panose="020B0704020202020204"/>
                        </a:rPr>
                        <a:t>SS</a:t>
                      </a:r>
                      <a:endParaRPr lang="en-US" altLang="zh-CN" sz="1100">
                        <a:latin typeface="Arial" panose="020B0704020202020204"/>
                        <a:ea typeface="Arial" panose="020B0704020202020204"/>
                      </a:endParaRPr>
                    </a:p>
                  </a:txBody>
                  <a:tcPr marL="38417" marR="38417" marT="25717" marB="25717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fontAlgn="b"/>
                      <a:r>
                        <a:rPr lang="en-US" altLang="zh-CN" sz="1100">
                          <a:latin typeface="Arial" panose="020B0704020202020204"/>
                          <a:ea typeface="Arial" panose="020B0704020202020204"/>
                        </a:rPr>
                        <a:t>Semantic search with dense embeddings [2]</a:t>
                      </a:r>
                      <a:endParaRPr lang="en-US" altLang="zh-CN" sz="1100">
                        <a:latin typeface="Arial" panose="020B0704020202020204"/>
                        <a:ea typeface="Arial" panose="020B0704020202020204"/>
                      </a:endParaRPr>
                    </a:p>
                  </a:txBody>
                  <a:tcPr marL="38417" marR="38417" marT="25717" marB="25717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fontAlgn="b"/>
                      <a:r>
                        <a:rPr lang="pt-BR" altLang="en-US" sz="1100">
                          <a:latin typeface="Arial" panose="020B0704020202020204"/>
                          <a:ea typeface="Arial" panose="020B0704020202020204"/>
                        </a:rPr>
                        <a:t>embedding model</a:t>
                      </a:r>
                      <a:endParaRPr lang="pt-BR" altLang="en-US" sz="1100">
                        <a:latin typeface="Arial" panose="020B0704020202020204"/>
                        <a:ea typeface="Arial" panose="020B0704020202020204"/>
                      </a:endParaRPr>
                    </a:p>
                  </a:txBody>
                  <a:tcPr marL="38417" marR="38417" marT="25717" marB="25717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p>
                      <a:pPr fontAlgn="b"/>
                      <a:r>
                        <a:rPr lang="en-US" altLang="zh-CN" sz="1100">
                          <a:latin typeface="Arial" panose="020B0704020202020204"/>
                          <a:ea typeface="Arial" panose="020B0704020202020204"/>
                        </a:rPr>
                        <a:t>MMR</a:t>
                      </a:r>
                      <a:endParaRPr lang="en-US" altLang="zh-CN" sz="1100">
                        <a:latin typeface="Arial" panose="020B0704020202020204"/>
                        <a:ea typeface="Arial" panose="020B0704020202020204"/>
                      </a:endParaRPr>
                    </a:p>
                  </a:txBody>
                  <a:tcPr marL="38417" marR="38417" marT="25717" marB="25717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fontAlgn="b"/>
                      <a:r>
                        <a:rPr lang="en-US" altLang="zh-CN" sz="1100">
                          <a:latin typeface="Arial" panose="020B0704020202020204"/>
                          <a:ea typeface="Arial" panose="020B0704020202020204"/>
                        </a:rPr>
                        <a:t>S</a:t>
                      </a:r>
                      <a:r>
                        <a:rPr lang="pt-BR" altLang="en-US" sz="1100">
                          <a:latin typeface="Arial" panose="020B0704020202020204"/>
                          <a:ea typeface="Arial" panose="020B0704020202020204"/>
                        </a:rPr>
                        <a:t>emantic search</a:t>
                      </a:r>
                      <a:r>
                        <a:rPr lang="en-US" altLang="zh-CN" sz="1100">
                          <a:latin typeface="Arial" panose="020B0704020202020204"/>
                          <a:ea typeface="Arial" panose="020B0704020202020204"/>
                        </a:rPr>
                        <a:t> with Maximal Marginal Relevance [3]</a:t>
                      </a:r>
                      <a:endParaRPr lang="en-US" altLang="zh-CN" sz="1100">
                        <a:latin typeface="Arial" panose="020B0704020202020204"/>
                        <a:ea typeface="Arial" panose="020B0704020202020204"/>
                      </a:endParaRPr>
                    </a:p>
                  </a:txBody>
                  <a:tcPr marL="38417" marR="38417" marT="25717" marB="25717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fontAlgn="b"/>
                      <a:r>
                        <a:rPr lang="en-US" altLang="zh-CN" sz="1100">
                          <a:latin typeface="Arial" panose="020B0704020202020204"/>
                          <a:ea typeface="Arial" panose="020B0704020202020204"/>
                        </a:rPr>
                        <a:t>λ</a:t>
                      </a:r>
                      <a:endParaRPr lang="en-US" altLang="zh-CN" sz="1100">
                        <a:latin typeface="Arial" panose="020B0704020202020204"/>
                        <a:ea typeface="Arial" panose="020B0704020202020204"/>
                      </a:endParaRPr>
                    </a:p>
                  </a:txBody>
                  <a:tcPr marL="38417" marR="38417" marT="25717" marB="25717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p>
                      <a:pPr fontAlgn="b"/>
                      <a:r>
                        <a:rPr lang="en-US" altLang="zh-CN" sz="1100">
                          <a:latin typeface="Arial" panose="020B0704020202020204"/>
                          <a:ea typeface="Arial" panose="020B0704020202020204"/>
                        </a:rPr>
                        <a:t>RRF</a:t>
                      </a:r>
                      <a:endParaRPr lang="en-US" altLang="zh-CN" sz="1100">
                        <a:latin typeface="Arial" panose="020B0704020202020204"/>
                        <a:ea typeface="Arial" panose="020B0704020202020204"/>
                      </a:endParaRPr>
                    </a:p>
                  </a:txBody>
                  <a:tcPr marL="38417" marR="38417" marT="25717" marB="25717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fontAlgn="b"/>
                      <a:r>
                        <a:rPr lang="en-US" altLang="zh-CN" sz="1100">
                          <a:latin typeface="Arial" panose="020B0704020202020204"/>
                          <a:ea typeface="Arial" panose="020B0704020202020204"/>
                        </a:rPr>
                        <a:t>Reciprocal Rank Fusion of BM25 and SS [4]</a:t>
                      </a:r>
                      <a:endParaRPr lang="en-US" altLang="zh-CN" sz="1100">
                        <a:latin typeface="Arial" panose="020B0704020202020204"/>
                        <a:ea typeface="Arial" panose="020B0704020202020204"/>
                      </a:endParaRPr>
                    </a:p>
                  </a:txBody>
                  <a:tcPr marL="38417" marR="38417" marT="25717" marB="25717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fontAlgn="b"/>
                      <a:r>
                        <a:rPr lang="en-US" altLang="zh-CN" sz="1100">
                          <a:latin typeface="Arial" panose="020B0704020202020204"/>
                          <a:ea typeface="Arial" panose="020B0704020202020204"/>
                        </a:rPr>
                        <a:t>C</a:t>
                      </a:r>
                      <a:endParaRPr lang="en-US" altLang="zh-CN" sz="1100">
                        <a:latin typeface="Arial" panose="020B0704020202020204"/>
                        <a:ea typeface="Arial" panose="020B0704020202020204"/>
                      </a:endParaRPr>
                    </a:p>
                  </a:txBody>
                  <a:tcPr marL="38417" marR="38417" marT="25717" marB="25717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 Box 7"/>
          <p:cNvSpPr txBox="1"/>
          <p:nvPr/>
        </p:nvSpPr>
        <p:spPr>
          <a:xfrm>
            <a:off x="4728210" y="4319270"/>
            <a:ext cx="3875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 sz="1200"/>
              <a:t>[3] </a:t>
            </a:r>
            <a:r>
              <a:rPr lang="en-US" altLang="en-US" sz="1200"/>
              <a:t>https://doi.org/10.1145/290941.29102</a:t>
            </a:r>
            <a:endParaRPr lang="en-US" altLang="en-US" sz="1200"/>
          </a:p>
          <a:p>
            <a:r>
              <a:rPr lang="pt-BR" altLang="en-US" sz="1200"/>
              <a:t>[4] </a:t>
            </a:r>
            <a:r>
              <a:rPr lang="en-US" altLang="en-US" sz="1200"/>
              <a:t>https://doi.org/10.1145/1571941.1572114</a:t>
            </a:r>
            <a:endParaRPr lang="en-US" altLang="en-US" sz="1200"/>
          </a:p>
          <a:p>
            <a:endParaRPr lang="en-US" altLang="en-US" sz="1200"/>
          </a:p>
        </p:txBody>
      </p:sp>
      <p:sp>
        <p:nvSpPr>
          <p:cNvPr id="9" name="Text Box 8"/>
          <p:cNvSpPr txBox="1"/>
          <p:nvPr/>
        </p:nvSpPr>
        <p:spPr>
          <a:xfrm>
            <a:off x="865505" y="4319270"/>
            <a:ext cx="38754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 sz="1200"/>
              <a:t>[1] </a:t>
            </a:r>
            <a:r>
              <a:rPr lang="en-US" altLang="en-US" sz="1200"/>
              <a:t>https://doi.org/10.1561/1500000019</a:t>
            </a:r>
            <a:endParaRPr lang="en-US" altLang="en-US" sz="1200"/>
          </a:p>
          <a:p>
            <a:r>
              <a:rPr lang="pt-BR" altLang="en-US" sz="1200"/>
              <a:t>[2] </a:t>
            </a:r>
            <a:r>
              <a:rPr lang="en-US" altLang="en-US" sz="1200"/>
              <a:t>https://aclanthology.org/D19-1410/</a:t>
            </a:r>
            <a:endParaRPr lang="en-US" altLang="en-US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pt-BR" altLang="en-US"/>
              <a:t>Experimental evaluation</a:t>
            </a:r>
            <a:endParaRPr lang="pt-BR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pt-BR" altLang="en-US"/>
              <a:t>Number of retrieved examples: 1 to 25</a:t>
            </a:r>
            <a:endParaRPr lang="pt-BR" altLang="en-US"/>
          </a:p>
          <a:p>
            <a:r>
              <a:rPr lang="pt-BR" altLang="en-US"/>
              <a:t>Sentence embedding: </a:t>
            </a:r>
            <a:r>
              <a:rPr lang="en-US" altLang="en-US"/>
              <a:t>bge-large-en-v1.5</a:t>
            </a:r>
            <a:endParaRPr lang="en-US" altLang="en-US"/>
          </a:p>
          <a:p>
            <a:r>
              <a:rPr lang="pt-BR" altLang="en-US"/>
              <a:t>LLMs: </a:t>
            </a:r>
            <a:r>
              <a:rPr lang="en-US" altLang="en-US"/>
              <a:t>gemini-1.5-pro</a:t>
            </a:r>
            <a:r>
              <a:rPr lang="pt-BR" altLang="en-US"/>
              <a:t>-001 (full analysis) and </a:t>
            </a:r>
            <a:r>
              <a:rPr lang="en-US" altLang="en-US"/>
              <a:t>gpt-4o-2024-05-13</a:t>
            </a:r>
            <a:r>
              <a:rPr lang="pt-BR" altLang="en-US"/>
              <a:t> (besta configurations)</a:t>
            </a:r>
            <a:endParaRPr lang="en-US" altLang="en-US"/>
          </a:p>
          <a:p>
            <a:r>
              <a:rPr lang="pt-BR" altLang="en-US"/>
              <a:t>Dataset: CrossNER collection:</a:t>
            </a:r>
            <a:endParaRPr lang="en-US" altLang="en-US"/>
          </a:p>
          <a:p>
            <a:endParaRPr lang="pt-B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775" y="2891790"/>
            <a:ext cx="6026150" cy="17646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2611</Words>
  <Application>WPS Presentation</Application>
  <PresentationFormat/>
  <Paragraphs>150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SimSun</vt:lpstr>
      <vt:lpstr>Wingdings</vt:lpstr>
      <vt:lpstr>Arial</vt:lpstr>
      <vt:lpstr>Inter Black</vt:lpstr>
      <vt:lpstr>Thonburi</vt:lpstr>
      <vt:lpstr>Inter Light</vt:lpstr>
      <vt:lpstr>Inter Light</vt:lpstr>
      <vt:lpstr>Inter</vt:lpstr>
      <vt:lpstr>Microsoft YaHei</vt:lpstr>
      <vt:lpstr>汉仪旗黑</vt:lpstr>
      <vt:lpstr>Arial Unicode MS</vt:lpstr>
      <vt:lpstr>Simple Light</vt:lpstr>
      <vt:lpstr>Low-Resource Named Entity Recognition using Information Retrieval and In-Context Learning </vt:lpstr>
      <vt:lpstr>PowerPoint 演示文稿</vt:lpstr>
      <vt:lpstr>PowerPoint 演示文稿</vt:lpstr>
      <vt:lpstr>Drawbacks of token classification</vt:lpstr>
      <vt:lpstr>In Context Learning NER</vt:lpstr>
      <vt:lpstr>Information Retrieval for NER</vt:lpstr>
      <vt:lpstr>PowerPoint 演示文稿</vt:lpstr>
      <vt:lpstr>Which IR method to choose?</vt:lpstr>
      <vt:lpstr>Experimental evaluation</vt:lpstr>
      <vt:lpstr>Results (with gemini-1.5-pro)</vt:lpstr>
      <vt:lpstr>PowerPoint 演示文稿</vt:lpstr>
      <vt:lpstr>PowerPoint 演示文稿</vt:lpstr>
      <vt:lpstr>Results from the validation data set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Low-Resource Named Entity Recognition using Information Retrieval and In-Context Learning </dc:title>
  <dc:creator/>
  <cp:lastModifiedBy>ronaldoprati</cp:lastModifiedBy>
  <cp:revision>2</cp:revision>
  <dcterms:created xsi:type="dcterms:W3CDTF">2025-10-01T10:56:00Z</dcterms:created>
  <dcterms:modified xsi:type="dcterms:W3CDTF">2025-10-01T10:56:00Z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98B5567E23A5E6CAF4D5DA68C1D5106A_42</vt:lpwstr>
  </property>
  <property fmtid="{D5CDD505-2E9C-101B-9397-08002B2CF9AE}" pid="3" name="KSOProductBuildVer">
    <vt:lpwstr>1033-12.1.22554.22554</vt:lpwstr>
  </property>
</Properties>
</file>